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notesSlides/notesSlide25.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theme/themeOverride18.xml" ContentType="application/vnd.openxmlformats-officedocument.themeOverride+xml"/>
  <Override PartName="/ppt/notesSlides/notesSlide28.xml" ContentType="application/vnd.openxmlformats-officedocument.presentationml.notesSlide+xml"/>
  <Override PartName="/ppt/charts/chart24.xml" ContentType="application/vnd.openxmlformats-officedocument.drawingml.chart+xml"/>
  <Override PartName="/ppt/theme/themeOverride19.xml" ContentType="application/vnd.openxmlformats-officedocument.themeOverride+xml"/>
  <Override PartName="/ppt/charts/chart25.xml" ContentType="application/vnd.openxmlformats-officedocument.drawingml.chart+xml"/>
  <Override PartName="/ppt/theme/themeOverride20.xml" ContentType="application/vnd.openxmlformats-officedocument.themeOverride+xml"/>
  <Override PartName="/ppt/notesSlides/notesSlide29.xml" ContentType="application/vnd.openxmlformats-officedocument.presentationml.notesSlide+xml"/>
  <Override PartName="/ppt/charts/chart26.xml" ContentType="application/vnd.openxmlformats-officedocument.drawingml.chart+xml"/>
  <Override PartName="/ppt/theme/themeOverride21.xml" ContentType="application/vnd.openxmlformats-officedocument.themeOverride+xml"/>
  <Override PartName="/ppt/charts/chart27.xml" ContentType="application/vnd.openxmlformats-officedocument.drawingml.chart+xml"/>
  <Override PartName="/ppt/theme/themeOverride22.xml" ContentType="application/vnd.openxmlformats-officedocument.themeOverride+xml"/>
  <Override PartName="/ppt/charts/chart28.xml" ContentType="application/vnd.openxmlformats-officedocument.drawingml.chart+xml"/>
  <Override PartName="/ppt/theme/themeOverride23.xml" ContentType="application/vnd.openxmlformats-officedocument.themeOverride+xml"/>
  <Override PartName="/ppt/charts/chart29.xml" ContentType="application/vnd.openxmlformats-officedocument.drawingml.chart+xml"/>
  <Override PartName="/ppt/theme/themeOverride24.xml" ContentType="application/vnd.openxmlformats-officedocument.themeOverride+xml"/>
  <Override PartName="/ppt/notesSlides/notesSlide30.xml" ContentType="application/vnd.openxmlformats-officedocument.presentationml.notesSlide+xml"/>
  <Override PartName="/ppt/charts/chart30.xml" ContentType="application/vnd.openxmlformats-officedocument.drawingml.chart+xml"/>
  <Override PartName="/ppt/theme/themeOverride25.xml" ContentType="application/vnd.openxmlformats-officedocument.themeOverride+xml"/>
  <Override PartName="/ppt/charts/chart31.xml" ContentType="application/vnd.openxmlformats-officedocument.drawingml.chart+xml"/>
  <Override PartName="/ppt/theme/themeOverride26.xml" ContentType="application/vnd.openxmlformats-officedocument.themeOverride+xml"/>
  <Override PartName="/ppt/charts/chart32.xml" ContentType="application/vnd.openxmlformats-officedocument.drawingml.chart+xml"/>
  <Override PartName="/ppt/theme/themeOverride27.xml" ContentType="application/vnd.openxmlformats-officedocument.themeOverride+xml"/>
  <Override PartName="/ppt/charts/chart33.xml" ContentType="application/vnd.openxmlformats-officedocument.drawingml.chart+xml"/>
  <Override PartName="/ppt/theme/themeOverride28.xml" ContentType="application/vnd.openxmlformats-officedocument.themeOverride+xml"/>
  <Override PartName="/ppt/notesSlides/notesSlide31.xml" ContentType="application/vnd.openxmlformats-officedocument.presentationml.notesSlide+xml"/>
  <Override PartName="/ppt/charts/chart34.xml" ContentType="application/vnd.openxmlformats-officedocument.drawingml.chart+xml"/>
  <Override PartName="/ppt/theme/themeOverride29.xml" ContentType="application/vnd.openxmlformats-officedocument.themeOverride+xml"/>
  <Override PartName="/ppt/notesSlides/notesSlide32.xml" ContentType="application/vnd.openxmlformats-officedocument.presentationml.notesSlide+xml"/>
  <Override PartName="/ppt/charts/chart35.xml" ContentType="application/vnd.openxmlformats-officedocument.drawingml.chart+xml"/>
  <Override PartName="/ppt/theme/themeOverride30.xml" ContentType="application/vnd.openxmlformats-officedocument.themeOverride+xml"/>
  <Override PartName="/ppt/notesSlides/notesSlide33.xml" ContentType="application/vnd.openxmlformats-officedocument.presentationml.notesSlide+xml"/>
  <Override PartName="/ppt/charts/chart36.xml" ContentType="application/vnd.openxmlformats-officedocument.drawingml.chart+xml"/>
  <Override PartName="/ppt/theme/themeOverride31.xml" ContentType="application/vnd.openxmlformats-officedocument.themeOverride+xml"/>
  <Override PartName="/ppt/charts/chart37.xml" ContentType="application/vnd.openxmlformats-officedocument.drawingml.chart+xml"/>
  <Override PartName="/ppt/theme/themeOverride32.xml" ContentType="application/vnd.openxmlformats-officedocument.themeOverride+xml"/>
  <Override PartName="/ppt/charts/chart38.xml" ContentType="application/vnd.openxmlformats-officedocument.drawingml.chart+xml"/>
  <Override PartName="/ppt/theme/themeOverride33.xml" ContentType="application/vnd.openxmlformats-officedocument.themeOverride+xml"/>
  <Override PartName="/ppt/charts/chart39.xml" ContentType="application/vnd.openxmlformats-officedocument.drawingml.chart+xml"/>
  <Override PartName="/ppt/theme/themeOverride34.xml" ContentType="application/vnd.openxmlformats-officedocument.themeOverride+xml"/>
  <Override PartName="/ppt/notesSlides/notesSlide34.xml" ContentType="application/vnd.openxmlformats-officedocument.presentationml.notesSlide+xml"/>
  <Override PartName="/ppt/charts/chart40.xml" ContentType="application/vnd.openxmlformats-officedocument.drawingml.chart+xml"/>
  <Override PartName="/ppt/theme/themeOverride35.xml" ContentType="application/vnd.openxmlformats-officedocument.themeOverride+xml"/>
  <Override PartName="/ppt/charts/chart41.xml" ContentType="application/vnd.openxmlformats-officedocument.drawingml.chart+xml"/>
  <Override PartName="/ppt/theme/themeOverride36.xml" ContentType="application/vnd.openxmlformats-officedocument.themeOverride+xml"/>
  <Override PartName="/ppt/charts/chart42.xml" ContentType="application/vnd.openxmlformats-officedocument.drawingml.chart+xml"/>
  <Override PartName="/ppt/theme/themeOverride37.xml" ContentType="application/vnd.openxmlformats-officedocument.themeOverride+xml"/>
  <Override PartName="/ppt/charts/chart43.xml" ContentType="application/vnd.openxmlformats-officedocument.drawingml.chart+xml"/>
  <Override PartName="/ppt/theme/themeOverride38.xml" ContentType="application/vnd.openxmlformats-officedocument.themeOverride+xml"/>
  <Override PartName="/ppt/charts/chart44.xml" ContentType="application/vnd.openxmlformats-officedocument.drawingml.chart+xml"/>
  <Override PartName="/ppt/theme/themeOverride39.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5.xml" ContentType="application/vnd.openxmlformats-officedocument.drawingml.chart+xml"/>
  <Override PartName="/ppt/theme/themeOverride40.xml" ContentType="application/vnd.openxmlformats-officedocument.themeOverride+xml"/>
  <Override PartName="/ppt/notesSlides/notesSlide37.xml" ContentType="application/vnd.openxmlformats-officedocument.presentationml.notesSlide+xml"/>
  <Override PartName="/ppt/charts/chart46.xml" ContentType="application/vnd.openxmlformats-officedocument.drawingml.chart+xml"/>
  <Override PartName="/ppt/theme/themeOverride41.xml" ContentType="application/vnd.openxmlformats-officedocument.themeOverride+xml"/>
  <Override PartName="/ppt/charts/chart47.xml" ContentType="application/vnd.openxmlformats-officedocument.drawingml.chart+xml"/>
  <Override PartName="/ppt/theme/themeOverride42.xml" ContentType="application/vnd.openxmlformats-officedocument.themeOverride+xml"/>
  <Override PartName="/ppt/notesSlides/notesSlide38.xml" ContentType="application/vnd.openxmlformats-officedocument.presentationml.notesSlide+xml"/>
  <Override PartName="/ppt/charts/chart48.xml" ContentType="application/vnd.openxmlformats-officedocument.drawingml.chart+xml"/>
  <Override PartName="/ppt/theme/themeOverride43.xml" ContentType="application/vnd.openxmlformats-officedocument.themeOverride+xml"/>
  <Override PartName="/ppt/notesSlides/notesSlide39.xml" ContentType="application/vnd.openxmlformats-officedocument.presentationml.notesSlide+xml"/>
  <Override PartName="/ppt/charts/chart49.xml" ContentType="application/vnd.openxmlformats-officedocument.drawingml.chart+xml"/>
  <Override PartName="/ppt/theme/themeOverride44.xml" ContentType="application/vnd.openxmlformats-officedocument.themeOverride+xml"/>
  <Override PartName="/ppt/charts/chart50.xml" ContentType="application/vnd.openxmlformats-officedocument.drawingml.chart+xml"/>
  <Override PartName="/ppt/theme/themeOverride45.xml" ContentType="application/vnd.openxmlformats-officedocument.themeOverr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6" r:id="rId1"/>
  </p:sldMasterIdLst>
  <p:notesMasterIdLst>
    <p:notesMasterId r:id="rId45"/>
  </p:notesMasterIdLst>
  <p:handoutMasterIdLst>
    <p:handoutMasterId r:id="rId46"/>
  </p:handoutMasterIdLst>
  <p:sldIdLst>
    <p:sldId id="712" r:id="rId2"/>
    <p:sldId id="713" r:id="rId3"/>
    <p:sldId id="746" r:id="rId4"/>
    <p:sldId id="748" r:id="rId5"/>
    <p:sldId id="531" r:id="rId6"/>
    <p:sldId id="726" r:id="rId7"/>
    <p:sldId id="727" r:id="rId8"/>
    <p:sldId id="728" r:id="rId9"/>
    <p:sldId id="729" r:id="rId10"/>
    <p:sldId id="750" r:id="rId11"/>
    <p:sldId id="751" r:id="rId12"/>
    <p:sldId id="752" r:id="rId13"/>
    <p:sldId id="753" r:id="rId14"/>
    <p:sldId id="754" r:id="rId15"/>
    <p:sldId id="755" r:id="rId16"/>
    <p:sldId id="730" r:id="rId17"/>
    <p:sldId id="731" r:id="rId18"/>
    <p:sldId id="732" r:id="rId19"/>
    <p:sldId id="734" r:id="rId20"/>
    <p:sldId id="743" r:id="rId21"/>
    <p:sldId id="733" r:id="rId22"/>
    <p:sldId id="745" r:id="rId23"/>
    <p:sldId id="756" r:id="rId24"/>
    <p:sldId id="757" r:id="rId25"/>
    <p:sldId id="758" r:id="rId26"/>
    <p:sldId id="693" r:id="rId27"/>
    <p:sldId id="716" r:id="rId28"/>
    <p:sldId id="717" r:id="rId29"/>
    <p:sldId id="718" r:id="rId30"/>
    <p:sldId id="719" r:id="rId31"/>
    <p:sldId id="720" r:id="rId32"/>
    <p:sldId id="721" r:id="rId33"/>
    <p:sldId id="722" r:id="rId34"/>
    <p:sldId id="724" r:id="rId35"/>
    <p:sldId id="706" r:id="rId36"/>
    <p:sldId id="707" r:id="rId37"/>
    <p:sldId id="708" r:id="rId38"/>
    <p:sldId id="709" r:id="rId39"/>
    <p:sldId id="710" r:id="rId40"/>
    <p:sldId id="759" r:id="rId41"/>
    <p:sldId id="760" r:id="rId42"/>
    <p:sldId id="762" r:id="rId43"/>
    <p:sldId id="763"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A5A5A5"/>
    <a:srgbClr val="604A7B"/>
    <a:srgbClr val="7F7F7F"/>
    <a:srgbClr val="31014F"/>
    <a:srgbClr val="9F9F9F"/>
    <a:srgbClr val="653D7B"/>
    <a:srgbClr val="A168C0"/>
    <a:srgbClr val="A3A3A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2" autoAdjust="0"/>
    <p:restoredTop sz="94713" autoAdjust="0"/>
  </p:normalViewPr>
  <p:slideViewPr>
    <p:cSldViewPr>
      <p:cViewPr>
        <p:scale>
          <a:sx n="66" d="100"/>
          <a:sy n="66" d="100"/>
        </p:scale>
        <p:origin x="-1194"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2.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6.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7.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8.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9.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0.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6.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7.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8.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9.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0.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2.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899240491755"/>
          <c:y val="1.4875387897099919E-2"/>
          <c:w val="0.73393442956169763"/>
          <c:h val="0.80731318088007031"/>
        </c:manualLayout>
      </c:layout>
      <c:barChart>
        <c:barDir val="bar"/>
        <c:grouping val="clustered"/>
        <c:varyColors val="0"/>
        <c:ser>
          <c:idx val="0"/>
          <c:order val="0"/>
          <c:tx>
            <c:strRef>
              <c:f>Sheet1!$B$1</c:f>
              <c:strCache>
                <c:ptCount val="1"/>
                <c:pt idx="0">
                  <c:v>Now</c:v>
                </c:pt>
              </c:strCache>
            </c:strRef>
          </c:tx>
          <c:spPr>
            <a:solidFill>
              <a:schemeClr val="accent4">
                <a:lumMod val="75000"/>
              </a:schemeClr>
            </a:solidFill>
          </c:spPr>
          <c:invertIfNegative val="0"/>
          <c:dLbls>
            <c:dLbl>
              <c:idx val="0"/>
              <c:layout>
                <c:manualLayout>
                  <c:x val="-7.1416712623511647E-3"/>
                  <c:y val="6.0399813473961924E-3"/>
                </c:manualLayout>
              </c:layout>
              <c:spPr/>
              <c:txPr>
                <a:bodyPr/>
                <a:lstStyle/>
                <a:p>
                  <a:pPr>
                    <a:defRPr sz="1200" b="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4"/>
              <c:layout>
                <c:manualLayout>
                  <c:x val="-5.8809478133518923E-2"/>
                  <c:y val="0"/>
                </c:manualLayout>
              </c:layout>
              <c:dLblPos val="outEnd"/>
              <c:showLegendKey val="0"/>
              <c:showVal val="1"/>
              <c:showCatName val="0"/>
              <c:showSerName val="0"/>
              <c:showPercent val="0"/>
              <c:showBubbleSize val="0"/>
            </c:dLbl>
            <c:txPr>
              <a:bodyPr/>
              <a:lstStyle/>
              <a:p>
                <a:pPr>
                  <a:defRPr sz="12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Home schooled</c:v>
                </c:pt>
                <c:pt idx="1">
                  <c:v>Private/Parochial School</c:v>
                </c:pt>
                <c:pt idx="2">
                  <c:v>Public school</c:v>
                </c:pt>
                <c:pt idx="4">
                  <c:v>Senior</c:v>
                </c:pt>
                <c:pt idx="5">
                  <c:v>Junior</c:v>
                </c:pt>
              </c:strCache>
            </c:strRef>
          </c:cat>
          <c:val>
            <c:numRef>
              <c:f>Sheet1!$B$2:$B$7</c:f>
              <c:numCache>
                <c:formatCode>0%</c:formatCode>
                <c:ptCount val="6"/>
                <c:pt idx="0">
                  <c:v>1.0000000000000056E-2</c:v>
                </c:pt>
                <c:pt idx="1">
                  <c:v>0.12000000000000002</c:v>
                </c:pt>
                <c:pt idx="2">
                  <c:v>0.87000000000000322</c:v>
                </c:pt>
                <c:pt idx="4">
                  <c:v>0.43000000000000038</c:v>
                </c:pt>
                <c:pt idx="5">
                  <c:v>0.61000000000000065</c:v>
                </c:pt>
              </c:numCache>
            </c:numRef>
          </c:val>
        </c:ser>
        <c:ser>
          <c:idx val="1"/>
          <c:order val="1"/>
          <c:tx>
            <c:strRef>
              <c:f>Sheet1!$C$1</c:f>
              <c:strCache>
                <c:ptCount val="1"/>
                <c:pt idx="0">
                  <c:v>Then</c:v>
                </c:pt>
              </c:strCache>
            </c:strRef>
          </c:tx>
          <c:spPr>
            <a:solidFill>
              <a:schemeClr val="bg1">
                <a:lumMod val="65000"/>
              </a:schemeClr>
            </a:solidFill>
          </c:spPr>
          <c:invertIfNegative val="0"/>
          <c:dLbls>
            <c:dLbl>
              <c:idx val="0"/>
              <c:layout>
                <c:manualLayout>
                  <c:x val="-4.5738743466450169E-3"/>
                  <c:y val="3.0199906736980992E-3"/>
                </c:manualLayout>
              </c:layout>
              <c:spPr/>
              <c:txPr>
                <a:bodyPr/>
                <a:lstStyle/>
                <a:p>
                  <a:pPr>
                    <a:defRPr sz="1200">
                      <a:solidFill>
                        <a:schemeClr val="tx1"/>
                      </a:solidFill>
                      <a:latin typeface="Arial Narrow" pitchFamily="34" charset="0"/>
                    </a:defRPr>
                  </a:pPr>
                  <a:endParaRPr lang="en-US"/>
                </a:p>
              </c:txPr>
              <c:showLegendKey val="0"/>
              <c:showVal val="1"/>
              <c:showCatName val="0"/>
              <c:showSerName val="0"/>
              <c:showPercent val="0"/>
              <c:showBubbleSize val="0"/>
            </c:dLbl>
            <c:dLbl>
              <c:idx val="1"/>
              <c:layout>
                <c:manualLayout>
                  <c:x val="-5.1087986547219133E-2"/>
                  <c:y val="0"/>
                </c:manualLayout>
              </c:layout>
              <c:showLegendKey val="0"/>
              <c:showVal val="1"/>
              <c:showCatName val="0"/>
              <c:showSerName val="0"/>
              <c:showPercent val="0"/>
              <c:showBubbleSize val="0"/>
            </c:dLbl>
            <c:dLbl>
              <c:idx val="2"/>
              <c:layout>
                <c:manualLayout>
                  <c:x val="-5.5749991209224588E-2"/>
                  <c:y val="-3.0199906736980992E-3"/>
                </c:manualLayout>
              </c:layout>
              <c:showLegendKey val="0"/>
              <c:showVal val="1"/>
              <c:showCatName val="0"/>
              <c:showSerName val="0"/>
              <c:showPercent val="0"/>
              <c:showBubbleSize val="0"/>
            </c:dLbl>
            <c:dLbl>
              <c:idx val="3"/>
              <c:layout>
                <c:manualLayout>
                  <c:x val="-4.3055550846943534E-2"/>
                  <c:y val="-3.0199906736980992E-3"/>
                </c:manualLayout>
              </c:layout>
              <c:showLegendKey val="0"/>
              <c:showVal val="1"/>
              <c:showCatName val="0"/>
              <c:showSerName val="0"/>
              <c:showPercent val="0"/>
              <c:showBubbleSize val="0"/>
            </c:dLbl>
            <c:dLbl>
              <c:idx val="4"/>
              <c:layout>
                <c:manualLayout>
                  <c:x val="-5.7333369535012745E-2"/>
                  <c:y val="6.0399813473961924E-3"/>
                </c:manualLayout>
              </c:layout>
              <c:showLegendKey val="0"/>
              <c:showVal val="1"/>
              <c:showCatName val="0"/>
              <c:showSerName val="0"/>
              <c:showPercent val="0"/>
              <c:showBubbleSize val="0"/>
            </c:dLbl>
            <c:dLbl>
              <c:idx val="5"/>
              <c:layout>
                <c:manualLayout>
                  <c:x val="-5.5351921114762524E-2"/>
                  <c:y val="3.0199906736980992E-3"/>
                </c:manualLayout>
              </c:layout>
              <c:showLegendKey val="0"/>
              <c:showVal val="1"/>
              <c:showCatName val="0"/>
              <c:showSerName val="0"/>
              <c:showPercent val="0"/>
              <c:showBubbleSize val="0"/>
            </c:dLbl>
            <c:dLbl>
              <c:idx val="6"/>
              <c:layout>
                <c:manualLayout>
                  <c:x val="-4.3055550846943534E-2"/>
                  <c:y val="-3.0199906736980992E-3"/>
                </c:manualLayout>
              </c:layout>
              <c:showLegendKey val="0"/>
              <c:showVal val="1"/>
              <c:showCatName val="0"/>
              <c:showSerName val="0"/>
              <c:showPercent val="0"/>
              <c:showBubbleSize val="0"/>
            </c:dLbl>
            <c:dLbl>
              <c:idx val="7"/>
              <c:layout>
                <c:manualLayout>
                  <c:x val="-4.5833328320939823E-2"/>
                  <c:y val="-3.0199906736980992E-3"/>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Home schooled</c:v>
                </c:pt>
                <c:pt idx="1">
                  <c:v>Private/Parochial School</c:v>
                </c:pt>
                <c:pt idx="2">
                  <c:v>Public school</c:v>
                </c:pt>
                <c:pt idx="4">
                  <c:v>Senior</c:v>
                </c:pt>
                <c:pt idx="5">
                  <c:v>Junior</c:v>
                </c:pt>
              </c:strCache>
            </c:strRef>
          </c:cat>
          <c:val>
            <c:numRef>
              <c:f>Sheet1!$C$2:$C$7</c:f>
              <c:numCache>
                <c:formatCode>0%</c:formatCode>
                <c:ptCount val="6"/>
                <c:pt idx="0">
                  <c:v>2.0000000000000052E-2</c:v>
                </c:pt>
                <c:pt idx="1">
                  <c:v>8.0000000000000224E-2</c:v>
                </c:pt>
                <c:pt idx="2">
                  <c:v>0.9</c:v>
                </c:pt>
                <c:pt idx="4">
                  <c:v>0.45</c:v>
                </c:pt>
                <c:pt idx="5">
                  <c:v>0.58000000000000063</c:v>
                </c:pt>
              </c:numCache>
            </c:numRef>
          </c:val>
        </c:ser>
        <c:dLbls>
          <c:showLegendKey val="0"/>
          <c:showVal val="0"/>
          <c:showCatName val="0"/>
          <c:showSerName val="0"/>
          <c:showPercent val="0"/>
          <c:showBubbleSize val="0"/>
        </c:dLbls>
        <c:gapWidth val="69"/>
        <c:axId val="158546176"/>
        <c:axId val="158556160"/>
      </c:barChart>
      <c:catAx>
        <c:axId val="158546176"/>
        <c:scaling>
          <c:orientation val="minMax"/>
        </c:scaling>
        <c:delete val="0"/>
        <c:axPos val="l"/>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58556160"/>
        <c:crosses val="autoZero"/>
        <c:auto val="1"/>
        <c:lblAlgn val="ctr"/>
        <c:lblOffset val="100"/>
        <c:noMultiLvlLbl val="0"/>
      </c:catAx>
      <c:valAx>
        <c:axId val="158556160"/>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defRPr>
            </a:pPr>
            <a:endParaRPr lang="en-US"/>
          </a:p>
        </c:txPr>
        <c:crossAx val="158546176"/>
        <c:crosses val="autoZero"/>
        <c:crossBetween val="between"/>
      </c:valAx>
    </c:plotArea>
    <c:legend>
      <c:legendPos val="b"/>
      <c:layout>
        <c:manualLayout>
          <c:xMode val="edge"/>
          <c:yMode val="edge"/>
          <c:x val="0.44049044965600248"/>
          <c:y val="0.93147189351751836"/>
          <c:w val="0.23914739291914044"/>
          <c:h val="6.550811580879512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050523985127985"/>
          <c:h val="0.75717420596036278"/>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5.5060865942469214E-2"/>
                  <c:y val="3.8010227444821359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Not very/Not at all involved</c:v>
                </c:pt>
                <c:pt idx="1">
                  <c:v>Somewhat involved</c:v>
                </c:pt>
                <c:pt idx="2">
                  <c:v>Extremely/Very involved</c:v>
                </c:pt>
              </c:strCache>
            </c:strRef>
          </c:cat>
          <c:val>
            <c:numRef>
              <c:f>Sheet1!$B$2:$B$4</c:f>
              <c:numCache>
                <c:formatCode>0%</c:formatCode>
                <c:ptCount val="3"/>
                <c:pt idx="0">
                  <c:v>8.0000000000000043E-2</c:v>
                </c:pt>
                <c:pt idx="1">
                  <c:v>0.17</c:v>
                </c:pt>
                <c:pt idx="2">
                  <c:v>0.75000000000000777</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4.6846284532149014E-2"/>
                  <c:y val="0"/>
                </c:manualLayout>
              </c:layout>
              <c:showLegendKey val="0"/>
              <c:showVal val="1"/>
              <c:showCatName val="0"/>
              <c:showSerName val="0"/>
              <c:showPercent val="0"/>
              <c:showBubbleSize val="0"/>
            </c:dLbl>
            <c:dLbl>
              <c:idx val="1"/>
              <c:layout>
                <c:manualLayout>
                  <c:x val="-7.3508956112670484E-2"/>
                  <c:y val="3.3915897433441696E-3"/>
                </c:manualLayout>
              </c:layout>
              <c:showLegendKey val="0"/>
              <c:showVal val="1"/>
              <c:showCatName val="0"/>
              <c:showSerName val="0"/>
              <c:showPercent val="0"/>
              <c:showBubbleSize val="0"/>
            </c:dLbl>
            <c:dLbl>
              <c:idx val="2"/>
              <c:layout>
                <c:manualLayout>
                  <c:x val="-7.9854048534258759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Sheet1!$A$2:$A$4</c:f>
              <c:strCache>
                <c:ptCount val="3"/>
                <c:pt idx="0">
                  <c:v>Not very/Not at all involved</c:v>
                </c:pt>
                <c:pt idx="1">
                  <c:v>Somewhat involved</c:v>
                </c:pt>
                <c:pt idx="2">
                  <c:v>Extremely/Very involved</c:v>
                </c:pt>
              </c:strCache>
            </c:strRef>
          </c:cat>
          <c:val>
            <c:numRef>
              <c:f>Sheet1!$C$2:$C$4</c:f>
              <c:numCache>
                <c:formatCode>0%</c:formatCode>
                <c:ptCount val="3"/>
                <c:pt idx="0">
                  <c:v>7.0000000000000021E-2</c:v>
                </c:pt>
                <c:pt idx="1">
                  <c:v>0.15000000000000024</c:v>
                </c:pt>
                <c:pt idx="2">
                  <c:v>0.78</c:v>
                </c:pt>
              </c:numCache>
            </c:numRef>
          </c:val>
        </c:ser>
        <c:dLbls>
          <c:showLegendKey val="0"/>
          <c:showVal val="0"/>
          <c:showCatName val="0"/>
          <c:showSerName val="0"/>
          <c:showPercent val="0"/>
          <c:showBubbleSize val="0"/>
        </c:dLbls>
        <c:gapWidth val="69"/>
        <c:axId val="161921280"/>
        <c:axId val="161927168"/>
      </c:barChart>
      <c:catAx>
        <c:axId val="1619212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1927168"/>
        <c:crosses val="autoZero"/>
        <c:auto val="1"/>
        <c:lblAlgn val="ctr"/>
        <c:lblOffset val="100"/>
        <c:noMultiLvlLbl val="0"/>
      </c:catAx>
      <c:valAx>
        <c:axId val="161927168"/>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1921280"/>
        <c:crosses val="autoZero"/>
        <c:crossBetween val="between"/>
      </c:valAx>
    </c:plotArea>
    <c:legend>
      <c:legendPos val="b"/>
      <c:layout>
        <c:manualLayout>
          <c:xMode val="edge"/>
          <c:yMode val="edge"/>
          <c:x val="0.54895825209035465"/>
          <c:y val="0.92059431879939801"/>
          <c:w val="0.32918912330250538"/>
          <c:h val="7.3570653139108419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Then</c:v>
                </c:pt>
              </c:strCache>
            </c:strRef>
          </c:tx>
          <c:spPr>
            <a:solidFill>
              <a:schemeClr val="accent4">
                <a:lumMod val="75000"/>
              </a:schemeClr>
            </a:solidFill>
          </c:spPr>
          <c:invertIfNegative val="0"/>
          <c:dPt>
            <c:idx val="0"/>
            <c:invertIfNegative val="0"/>
            <c:bubble3D val="0"/>
            <c:spPr>
              <a:solidFill>
                <a:schemeClr val="bg1">
                  <a:lumMod val="6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0.77000000000000923</c:v>
                </c:pt>
                <c:pt idx="1">
                  <c:v>0.79</c:v>
                </c:pt>
              </c:numCache>
            </c:numRef>
          </c:val>
        </c:ser>
        <c:dLbls>
          <c:showLegendKey val="0"/>
          <c:showVal val="0"/>
          <c:showCatName val="0"/>
          <c:showSerName val="0"/>
          <c:showPercent val="0"/>
          <c:showBubbleSize val="0"/>
        </c:dLbls>
        <c:gapWidth val="68"/>
        <c:axId val="161976704"/>
        <c:axId val="161978240"/>
      </c:barChart>
      <c:catAx>
        <c:axId val="161976704"/>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161978240"/>
        <c:crosses val="autoZero"/>
        <c:auto val="1"/>
        <c:lblAlgn val="ctr"/>
        <c:lblOffset val="100"/>
        <c:noMultiLvlLbl val="0"/>
      </c:catAx>
      <c:valAx>
        <c:axId val="161978240"/>
        <c:scaling>
          <c:orientation val="minMax"/>
          <c:max val="1"/>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197670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09951881014871"/>
          <c:y val="5.8519032102920504E-2"/>
          <c:w val="0.5167561242344707"/>
          <c:h val="0.80105133258186378"/>
        </c:manualLayout>
      </c:layout>
      <c:barChart>
        <c:barDir val="bar"/>
        <c:grouping val="clustered"/>
        <c:varyColors val="0"/>
        <c:ser>
          <c:idx val="0"/>
          <c:order val="0"/>
          <c:tx>
            <c:strRef>
              <c:f>Sheet1!$B$1</c:f>
              <c:strCache>
                <c:ptCount val="1"/>
                <c:pt idx="0">
                  <c:v>Now</c:v>
                </c:pt>
              </c:strCache>
            </c:strRef>
          </c:tx>
          <c:spPr>
            <a:solidFill>
              <a:srgbClr val="604A7B"/>
            </a:solidFill>
          </c:spPr>
          <c:invertIfNegative val="0"/>
          <c:dLbls>
            <c:dLbl>
              <c:idx val="0"/>
              <c:layout>
                <c:manualLayout>
                  <c:x val="5.5107174103237433E-4"/>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Other</c:v>
                </c:pt>
                <c:pt idx="1">
                  <c:v>Financial aid workshops</c:v>
                </c:pt>
                <c:pt idx="2">
                  <c:v>High school visits by college/university admissions personnel</c:v>
                </c:pt>
                <c:pt idx="3">
                  <c:v>Parent college events/fairs sponsered by  high school</c:v>
                </c:pt>
                <c:pt idx="4">
                  <c:v>Individual meetings with high school guidance counselors</c:v>
                </c:pt>
              </c:strCache>
            </c:strRef>
          </c:cat>
          <c:val>
            <c:numRef>
              <c:f>Sheet1!$B$2:$B$6</c:f>
              <c:numCache>
                <c:formatCode>0%</c:formatCode>
                <c:ptCount val="5"/>
                <c:pt idx="0">
                  <c:v>0.05</c:v>
                </c:pt>
                <c:pt idx="1">
                  <c:v>0.2</c:v>
                </c:pt>
                <c:pt idx="2">
                  <c:v>0.25</c:v>
                </c:pt>
                <c:pt idx="3">
                  <c:v>0.37000000000000038</c:v>
                </c:pt>
                <c:pt idx="4">
                  <c:v>0.39000000000000434</c:v>
                </c:pt>
              </c:numCache>
            </c:numRef>
          </c:val>
        </c:ser>
        <c:dLbls>
          <c:showLegendKey val="0"/>
          <c:showVal val="0"/>
          <c:showCatName val="0"/>
          <c:showSerName val="0"/>
          <c:showPercent val="0"/>
          <c:showBubbleSize val="0"/>
        </c:dLbls>
        <c:gapWidth val="41"/>
        <c:axId val="162244864"/>
        <c:axId val="162246656"/>
      </c:barChart>
      <c:catAx>
        <c:axId val="16224486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246656"/>
        <c:crosses val="autoZero"/>
        <c:auto val="1"/>
        <c:lblAlgn val="ctr"/>
        <c:lblOffset val="100"/>
        <c:noMultiLvlLbl val="0"/>
      </c:catAx>
      <c:valAx>
        <c:axId val="16224665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62244864"/>
        <c:crosses val="autoZero"/>
        <c:crossBetween val="between"/>
        <c:majorUnit val="0.2"/>
      </c:valAx>
    </c:plotArea>
    <c:legend>
      <c:legendPos val="b"/>
      <c:layout>
        <c:manualLayout>
          <c:xMode val="edge"/>
          <c:yMode val="edge"/>
          <c:x val="0.71194072615923065"/>
          <c:y val="0.75631255634247085"/>
          <c:w val="0.12942519685039752"/>
          <c:h val="6.130889126029717E-2"/>
        </c:manualLayout>
      </c:layout>
      <c:overlay val="0"/>
      <c:txPr>
        <a:bodyPr/>
        <a:lstStyle/>
        <a:p>
          <a:pPr>
            <a:defRPr sz="140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860697816233203"/>
          <c:y val="0"/>
          <c:w val="0.57001935499557477"/>
          <c:h val="0.82621475902561159"/>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From a representative or recruiter</c:v>
                </c:pt>
                <c:pt idx="1">
                  <c:v>From friends</c:v>
                </c:pt>
                <c:pt idx="2">
                  <c:v>From family members</c:v>
                </c:pt>
                <c:pt idx="3">
                  <c:v>A visit to the campus</c:v>
                </c:pt>
                <c:pt idx="4">
                  <c:v>Through the mail</c:v>
                </c:pt>
                <c:pt idx="5">
                  <c:v>A brochure or pamphlet</c:v>
                </c:pt>
                <c:pt idx="6">
                  <c:v>From their website</c:v>
                </c:pt>
              </c:strCache>
            </c:strRef>
          </c:cat>
          <c:val>
            <c:numRef>
              <c:f>Sheet1!$B$2:$B$8</c:f>
              <c:numCache>
                <c:formatCode>0%</c:formatCode>
                <c:ptCount val="7"/>
                <c:pt idx="0">
                  <c:v>0.44</c:v>
                </c:pt>
                <c:pt idx="1">
                  <c:v>0.45</c:v>
                </c:pt>
                <c:pt idx="2">
                  <c:v>0.5</c:v>
                </c:pt>
                <c:pt idx="3">
                  <c:v>0.52</c:v>
                </c:pt>
                <c:pt idx="4">
                  <c:v>0.56000000000000005</c:v>
                </c:pt>
                <c:pt idx="5">
                  <c:v>0.60000000000000064</c:v>
                </c:pt>
                <c:pt idx="6">
                  <c:v>0.62000000000000788</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4.0547008866066415E-2"/>
                  <c:y val="-3.1950625968110292E-3"/>
                </c:manualLayout>
              </c:layout>
              <c:showLegendKey val="0"/>
              <c:showVal val="1"/>
              <c:showCatName val="0"/>
              <c:showSerName val="0"/>
              <c:showPercent val="0"/>
              <c:showBubbleSize val="0"/>
            </c:dLbl>
            <c:dLbl>
              <c:idx val="1"/>
              <c:layout>
                <c:manualLayout>
                  <c:x val="-4.210650920706898E-2"/>
                  <c:y val="-3.1950625968110292E-3"/>
                </c:manualLayout>
              </c:layout>
              <c:showLegendKey val="0"/>
              <c:showVal val="1"/>
              <c:showCatName val="0"/>
              <c:showSerName val="0"/>
              <c:showPercent val="0"/>
              <c:showBubbleSize val="0"/>
            </c:dLbl>
            <c:dLbl>
              <c:idx val="2"/>
              <c:layout>
                <c:manualLayout>
                  <c:x val="-4.6785010230076723E-2"/>
                  <c:y val="0"/>
                </c:manualLayout>
              </c:layout>
              <c:showLegendKey val="0"/>
              <c:showVal val="1"/>
              <c:showCatName val="0"/>
              <c:showSerName val="0"/>
              <c:showPercent val="0"/>
              <c:showBubbleSize val="0"/>
            </c:dLbl>
            <c:dLbl>
              <c:idx val="3"/>
              <c:layout>
                <c:manualLayout>
                  <c:x val="-5.6142012276091967E-2"/>
                  <c:y val="0"/>
                </c:manualLayout>
              </c:layout>
              <c:showLegendKey val="0"/>
              <c:showVal val="1"/>
              <c:showCatName val="0"/>
              <c:showSerName val="0"/>
              <c:showPercent val="0"/>
              <c:showBubbleSize val="0"/>
            </c:dLbl>
            <c:dLbl>
              <c:idx val="4"/>
              <c:layout>
                <c:manualLayout>
                  <c:x val="-5.1463511253084432E-2"/>
                  <c:y val="0"/>
                </c:manualLayout>
              </c:layout>
              <c:showLegendKey val="0"/>
              <c:showVal val="1"/>
              <c:showCatName val="0"/>
              <c:showSerName val="0"/>
              <c:showPercent val="0"/>
              <c:showBubbleSize val="0"/>
            </c:dLbl>
            <c:dLbl>
              <c:idx val="5"/>
              <c:layout>
                <c:manualLayout>
                  <c:x val="-4.0547008866066415E-2"/>
                  <c:y val="0"/>
                </c:manualLayout>
              </c:layout>
              <c:showLegendKey val="0"/>
              <c:showVal val="1"/>
              <c:showCatName val="0"/>
              <c:showSerName val="0"/>
              <c:showPercent val="0"/>
              <c:showBubbleSize val="0"/>
            </c:dLbl>
            <c:dLbl>
              <c:idx val="6"/>
              <c:layout>
                <c:manualLayout>
                  <c:x val="-4.6785010230076723E-2"/>
                  <c:y val="6.3901251936221001E-3"/>
                </c:manualLayout>
              </c:layout>
              <c:showLegendKey val="0"/>
              <c:showVal val="1"/>
              <c:showCatName val="0"/>
              <c:showSerName val="0"/>
              <c:showPercent val="0"/>
              <c:showBubbleSize val="0"/>
            </c:dLbl>
            <c:dLbl>
              <c:idx val="7"/>
              <c:layout>
                <c:manualLayout>
                  <c:x val="-4.0547008866066415E-2"/>
                  <c:y val="0"/>
                </c:manualLayout>
              </c:layout>
              <c:showLegendKey val="0"/>
              <c:showVal val="1"/>
              <c:showCatName val="0"/>
              <c:showSerName val="0"/>
              <c:showPercent val="0"/>
              <c:showBubbleSize val="0"/>
            </c:dLbl>
            <c:dLbl>
              <c:idx val="8"/>
              <c:layout>
                <c:manualLayout>
                  <c:x val="-3.7428008184061411E-2"/>
                  <c:y val="0"/>
                </c:manualLayout>
              </c:layout>
              <c:showLegendKey val="0"/>
              <c:showVal val="1"/>
              <c:showCatName val="0"/>
              <c:showSerName val="0"/>
              <c:showPercent val="0"/>
              <c:showBubbleSize val="0"/>
            </c:dLbl>
            <c:dLbl>
              <c:idx val="9"/>
              <c:layout>
                <c:manualLayout>
                  <c:x val="-3.7428008184061411E-2"/>
                  <c:y val="6.3901251936222129E-3"/>
                </c:manualLayout>
              </c:layout>
              <c:showLegendKey val="0"/>
              <c:showVal val="1"/>
              <c:showCatName val="0"/>
              <c:showSerName val="0"/>
              <c:showPercent val="0"/>
              <c:showBubbleSize val="0"/>
            </c:dLbl>
            <c:dLbl>
              <c:idx val="10"/>
              <c:layout>
                <c:manualLayout>
                  <c:x val="-4.0547008866066415E-2"/>
                  <c:y val="3.1950625968110492E-3"/>
                </c:manualLayout>
              </c:layout>
              <c:showLegendKey val="0"/>
              <c:showVal val="1"/>
              <c:showCatName val="0"/>
              <c:showSerName val="0"/>
              <c:showPercent val="0"/>
              <c:showBubbleSize val="0"/>
            </c:dLbl>
            <c:dLbl>
              <c:idx val="11"/>
              <c:layout>
                <c:manualLayout>
                  <c:x val="-3.8987508525064656E-2"/>
                  <c:y val="-3.1950625968110201E-3"/>
                </c:manualLayout>
              </c:layout>
              <c:showLegendKey val="0"/>
              <c:showVal val="1"/>
              <c:showCatName val="0"/>
              <c:showSerName val="0"/>
              <c:showPercent val="0"/>
              <c:showBubbleSize val="0"/>
            </c:dLbl>
            <c:dLbl>
              <c:idx val="12"/>
              <c:layout>
                <c:manualLayout>
                  <c:x val="-3.4309007502056212E-2"/>
                  <c:y val="0"/>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Sheet1!$A$2:$A$8</c:f>
              <c:strCache>
                <c:ptCount val="7"/>
                <c:pt idx="0">
                  <c:v>From a representative or recruiter</c:v>
                </c:pt>
                <c:pt idx="1">
                  <c:v>From friends</c:v>
                </c:pt>
                <c:pt idx="2">
                  <c:v>From family members</c:v>
                </c:pt>
                <c:pt idx="3">
                  <c:v>A visit to the campus</c:v>
                </c:pt>
                <c:pt idx="4">
                  <c:v>Through the mail</c:v>
                </c:pt>
                <c:pt idx="5">
                  <c:v>A brochure or pamphlet</c:v>
                </c:pt>
                <c:pt idx="6">
                  <c:v>From their website</c:v>
                </c:pt>
              </c:strCache>
            </c:strRef>
          </c:cat>
          <c:val>
            <c:numRef>
              <c:f>Sheet1!$C$2:$C$8</c:f>
              <c:numCache>
                <c:formatCode>0%</c:formatCode>
                <c:ptCount val="7"/>
                <c:pt idx="0">
                  <c:v>0.21000000000000021</c:v>
                </c:pt>
                <c:pt idx="1">
                  <c:v>0.36000000000000032</c:v>
                </c:pt>
                <c:pt idx="2">
                  <c:v>0.41000000000000031</c:v>
                </c:pt>
                <c:pt idx="3">
                  <c:v>0.36000000000000032</c:v>
                </c:pt>
                <c:pt idx="4">
                  <c:v>0.52</c:v>
                </c:pt>
                <c:pt idx="5">
                  <c:v>0.49000000000000032</c:v>
                </c:pt>
                <c:pt idx="6">
                  <c:v>0.4</c:v>
                </c:pt>
              </c:numCache>
            </c:numRef>
          </c:val>
        </c:ser>
        <c:dLbls>
          <c:showLegendKey val="0"/>
          <c:showVal val="0"/>
          <c:showCatName val="0"/>
          <c:showSerName val="0"/>
          <c:showPercent val="0"/>
          <c:showBubbleSize val="0"/>
        </c:dLbls>
        <c:gapWidth val="44"/>
        <c:axId val="162313344"/>
        <c:axId val="162314880"/>
      </c:barChart>
      <c:catAx>
        <c:axId val="1623133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314880"/>
        <c:crosses val="autoZero"/>
        <c:auto val="1"/>
        <c:lblAlgn val="ctr"/>
        <c:lblOffset val="100"/>
        <c:noMultiLvlLbl val="0"/>
      </c:catAx>
      <c:valAx>
        <c:axId val="162314880"/>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313344"/>
        <c:crosses val="autoZero"/>
        <c:crossBetween val="between"/>
      </c:valAx>
    </c:plotArea>
    <c:legend>
      <c:legendPos val="b"/>
      <c:layout>
        <c:manualLayout>
          <c:xMode val="edge"/>
          <c:yMode val="edge"/>
          <c:x val="0.49439660475900854"/>
          <c:y val="0.92749924966344965"/>
          <c:w val="0.24513184163237298"/>
          <c:h val="6.9305687739742022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19"/>
          <c:h val="0.8140816220251059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Sheet1!$A$2:$A$11</c:f>
              <c:strCache>
                <c:ptCount val="10"/>
                <c:pt idx="0">
                  <c:v>Location</c:v>
                </c:pt>
                <c:pt idx="1">
                  <c:v>Athletic information</c:v>
                </c:pt>
                <c:pt idx="2">
                  <c:v>Career information</c:v>
                </c:pt>
                <c:pt idx="3">
                  <c:v>Student life on campus</c:v>
                </c:pt>
                <c:pt idx="4">
                  <c:v>Class size/Student teacher ratio</c:v>
                </c:pt>
                <c:pt idx="5">
                  <c:v>Housing</c:v>
                </c:pt>
                <c:pt idx="6">
                  <c:v>Requirement for admission</c:v>
                </c:pt>
                <c:pt idx="7">
                  <c:v>Access to student aid</c:v>
                </c:pt>
                <c:pt idx="8">
                  <c:v>Cost of enrollment</c:v>
                </c:pt>
                <c:pt idx="9">
                  <c:v>Academic majors and programs</c:v>
                </c:pt>
              </c:strCache>
            </c:strRef>
          </c:cat>
          <c:val>
            <c:numRef>
              <c:f>Sheet1!$B$2:$B$11</c:f>
              <c:numCache>
                <c:formatCode>0%</c:formatCode>
                <c:ptCount val="10"/>
                <c:pt idx="0">
                  <c:v>4.0000000000000022E-2</c:v>
                </c:pt>
                <c:pt idx="1">
                  <c:v>4.0000000000000022E-2</c:v>
                </c:pt>
                <c:pt idx="2">
                  <c:v>4.0000000000000022E-2</c:v>
                </c:pt>
                <c:pt idx="3">
                  <c:v>6.0000000000000032E-2</c:v>
                </c:pt>
                <c:pt idx="4">
                  <c:v>6.0000000000000032E-2</c:v>
                </c:pt>
                <c:pt idx="5">
                  <c:v>8.0000000000000043E-2</c:v>
                </c:pt>
                <c:pt idx="6">
                  <c:v>0.13</c:v>
                </c:pt>
                <c:pt idx="7">
                  <c:v>0.23</c:v>
                </c:pt>
                <c:pt idx="8">
                  <c:v>0.41000000000000031</c:v>
                </c:pt>
                <c:pt idx="9">
                  <c:v>0.58000000000000007</c:v>
                </c:pt>
              </c:numCache>
            </c:numRef>
          </c:val>
        </c:ser>
        <c:dLbls>
          <c:showLegendKey val="0"/>
          <c:showVal val="0"/>
          <c:showCatName val="0"/>
          <c:showSerName val="0"/>
          <c:showPercent val="0"/>
          <c:showBubbleSize val="0"/>
        </c:dLbls>
        <c:gapWidth val="69"/>
        <c:axId val="162838016"/>
        <c:axId val="162839552"/>
      </c:barChart>
      <c:catAx>
        <c:axId val="16283801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839552"/>
        <c:crosses val="autoZero"/>
        <c:auto val="1"/>
        <c:lblAlgn val="ctr"/>
        <c:lblOffset val="100"/>
        <c:noMultiLvlLbl val="0"/>
      </c:catAx>
      <c:valAx>
        <c:axId val="162839552"/>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838016"/>
        <c:crosses val="autoZero"/>
        <c:crossBetween val="between"/>
      </c:valAx>
    </c:plotArea>
    <c:legend>
      <c:legendPos val="b"/>
      <c:layout>
        <c:manualLayout>
          <c:xMode val="edge"/>
          <c:yMode val="edge"/>
          <c:x val="0.55375810345432763"/>
          <c:y val="0.90169795833344102"/>
          <c:w val="0.14995440411173203"/>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64248123135232"/>
          <c:y val="0"/>
          <c:w val="0.55598385192654776"/>
          <c:h val="0.82621475902561159"/>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TV/radio*</c:v>
                </c:pt>
                <c:pt idx="1">
                  <c:v>At work</c:v>
                </c:pt>
                <c:pt idx="2">
                  <c:v>At church</c:v>
                </c:pt>
                <c:pt idx="3">
                  <c:v>From a teacher you know</c:v>
                </c:pt>
                <c:pt idx="4">
                  <c:v>From a high school counselor</c:v>
                </c:pt>
                <c:pt idx="5">
                  <c:v>Through email</c:v>
                </c:pt>
              </c:strCache>
            </c:strRef>
          </c:cat>
          <c:val>
            <c:numRef>
              <c:f>Sheet1!$B$2:$B$7</c:f>
              <c:numCache>
                <c:formatCode>0%</c:formatCode>
                <c:ptCount val="6"/>
                <c:pt idx="0">
                  <c:v>0.1</c:v>
                </c:pt>
                <c:pt idx="1">
                  <c:v>0.15000000000000024</c:v>
                </c:pt>
                <c:pt idx="2">
                  <c:v>0.19</c:v>
                </c:pt>
                <c:pt idx="3">
                  <c:v>0.27</c:v>
                </c:pt>
                <c:pt idx="4">
                  <c:v>0.33000000000000457</c:v>
                </c:pt>
                <c:pt idx="5">
                  <c:v>0.36000000000000032</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4.8344510571079045E-2"/>
                  <c:y val="6.3901251936221721E-3"/>
                </c:manualLayout>
              </c:layout>
              <c:showLegendKey val="0"/>
              <c:showVal val="1"/>
              <c:showCatName val="0"/>
              <c:showSerName val="0"/>
              <c:showPercent val="0"/>
              <c:showBubbleSize val="0"/>
            </c:dLbl>
            <c:dLbl>
              <c:idx val="1"/>
              <c:layout>
                <c:manualLayout>
                  <c:x val="-4.6785010230076723E-2"/>
                  <c:y val="0"/>
                </c:manualLayout>
              </c:layout>
              <c:showLegendKey val="0"/>
              <c:showVal val="1"/>
              <c:showCatName val="0"/>
              <c:showSerName val="0"/>
              <c:showPercent val="0"/>
              <c:showBubbleSize val="0"/>
            </c:dLbl>
            <c:dLbl>
              <c:idx val="2"/>
              <c:layout>
                <c:manualLayout>
                  <c:x val="-5.1463511253084432E-2"/>
                  <c:y val="0"/>
                </c:manualLayout>
              </c:layout>
              <c:showLegendKey val="0"/>
              <c:showVal val="1"/>
              <c:showCatName val="0"/>
              <c:showSerName val="0"/>
              <c:showPercent val="0"/>
              <c:showBubbleSize val="0"/>
            </c:dLbl>
            <c:dLbl>
              <c:idx val="3"/>
              <c:layout>
                <c:manualLayout>
                  <c:x val="-4.9904010912082034E-2"/>
                  <c:y val="0"/>
                </c:manualLayout>
              </c:layout>
              <c:showLegendKey val="0"/>
              <c:showVal val="1"/>
              <c:showCatName val="0"/>
              <c:showSerName val="0"/>
              <c:showPercent val="0"/>
              <c:showBubbleSize val="0"/>
            </c:dLbl>
            <c:dLbl>
              <c:idx val="4"/>
              <c:layout>
                <c:manualLayout>
                  <c:x val="-4.9904010912082034E-2"/>
                  <c:y val="3.1950625968110292E-3"/>
                </c:manualLayout>
              </c:layout>
              <c:showLegendKey val="0"/>
              <c:showVal val="1"/>
              <c:showCatName val="0"/>
              <c:showSerName val="0"/>
              <c:showPercent val="0"/>
              <c:showBubbleSize val="0"/>
            </c:dLbl>
            <c:dLbl>
              <c:idx val="5"/>
              <c:layout>
                <c:manualLayout>
                  <c:x val="-5.3023011594086802E-2"/>
                  <c:y val="3.1950625968110292E-3"/>
                </c:manualLayout>
              </c:layout>
              <c:showLegendKey val="0"/>
              <c:showVal val="1"/>
              <c:showCatName val="0"/>
              <c:showSerName val="0"/>
              <c:showPercent val="0"/>
              <c:showBubbleSize val="0"/>
            </c:dLbl>
            <c:dLbl>
              <c:idx val="6"/>
              <c:layout>
                <c:manualLayout>
                  <c:x val="-4.0547008866066415E-2"/>
                  <c:y val="0"/>
                </c:manualLayout>
              </c:layout>
              <c:showLegendKey val="0"/>
              <c:showVal val="1"/>
              <c:showCatName val="0"/>
              <c:showSerName val="0"/>
              <c:showPercent val="0"/>
              <c:showBubbleSize val="0"/>
            </c:dLbl>
            <c:dLbl>
              <c:idx val="7"/>
              <c:layout>
                <c:manualLayout>
                  <c:x val="-4.0547008866066415E-2"/>
                  <c:y val="0"/>
                </c:manualLayout>
              </c:layout>
              <c:showLegendKey val="0"/>
              <c:showVal val="1"/>
              <c:showCatName val="0"/>
              <c:showSerName val="0"/>
              <c:showPercent val="0"/>
              <c:showBubbleSize val="0"/>
            </c:dLbl>
            <c:dLbl>
              <c:idx val="8"/>
              <c:layout>
                <c:manualLayout>
                  <c:x val="-3.7428008184061411E-2"/>
                  <c:y val="0"/>
                </c:manualLayout>
              </c:layout>
              <c:showLegendKey val="0"/>
              <c:showVal val="1"/>
              <c:showCatName val="0"/>
              <c:showSerName val="0"/>
              <c:showPercent val="0"/>
              <c:showBubbleSize val="0"/>
            </c:dLbl>
            <c:dLbl>
              <c:idx val="9"/>
              <c:layout>
                <c:manualLayout>
                  <c:x val="-3.7428008184061411E-2"/>
                  <c:y val="6.3901251936222129E-3"/>
                </c:manualLayout>
              </c:layout>
              <c:showLegendKey val="0"/>
              <c:showVal val="1"/>
              <c:showCatName val="0"/>
              <c:showSerName val="0"/>
              <c:showPercent val="0"/>
              <c:showBubbleSize val="0"/>
            </c:dLbl>
            <c:dLbl>
              <c:idx val="10"/>
              <c:layout>
                <c:manualLayout>
                  <c:x val="-4.0547008866066415E-2"/>
                  <c:y val="3.1950625968110492E-3"/>
                </c:manualLayout>
              </c:layout>
              <c:showLegendKey val="0"/>
              <c:showVal val="1"/>
              <c:showCatName val="0"/>
              <c:showSerName val="0"/>
              <c:showPercent val="0"/>
              <c:showBubbleSize val="0"/>
            </c:dLbl>
            <c:dLbl>
              <c:idx val="11"/>
              <c:layout>
                <c:manualLayout>
                  <c:x val="-3.8987508525064656E-2"/>
                  <c:y val="-3.1950625968110201E-3"/>
                </c:manualLayout>
              </c:layout>
              <c:showLegendKey val="0"/>
              <c:showVal val="1"/>
              <c:showCatName val="0"/>
              <c:showSerName val="0"/>
              <c:showPercent val="0"/>
              <c:showBubbleSize val="0"/>
            </c:dLbl>
            <c:dLbl>
              <c:idx val="12"/>
              <c:layout>
                <c:manualLayout>
                  <c:x val="-3.4309007502056212E-2"/>
                  <c:y val="0"/>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TV/radio*</c:v>
                </c:pt>
                <c:pt idx="1">
                  <c:v>At work</c:v>
                </c:pt>
                <c:pt idx="2">
                  <c:v>At church</c:v>
                </c:pt>
                <c:pt idx="3">
                  <c:v>From a teacher you know</c:v>
                </c:pt>
                <c:pt idx="4">
                  <c:v>From a high school counselor</c:v>
                </c:pt>
                <c:pt idx="5">
                  <c:v>Through email</c:v>
                </c:pt>
              </c:strCache>
            </c:strRef>
          </c:cat>
          <c:val>
            <c:numRef>
              <c:f>Sheet1!$C$2:$C$7</c:f>
              <c:numCache>
                <c:formatCode>0%</c:formatCode>
                <c:ptCount val="6"/>
                <c:pt idx="0">
                  <c:v>0.18000000000000024</c:v>
                </c:pt>
                <c:pt idx="1">
                  <c:v>0.13</c:v>
                </c:pt>
                <c:pt idx="2">
                  <c:v>0.11</c:v>
                </c:pt>
                <c:pt idx="3">
                  <c:v>0.16</c:v>
                </c:pt>
                <c:pt idx="4">
                  <c:v>0.22</c:v>
                </c:pt>
              </c:numCache>
            </c:numRef>
          </c:val>
        </c:ser>
        <c:dLbls>
          <c:showLegendKey val="0"/>
          <c:showVal val="0"/>
          <c:showCatName val="0"/>
          <c:showSerName val="0"/>
          <c:showPercent val="0"/>
          <c:showBubbleSize val="0"/>
        </c:dLbls>
        <c:gapWidth val="44"/>
        <c:axId val="169947520"/>
        <c:axId val="169949056"/>
      </c:barChart>
      <c:catAx>
        <c:axId val="16994752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949056"/>
        <c:crosses val="autoZero"/>
        <c:auto val="1"/>
        <c:lblAlgn val="ctr"/>
        <c:lblOffset val="100"/>
        <c:noMultiLvlLbl val="0"/>
      </c:catAx>
      <c:valAx>
        <c:axId val="169949056"/>
        <c:scaling>
          <c:orientation val="minMax"/>
          <c:max val="0.70000000000000062"/>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9947520"/>
        <c:crosses val="autoZero"/>
        <c:crossBetween val="between"/>
        <c:majorUnit val="0.1"/>
      </c:valAx>
    </c:plotArea>
    <c:legend>
      <c:legendPos val="b"/>
      <c:layout>
        <c:manualLayout>
          <c:xMode val="edge"/>
          <c:yMode val="edge"/>
          <c:x val="0.64254913715425765"/>
          <c:y val="0.92749924966344965"/>
          <c:w val="0.14532381980820847"/>
          <c:h val="6.9305687739742022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96763521870644"/>
          <c:y val="0"/>
          <c:w val="0.66826787647875485"/>
          <c:h val="0.8063621517803674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More workshops/fairs</c:v>
                </c:pt>
                <c:pt idx="1">
                  <c:v>More focus on juniors/earlier</c:v>
                </c:pt>
                <c:pt idx="2">
                  <c:v>More info mailed to home</c:v>
                </c:pt>
                <c:pt idx="3">
                  <c:v>Lower the cost</c:v>
                </c:pt>
                <c:pt idx="4">
                  <c:v>Make scholarship/financial aid info more available</c:v>
                </c:pt>
                <c:pt idx="5">
                  <c:v>Nothing/Don't Know</c:v>
                </c:pt>
              </c:strCache>
            </c:strRef>
          </c:cat>
          <c:val>
            <c:numRef>
              <c:f>Sheet1!$B$2:$B$7</c:f>
              <c:numCache>
                <c:formatCode>0%</c:formatCode>
                <c:ptCount val="6"/>
                <c:pt idx="0">
                  <c:v>3.0000000000000002E-2</c:v>
                </c:pt>
                <c:pt idx="1">
                  <c:v>3.0000000000000002E-2</c:v>
                </c:pt>
                <c:pt idx="2">
                  <c:v>0.05</c:v>
                </c:pt>
                <c:pt idx="3">
                  <c:v>8.0000000000000043E-2</c:v>
                </c:pt>
                <c:pt idx="4">
                  <c:v>8.0000000000000043E-2</c:v>
                </c:pt>
                <c:pt idx="5">
                  <c:v>0.61000000000000065</c:v>
                </c:pt>
              </c:numCache>
            </c:numRef>
          </c:val>
        </c:ser>
        <c:dLbls>
          <c:showLegendKey val="0"/>
          <c:showVal val="0"/>
          <c:showCatName val="0"/>
          <c:showSerName val="0"/>
          <c:showPercent val="0"/>
          <c:showBubbleSize val="0"/>
        </c:dLbls>
        <c:gapWidth val="69"/>
        <c:axId val="118893952"/>
        <c:axId val="118903936"/>
      </c:barChart>
      <c:catAx>
        <c:axId val="11889395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8903936"/>
        <c:crosses val="autoZero"/>
        <c:auto val="1"/>
        <c:lblAlgn val="ctr"/>
        <c:lblOffset val="100"/>
        <c:noMultiLvlLbl val="0"/>
      </c:catAx>
      <c:valAx>
        <c:axId val="118903936"/>
        <c:scaling>
          <c:orientation val="minMax"/>
          <c:max val="0.70000000000000162"/>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8893952"/>
        <c:crosses val="autoZero"/>
        <c:crossBetween val="between"/>
        <c:majorUnit val="0.1"/>
      </c:valAx>
    </c:plotArea>
    <c:legend>
      <c:legendPos val="b"/>
      <c:layout>
        <c:manualLayout>
          <c:xMode val="edge"/>
          <c:yMode val="edge"/>
          <c:x val="0.53766618234630059"/>
          <c:y val="0.91014851273515962"/>
          <c:w val="0.14995440411173194"/>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85"/>
          <c:h val="0.8266794149739378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spPr/>
              <c:txPr>
                <a:bodyPr/>
                <a:lstStyle/>
                <a:p>
                  <a:pPr>
                    <a:defRPr sz="1400">
                      <a:solidFill>
                        <a:schemeClr val="tx1">
                          <a:lumMod val="50000"/>
                          <a:lumOff val="50000"/>
                        </a:schemeClr>
                      </a:solidFill>
                      <a:latin typeface="Arial Narrow" pitchFamily="34" charset="0"/>
                    </a:defRPr>
                  </a:pPr>
                  <a:endParaRPr lang="en-US"/>
                </a:p>
              </c:txPr>
              <c:dLblPos val="in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Other</c:v>
                </c:pt>
                <c:pt idx="1">
                  <c:v>Parents</c:v>
                </c:pt>
                <c:pt idx="2">
                  <c:v>Student</c:v>
                </c:pt>
                <c:pt idx="3">
                  <c:v>Both student and parents</c:v>
                </c:pt>
              </c:strCache>
            </c:strRef>
          </c:cat>
          <c:val>
            <c:numRef>
              <c:f>Sheet1!$B$2:$B$5</c:f>
              <c:numCache>
                <c:formatCode>0%</c:formatCode>
                <c:ptCount val="4"/>
                <c:pt idx="0">
                  <c:v>1.0000000000000005E-2</c:v>
                </c:pt>
                <c:pt idx="1">
                  <c:v>6.0000000000000032E-2</c:v>
                </c:pt>
                <c:pt idx="2">
                  <c:v>0.37000000000000038</c:v>
                </c:pt>
                <c:pt idx="3">
                  <c:v>0.56000000000000005</c:v>
                </c:pt>
              </c:numCache>
            </c:numRef>
          </c:val>
        </c:ser>
        <c:dLbls>
          <c:showLegendKey val="0"/>
          <c:showVal val="0"/>
          <c:showCatName val="0"/>
          <c:showSerName val="0"/>
          <c:showPercent val="0"/>
          <c:showBubbleSize val="0"/>
        </c:dLbls>
        <c:gapWidth val="69"/>
        <c:axId val="173589632"/>
        <c:axId val="173591168"/>
      </c:barChart>
      <c:catAx>
        <c:axId val="17358963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591168"/>
        <c:crosses val="autoZero"/>
        <c:auto val="1"/>
        <c:lblAlgn val="ctr"/>
        <c:lblOffset val="100"/>
        <c:noMultiLvlLbl val="0"/>
      </c:catAx>
      <c:valAx>
        <c:axId val="173591168"/>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589632"/>
        <c:crosses val="autoZero"/>
        <c:crossBetween val="between"/>
      </c:valAx>
    </c:plotArea>
    <c:legend>
      <c:legendPos val="b"/>
      <c:layout>
        <c:manualLayout>
          <c:xMode val="edge"/>
          <c:yMode val="edge"/>
          <c:x val="0.48456284268981636"/>
          <c:y val="0.9205943944186662"/>
          <c:w val="0.14995440411173194"/>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36"/>
          <c:y val="0.17696901151169436"/>
          <c:w val="0.62062436322510794"/>
          <c:h val="0.62062436322510794"/>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Lbls>
            <c:dLbl>
              <c:idx val="0"/>
              <c:layout>
                <c:manualLayout>
                  <c:x val="1.49268467066846E-2"/>
                  <c:y val="-2.7466493569912809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0%</c:formatCode>
                <c:ptCount val="2"/>
                <c:pt idx="0">
                  <c:v>0.74000000000000365</c:v>
                </c:pt>
                <c:pt idx="1">
                  <c:v>0.26</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47"/>
          <c:y val="0.17696901151169447"/>
          <c:w val="0.62062436322510828"/>
          <c:h val="0.62062436322510828"/>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Lbls>
            <c:dLbl>
              <c:idx val="0"/>
              <c:layout>
                <c:manualLayout>
                  <c:x val="2.1816258974937608E-2"/>
                  <c:y val="-1.6624248388617771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0%</c:formatCode>
                <c:ptCount val="2"/>
                <c:pt idx="0">
                  <c:v>0.11</c:v>
                </c:pt>
                <c:pt idx="1">
                  <c:v>0.89</c:v>
                </c:pt>
              </c:numCache>
            </c:numRef>
          </c:val>
        </c:ser>
        <c:dLbls>
          <c:showLegendKey val="0"/>
          <c:showVal val="0"/>
          <c:showCatName val="1"/>
          <c:showSerName val="0"/>
          <c:showPercent val="1"/>
          <c:showBubbleSize val="0"/>
          <c:showLeaderLines val="0"/>
        </c:dLbls>
        <c:firstSliceAng val="285"/>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75115236754677"/>
          <c:y val="3.4529772883608346E-2"/>
          <c:w val="0.49031960954510601"/>
          <c:h val="0.82784058360963075"/>
        </c:manualLayout>
      </c:layout>
      <c:barChart>
        <c:barDir val="bar"/>
        <c:grouping val="clustered"/>
        <c:varyColors val="0"/>
        <c:ser>
          <c:idx val="0"/>
          <c:order val="0"/>
          <c:tx>
            <c:strRef>
              <c:f>Sheet1!$B$1</c:f>
              <c:strCache>
                <c:ptCount val="1"/>
                <c:pt idx="0">
                  <c:v>Now</c:v>
                </c:pt>
              </c:strCache>
            </c:strRef>
          </c:tx>
          <c:spPr>
            <a:solidFill>
              <a:srgbClr val="604A7B"/>
            </a:solidFill>
          </c:spPr>
          <c:invertIfNegative val="0"/>
          <c:dLbls>
            <c:dLbl>
              <c:idx val="0"/>
              <c:layout>
                <c:manualLayout>
                  <c:x val="-1.3909666020377731E-3"/>
                  <c:y val="-2.2840791460834274E-7"/>
                </c:manualLayout>
              </c:layout>
              <c:spPr/>
              <c:txPr>
                <a:bodyPr/>
                <a:lstStyle/>
                <a:p>
                  <a:pPr>
                    <a:defRPr sz="1400" b="0">
                      <a:solidFill>
                        <a:srgbClr val="31014F"/>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8th grade or less</c:v>
                </c:pt>
                <c:pt idx="1">
                  <c:v>High school grades 9 through 11</c:v>
                </c:pt>
                <c:pt idx="2">
                  <c:v>Any post-graduate work</c:v>
                </c:pt>
                <c:pt idx="3">
                  <c:v>An associate's degree, diploma or certificate from a two year college or technical trade institute</c:v>
                </c:pt>
                <c:pt idx="4">
                  <c:v>Some technical training after high school but no degree, diploma or certificate</c:v>
                </c:pt>
                <c:pt idx="5">
                  <c:v>4-year college degree</c:v>
                </c:pt>
                <c:pt idx="6">
                  <c:v>High school graduate or GED</c:v>
                </c:pt>
              </c:strCache>
            </c:strRef>
          </c:cat>
          <c:val>
            <c:numRef>
              <c:f>Sheet1!$B$2:$B$8</c:f>
              <c:numCache>
                <c:formatCode>0%</c:formatCode>
                <c:ptCount val="7"/>
                <c:pt idx="0">
                  <c:v>0</c:v>
                </c:pt>
                <c:pt idx="1">
                  <c:v>7.0000000000000021E-2</c:v>
                </c:pt>
                <c:pt idx="2">
                  <c:v>8.0000000000000043E-2</c:v>
                </c:pt>
                <c:pt idx="3">
                  <c:v>0.12000000000000002</c:v>
                </c:pt>
                <c:pt idx="4">
                  <c:v>0.12000000000000002</c:v>
                </c:pt>
                <c:pt idx="5">
                  <c:v>0.21000000000000021</c:v>
                </c:pt>
                <c:pt idx="6">
                  <c:v>0.4</c:v>
                </c:pt>
              </c:numCache>
            </c:numRef>
          </c:val>
        </c:ser>
        <c:ser>
          <c:idx val="1"/>
          <c:order val="1"/>
          <c:tx>
            <c:strRef>
              <c:f>Sheet1!$C$1</c:f>
              <c:strCache>
                <c:ptCount val="1"/>
                <c:pt idx="0">
                  <c:v>Then</c:v>
                </c:pt>
              </c:strCache>
            </c:strRef>
          </c:tx>
          <c:spPr>
            <a:solidFill>
              <a:schemeClr val="bg1">
                <a:lumMod val="65000"/>
              </a:schemeClr>
            </a:solidFill>
          </c:spPr>
          <c:invertIfNegative val="0"/>
          <c:dLbls>
            <c:dLbl>
              <c:idx val="0"/>
              <c:layout>
                <c:manualLayout>
                  <c:x val="1.8729219299079627E-3"/>
                  <c:y val="-2.9007805155257292E-3"/>
                </c:manualLayout>
              </c:layout>
              <c:spPr/>
              <c:txPr>
                <a:bodyPr/>
                <a:lstStyle/>
                <a:p>
                  <a:pPr>
                    <a:defRPr sz="1400" b="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8th grade or less</c:v>
                </c:pt>
                <c:pt idx="1">
                  <c:v>High school grades 9 through 11</c:v>
                </c:pt>
                <c:pt idx="2">
                  <c:v>Any post-graduate work</c:v>
                </c:pt>
                <c:pt idx="3">
                  <c:v>An associate's degree, diploma or certificate from a two year college or technical trade institute</c:v>
                </c:pt>
                <c:pt idx="4">
                  <c:v>Some technical training after high school but no degree, diploma or certificate</c:v>
                </c:pt>
                <c:pt idx="5">
                  <c:v>4-year college degree</c:v>
                </c:pt>
                <c:pt idx="6">
                  <c:v>High school graduate or GED</c:v>
                </c:pt>
              </c:strCache>
            </c:strRef>
          </c:cat>
          <c:val>
            <c:numRef>
              <c:f>Sheet1!$C$2:$C$8</c:f>
              <c:numCache>
                <c:formatCode>0%</c:formatCode>
                <c:ptCount val="7"/>
                <c:pt idx="0">
                  <c:v>2.0000000000000011E-2</c:v>
                </c:pt>
                <c:pt idx="1">
                  <c:v>7.0000000000000021E-2</c:v>
                </c:pt>
                <c:pt idx="2">
                  <c:v>0.1</c:v>
                </c:pt>
                <c:pt idx="3">
                  <c:v>0.14000000000000001</c:v>
                </c:pt>
                <c:pt idx="4">
                  <c:v>0.19</c:v>
                </c:pt>
                <c:pt idx="5">
                  <c:v>9.0000000000000024E-2</c:v>
                </c:pt>
                <c:pt idx="6">
                  <c:v>0.39000000000000434</c:v>
                </c:pt>
              </c:numCache>
            </c:numRef>
          </c:val>
        </c:ser>
        <c:dLbls>
          <c:showLegendKey val="0"/>
          <c:showVal val="0"/>
          <c:showCatName val="0"/>
          <c:showSerName val="0"/>
          <c:showPercent val="0"/>
          <c:showBubbleSize val="0"/>
        </c:dLbls>
        <c:gapWidth val="69"/>
        <c:axId val="158644864"/>
        <c:axId val="158650752"/>
      </c:barChart>
      <c:catAx>
        <c:axId val="158644864"/>
        <c:scaling>
          <c:orientation val="minMax"/>
        </c:scaling>
        <c:delete val="0"/>
        <c:axPos val="l"/>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58650752"/>
        <c:crosses val="autoZero"/>
        <c:auto val="1"/>
        <c:lblAlgn val="ctr"/>
        <c:lblOffset val="100"/>
        <c:noMultiLvlLbl val="0"/>
      </c:catAx>
      <c:valAx>
        <c:axId val="158650752"/>
        <c:scaling>
          <c:orientation val="minMax"/>
        </c:scaling>
        <c:delete val="0"/>
        <c:axPos val="b"/>
        <c:numFmt formatCode="0%" sourceLinked="1"/>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58644864"/>
        <c:crosses val="autoZero"/>
        <c:crossBetween val="between"/>
      </c:valAx>
    </c:plotArea>
    <c:legend>
      <c:legendPos val="b"/>
      <c:layout>
        <c:manualLayout>
          <c:xMode val="edge"/>
          <c:yMode val="edge"/>
          <c:x val="0.49269023483265795"/>
          <c:y val="0.92627841203201755"/>
          <c:w val="0.36953014331473188"/>
          <c:h val="7.3721676452247434E-2"/>
        </c:manualLayout>
      </c:layout>
      <c:overlay val="0"/>
      <c:txPr>
        <a:bodyPr/>
        <a:lstStyle/>
        <a:p>
          <a:pPr>
            <a:defRPr sz="1400" b="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lumMod val="50000"/>
                  </a:schemeClr>
                </a:solidFill>
                <a:latin typeface="Arial Narrow" pitchFamily="34" charset="0"/>
              </a:defRPr>
            </a:pPr>
            <a:r>
              <a:rPr lang="en-US" dirty="0"/>
              <a:t>% Would Consider </a:t>
            </a:r>
            <a:r>
              <a:rPr lang="en-US" dirty="0" err="1" smtClean="0"/>
              <a:t>KCTCS</a:t>
            </a:r>
            <a:r>
              <a:rPr lang="en-US" dirty="0" smtClean="0"/>
              <a:t>**</a:t>
            </a:r>
            <a:endParaRPr lang="en-US" dirty="0"/>
          </a:p>
        </c:rich>
      </c:tx>
      <c:layout>
        <c:manualLayout>
          <c:xMode val="edge"/>
          <c:yMode val="edge"/>
          <c:x val="0.20328579741189493"/>
          <c:y val="6.7362569749434026E-2"/>
        </c:manualLayout>
      </c:layout>
      <c:overlay val="0"/>
    </c:title>
    <c:autoTitleDeleted val="0"/>
    <c:plotArea>
      <c:layout>
        <c:manualLayout>
          <c:layoutTarget val="inner"/>
          <c:xMode val="edge"/>
          <c:yMode val="edge"/>
          <c:x val="9.2507308020738546E-2"/>
          <c:y val="0.23576899412301391"/>
          <c:w val="0.75284647359044643"/>
          <c:h val="0.57722248260724451"/>
        </c:manualLayout>
      </c:layout>
      <c:barChart>
        <c:barDir val="col"/>
        <c:grouping val="clustered"/>
        <c:varyColors val="0"/>
        <c:ser>
          <c:idx val="0"/>
          <c:order val="0"/>
          <c:tx>
            <c:strRef>
              <c:f>Sheet1!$B$1</c:f>
              <c:strCache>
                <c:ptCount val="1"/>
                <c:pt idx="0">
                  <c:v>% Would Consider KCTCS</c:v>
                </c:pt>
              </c:strCache>
            </c:strRef>
          </c:tx>
          <c:spPr>
            <a:solidFill>
              <a:srgbClr val="F79646">
                <a:lumMod val="75000"/>
              </a:srgbClr>
            </a:solidFill>
          </c:spPr>
          <c:invertIfNegative val="0"/>
          <c:dPt>
            <c:idx val="1"/>
            <c:invertIfNegative val="0"/>
            <c:bubble3D val="0"/>
            <c:spPr>
              <a:solidFill>
                <a:srgbClr val="77933C"/>
              </a:solidFill>
            </c:spPr>
          </c:dPt>
          <c:dLbls>
            <c:dLbl>
              <c:idx val="1"/>
              <c:spPr>
                <a:solidFill>
                  <a:srgbClr val="77933C"/>
                </a:solidFill>
              </c:spPr>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Did Not Received Information</c:v>
                </c:pt>
                <c:pt idx="1">
                  <c:v>Received Information</c:v>
                </c:pt>
              </c:strCache>
            </c:strRef>
          </c:cat>
          <c:val>
            <c:numRef>
              <c:f>Sheet1!$B$2:$B$3</c:f>
              <c:numCache>
                <c:formatCode>0%</c:formatCode>
                <c:ptCount val="2"/>
                <c:pt idx="0">
                  <c:v>0.32000000000000084</c:v>
                </c:pt>
                <c:pt idx="1">
                  <c:v>0.2</c:v>
                </c:pt>
              </c:numCache>
            </c:numRef>
          </c:val>
        </c:ser>
        <c:dLbls>
          <c:showLegendKey val="0"/>
          <c:showVal val="0"/>
          <c:showCatName val="0"/>
          <c:showSerName val="0"/>
          <c:showPercent val="0"/>
          <c:showBubbleSize val="0"/>
        </c:dLbls>
        <c:gapWidth val="61"/>
        <c:axId val="173798912"/>
        <c:axId val="173800448"/>
      </c:barChart>
      <c:catAx>
        <c:axId val="173798912"/>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800448"/>
        <c:crosses val="autoZero"/>
        <c:auto val="1"/>
        <c:lblAlgn val="ctr"/>
        <c:lblOffset val="100"/>
        <c:noMultiLvlLbl val="0"/>
      </c:catAx>
      <c:valAx>
        <c:axId val="173800448"/>
        <c:scaling>
          <c:orientation val="minMax"/>
          <c:max val="0.60000000000000064"/>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798912"/>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lumMod val="50000"/>
                  </a:schemeClr>
                </a:solidFill>
                <a:latin typeface="Arial Narrow" pitchFamily="34" charset="0"/>
              </a:defRPr>
            </a:pPr>
            <a:r>
              <a:rPr lang="en-US" dirty="0"/>
              <a:t>% Extremely/Very Favorable </a:t>
            </a:r>
            <a:r>
              <a:rPr lang="en-US" dirty="0" smtClean="0"/>
              <a:t>Impression*</a:t>
            </a:r>
            <a:endParaRPr lang="en-US" dirty="0"/>
          </a:p>
        </c:rich>
      </c:tx>
      <c:overlay val="0"/>
    </c:title>
    <c:autoTitleDeleted val="0"/>
    <c:plotArea>
      <c:layout>
        <c:manualLayout>
          <c:layoutTarget val="inner"/>
          <c:xMode val="edge"/>
          <c:yMode val="edge"/>
          <c:x val="0.11104208463629589"/>
          <c:y val="0.18355499560086391"/>
          <c:w val="0.75284647359044599"/>
          <c:h val="0.54047926274391811"/>
        </c:manualLayout>
      </c:layout>
      <c:barChart>
        <c:barDir val="col"/>
        <c:grouping val="clustered"/>
        <c:varyColors val="0"/>
        <c:ser>
          <c:idx val="0"/>
          <c:order val="0"/>
          <c:tx>
            <c:strRef>
              <c:f>Sheet1!$B$1</c:f>
              <c:strCache>
                <c:ptCount val="1"/>
                <c:pt idx="0">
                  <c:v>% Extremely/Very Favorable Impression</c:v>
                </c:pt>
              </c:strCache>
            </c:strRef>
          </c:tx>
          <c:spPr>
            <a:solidFill>
              <a:srgbClr val="F79646">
                <a:lumMod val="75000"/>
              </a:srgbClr>
            </a:solidFill>
          </c:spPr>
          <c:invertIfNegative val="0"/>
          <c:dPt>
            <c:idx val="1"/>
            <c:invertIfNegative val="0"/>
            <c:bubble3D val="0"/>
            <c:spPr>
              <a:solidFill>
                <a:srgbClr val="77933C"/>
              </a:solidFill>
            </c:spPr>
          </c:dPt>
          <c:dLbls>
            <c:dLbl>
              <c:idx val="0"/>
              <c:spPr>
                <a:solidFill>
                  <a:srgbClr val="F79646">
                    <a:lumMod val="75000"/>
                  </a:srgbClr>
                </a:solidFill>
              </c:spPr>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dLbl>
            <c:spPr>
              <a:solidFill>
                <a:srgbClr val="77933C"/>
              </a:solidFill>
            </c:spPr>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Did Not Receive Information</c:v>
                </c:pt>
                <c:pt idx="1">
                  <c:v>Received Information</c:v>
                </c:pt>
              </c:strCache>
            </c:strRef>
          </c:cat>
          <c:val>
            <c:numRef>
              <c:f>Sheet1!$B$2:$B$3</c:f>
              <c:numCache>
                <c:formatCode>0%</c:formatCode>
                <c:ptCount val="2"/>
                <c:pt idx="0">
                  <c:v>0.31000000000000072</c:v>
                </c:pt>
                <c:pt idx="1">
                  <c:v>0.55000000000000004</c:v>
                </c:pt>
              </c:numCache>
            </c:numRef>
          </c:val>
        </c:ser>
        <c:dLbls>
          <c:showLegendKey val="0"/>
          <c:showVal val="0"/>
          <c:showCatName val="0"/>
          <c:showSerName val="0"/>
          <c:showPercent val="0"/>
          <c:showBubbleSize val="0"/>
        </c:dLbls>
        <c:gapWidth val="61"/>
        <c:axId val="173891584"/>
        <c:axId val="173893120"/>
      </c:barChart>
      <c:catAx>
        <c:axId val="173891584"/>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893120"/>
        <c:crosses val="autoZero"/>
        <c:auto val="1"/>
        <c:lblAlgn val="ctr"/>
        <c:lblOffset val="100"/>
        <c:noMultiLvlLbl val="0"/>
      </c:catAx>
      <c:valAx>
        <c:axId val="173893120"/>
        <c:scaling>
          <c:orientation val="minMax"/>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89158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01"/>
          <c:y val="0"/>
          <c:w val="0.77431389966690467"/>
          <c:h val="0.86167301873663693"/>
        </c:manualLayout>
      </c:layout>
      <c:barChart>
        <c:barDir val="bar"/>
        <c:grouping val="stacked"/>
        <c:varyColors val="0"/>
        <c:ser>
          <c:idx val="0"/>
          <c:order val="0"/>
          <c:tx>
            <c:strRef>
              <c:f>Sheet1!$B$1</c:f>
              <c:strCache>
                <c:ptCount val="1"/>
                <c:pt idx="0">
                  <c:v>Column1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0.66000000000000991</c:v>
                </c:pt>
                <c:pt idx="1">
                  <c:v>0.49000000000000032</c:v>
                </c:pt>
              </c:numCache>
            </c:numRef>
          </c:val>
        </c:ser>
        <c:dLbls>
          <c:showLegendKey val="0"/>
          <c:showVal val="0"/>
          <c:showCatName val="0"/>
          <c:showSerName val="0"/>
          <c:showPercent val="0"/>
          <c:showBubbleSize val="0"/>
        </c:dLbls>
        <c:gapWidth val="30"/>
        <c:overlap val="100"/>
        <c:axId val="175285760"/>
        <c:axId val="175287296"/>
      </c:barChart>
      <c:catAx>
        <c:axId val="17528576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287296"/>
        <c:crosses val="autoZero"/>
        <c:auto val="1"/>
        <c:lblAlgn val="ctr"/>
        <c:lblOffset val="100"/>
        <c:noMultiLvlLbl val="0"/>
      </c:catAx>
      <c:valAx>
        <c:axId val="17528729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52857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
          <c:y val="0"/>
          <c:w val="0.77431389966690545"/>
          <c:h val="0.86167301873663693"/>
        </c:manualLayout>
      </c:layout>
      <c:barChart>
        <c:barDir val="bar"/>
        <c:grouping val="stacked"/>
        <c:varyColors val="0"/>
        <c:ser>
          <c:idx val="0"/>
          <c:order val="0"/>
          <c:tx>
            <c:strRef>
              <c:f>Sheet1!$B$1</c:f>
              <c:strCache>
                <c:ptCount val="1"/>
                <c:pt idx="0">
                  <c:v>Unaided</c:v>
                </c:pt>
              </c:strCache>
            </c:strRef>
          </c:tx>
          <c:spPr>
            <a:solidFill>
              <a:srgbClr val="8064A2">
                <a:lumMod val="75000"/>
              </a:srgbClr>
            </a:solidFill>
          </c:spPr>
          <c:invertIfNegative val="0"/>
          <c:dPt>
            <c:idx val="0"/>
            <c:invertIfNegative val="0"/>
            <c:bubble3D val="0"/>
            <c:spPr>
              <a:solidFill>
                <a:srgbClr val="8064A2">
                  <a:lumMod val="50000"/>
                </a:srgbClr>
              </a:solidFill>
            </c:spPr>
          </c:dPt>
          <c:dPt>
            <c:idx val="1"/>
            <c:invertIfNegative val="0"/>
            <c:bubble3D val="0"/>
            <c:spPr>
              <a:solidFill>
                <a:sysClr val="windowText" lastClr="000000">
                  <a:lumMod val="65000"/>
                  <a:lumOff val="3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0.26</c:v>
                </c:pt>
                <c:pt idx="1">
                  <c:v>0.32000000000000312</c:v>
                </c:pt>
              </c:numCache>
            </c:numRef>
          </c:val>
        </c:ser>
        <c:ser>
          <c:idx val="1"/>
          <c:order val="1"/>
          <c:tx>
            <c:strRef>
              <c:f>Sheet1!$C$1</c:f>
              <c:strCache>
                <c:ptCount val="1"/>
                <c:pt idx="0">
                  <c:v>Aided</c:v>
                </c:pt>
              </c:strCache>
            </c:strRef>
          </c:tx>
          <c:invertIfNegative val="0"/>
          <c:dPt>
            <c:idx val="0"/>
            <c:invertIfNegative val="0"/>
            <c:bubble3D val="0"/>
            <c:spPr>
              <a:solidFill>
                <a:srgbClr val="8064A2">
                  <a:lumMod val="75000"/>
                </a:srgbClr>
              </a:solidFill>
            </c:spPr>
          </c:dPt>
          <c:dPt>
            <c:idx val="1"/>
            <c:invertIfNegative val="0"/>
            <c:bubble3D val="0"/>
            <c:spPr>
              <a:solidFill>
                <a:sysClr val="window" lastClr="FFFFFF">
                  <a:lumMod val="65000"/>
                </a:sysClr>
              </a:solidFill>
            </c:spPr>
          </c:dPt>
          <c:dLbls>
            <c:dLbl>
              <c:idx val="0"/>
              <c:tx>
                <c:rich>
                  <a:bodyPr/>
                  <a:lstStyle/>
                  <a:p>
                    <a:pPr>
                      <a:defRPr sz="1400">
                        <a:solidFill>
                          <a:schemeClr val="bg1"/>
                        </a:solidFill>
                        <a:latin typeface="Arial Narrow" pitchFamily="34" charset="0"/>
                      </a:defRPr>
                    </a:pPr>
                    <a:r>
                      <a:rPr lang="en-US" dirty="0" smtClean="0"/>
                      <a:t>95%</a:t>
                    </a:r>
                    <a:endParaRPr lang="en-US" dirty="0"/>
                  </a:p>
                </c:rich>
              </c:tx>
              <c:spPr/>
              <c:dLblPos val="inEnd"/>
              <c:showLegendKey val="0"/>
              <c:showVal val="1"/>
              <c:showCatName val="0"/>
              <c:showSerName val="0"/>
              <c:showPercent val="0"/>
              <c:showBubbleSize val="0"/>
            </c:dLbl>
            <c:dLbl>
              <c:idx val="1"/>
              <c:tx>
                <c:rich>
                  <a:bodyPr/>
                  <a:lstStyle/>
                  <a:p>
                    <a:pPr>
                      <a:defRPr sz="1400">
                        <a:solidFill>
                          <a:schemeClr val="bg1"/>
                        </a:solidFill>
                        <a:latin typeface="Arial Narrow" pitchFamily="34" charset="0"/>
                      </a:defRPr>
                    </a:pPr>
                    <a:r>
                      <a:rPr lang="en-US" dirty="0" smtClean="0"/>
                      <a:t>90%</a:t>
                    </a:r>
                    <a:endParaRPr lang="en-US" dirty="0"/>
                  </a:p>
                </c:rich>
              </c:tx>
              <c:spPr/>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Sheet1!$C$2:$C$3</c:f>
              <c:numCache>
                <c:formatCode>0%</c:formatCode>
                <c:ptCount val="2"/>
                <c:pt idx="0">
                  <c:v>0.69000000000000061</c:v>
                </c:pt>
                <c:pt idx="1">
                  <c:v>0.58000000000000007</c:v>
                </c:pt>
              </c:numCache>
            </c:numRef>
          </c:val>
        </c:ser>
        <c:dLbls>
          <c:showLegendKey val="0"/>
          <c:showVal val="0"/>
          <c:showCatName val="0"/>
          <c:showSerName val="0"/>
          <c:showPercent val="0"/>
          <c:showBubbleSize val="0"/>
        </c:dLbls>
        <c:gapWidth val="31"/>
        <c:overlap val="100"/>
        <c:axId val="175085824"/>
        <c:axId val="175091712"/>
      </c:barChart>
      <c:catAx>
        <c:axId val="17508582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091712"/>
        <c:crosses val="autoZero"/>
        <c:auto val="1"/>
        <c:lblAlgn val="ctr"/>
        <c:lblOffset val="100"/>
        <c:noMultiLvlLbl val="0"/>
      </c:catAx>
      <c:valAx>
        <c:axId val="17509171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508582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82"/>
          <c:y val="0"/>
          <c:w val="0.77431389966690545"/>
          <c:h val="0.86167301873663693"/>
        </c:manualLayout>
      </c:layout>
      <c:barChart>
        <c:barDir val="bar"/>
        <c:grouping val="stacked"/>
        <c:varyColors val="0"/>
        <c:ser>
          <c:idx val="0"/>
          <c:order val="0"/>
          <c:tx>
            <c:strRef>
              <c:f>Sheet1!$B$1</c:f>
              <c:strCache>
                <c:ptCount val="1"/>
                <c:pt idx="0">
                  <c:v>Unaided</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0.37000000000000038</c:v>
                </c:pt>
                <c:pt idx="1">
                  <c:v>0.44</c:v>
                </c:pt>
              </c:numCache>
            </c:numRef>
          </c:val>
        </c:ser>
        <c:dLbls>
          <c:showLegendKey val="0"/>
          <c:showVal val="0"/>
          <c:showCatName val="0"/>
          <c:showSerName val="0"/>
          <c:showPercent val="0"/>
          <c:showBubbleSize val="0"/>
        </c:dLbls>
        <c:gapWidth val="31"/>
        <c:overlap val="100"/>
        <c:axId val="173345792"/>
        <c:axId val="173351680"/>
      </c:barChart>
      <c:catAx>
        <c:axId val="17334579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351680"/>
        <c:crosses val="autoZero"/>
        <c:auto val="1"/>
        <c:lblAlgn val="ctr"/>
        <c:lblOffset val="100"/>
        <c:noMultiLvlLbl val="0"/>
      </c:catAx>
      <c:valAx>
        <c:axId val="17335168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33457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05827403778204"/>
          <c:y val="0"/>
          <c:w val="0.7805680898747906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0.60000000000000064</c:v>
                </c:pt>
                <c:pt idx="1">
                  <c:v>0.60000000000000064</c:v>
                </c:pt>
              </c:numCache>
            </c:numRef>
          </c:val>
        </c:ser>
        <c:dLbls>
          <c:showLegendKey val="0"/>
          <c:showVal val="0"/>
          <c:showCatName val="0"/>
          <c:showSerName val="0"/>
          <c:showPercent val="0"/>
          <c:showBubbleSize val="0"/>
        </c:dLbls>
        <c:gapWidth val="30"/>
        <c:overlap val="100"/>
        <c:axId val="173388544"/>
        <c:axId val="173390080"/>
      </c:barChart>
      <c:catAx>
        <c:axId val="1733885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390080"/>
        <c:crosses val="autoZero"/>
        <c:auto val="1"/>
        <c:lblAlgn val="ctr"/>
        <c:lblOffset val="100"/>
        <c:noMultiLvlLbl val="0"/>
      </c:catAx>
      <c:valAx>
        <c:axId val="173390080"/>
        <c:scaling>
          <c:orientation val="minMax"/>
          <c:max val="1"/>
          <c:min val="0"/>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338854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07"/>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0.68</c:v>
                </c:pt>
                <c:pt idx="1">
                  <c:v>0.62000000000000766</c:v>
                </c:pt>
              </c:numCache>
            </c:numRef>
          </c:val>
        </c:ser>
        <c:dLbls>
          <c:showLegendKey val="0"/>
          <c:showVal val="0"/>
          <c:showCatName val="0"/>
          <c:showSerName val="0"/>
          <c:showPercent val="0"/>
          <c:showBubbleSize val="0"/>
        </c:dLbls>
        <c:gapWidth val="30"/>
        <c:overlap val="100"/>
        <c:axId val="173508480"/>
        <c:axId val="173510016"/>
      </c:barChart>
      <c:catAx>
        <c:axId val="1735084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3510016"/>
        <c:crosses val="autoZero"/>
        <c:auto val="1"/>
        <c:lblAlgn val="ctr"/>
        <c:lblOffset val="100"/>
        <c:noMultiLvlLbl val="0"/>
      </c:catAx>
      <c:valAx>
        <c:axId val="17351001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35084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24"/>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0.58000000000000007</c:v>
                </c:pt>
                <c:pt idx="1">
                  <c:v>0.58000000000000007</c:v>
                </c:pt>
              </c:numCache>
            </c:numRef>
          </c:val>
        </c:ser>
        <c:dLbls>
          <c:showLegendKey val="0"/>
          <c:showVal val="0"/>
          <c:showCatName val="0"/>
          <c:showSerName val="0"/>
          <c:showPercent val="0"/>
          <c:showBubbleSize val="0"/>
        </c:dLbls>
        <c:gapWidth val="30"/>
        <c:overlap val="100"/>
        <c:axId val="175127936"/>
        <c:axId val="175137920"/>
      </c:barChart>
      <c:catAx>
        <c:axId val="17512793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137920"/>
        <c:crosses val="autoZero"/>
        <c:auto val="1"/>
        <c:lblAlgn val="ctr"/>
        <c:lblOffset val="100"/>
        <c:noMultiLvlLbl val="0"/>
      </c:catAx>
      <c:valAx>
        <c:axId val="17513792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51279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24"/>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0.56999999999999995</c:v>
                </c:pt>
                <c:pt idx="1">
                  <c:v>0.69000000000000061</c:v>
                </c:pt>
              </c:numCache>
            </c:numRef>
          </c:val>
        </c:ser>
        <c:dLbls>
          <c:showLegendKey val="0"/>
          <c:showVal val="0"/>
          <c:showCatName val="0"/>
          <c:showSerName val="0"/>
          <c:showPercent val="0"/>
          <c:showBubbleSize val="0"/>
        </c:dLbls>
        <c:gapWidth val="30"/>
        <c:overlap val="100"/>
        <c:axId val="175158400"/>
        <c:axId val="175159936"/>
      </c:barChart>
      <c:catAx>
        <c:axId val="17515840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159936"/>
        <c:crosses val="autoZero"/>
        <c:auto val="1"/>
        <c:lblAlgn val="ctr"/>
        <c:lblOffset val="100"/>
        <c:noMultiLvlLbl val="0"/>
      </c:catAx>
      <c:valAx>
        <c:axId val="17515993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51584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35"/>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0.56999999999999995</c:v>
                </c:pt>
                <c:pt idx="1">
                  <c:v>0.54</c:v>
                </c:pt>
              </c:numCache>
            </c:numRef>
          </c:val>
        </c:ser>
        <c:dLbls>
          <c:showLegendKey val="0"/>
          <c:showVal val="0"/>
          <c:showCatName val="0"/>
          <c:showSerName val="0"/>
          <c:showPercent val="0"/>
          <c:showBubbleSize val="0"/>
        </c:dLbls>
        <c:gapWidth val="30"/>
        <c:overlap val="100"/>
        <c:axId val="134466176"/>
        <c:axId val="134467968"/>
      </c:barChart>
      <c:catAx>
        <c:axId val="13446617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467968"/>
        <c:crosses val="autoZero"/>
        <c:auto val="1"/>
        <c:lblAlgn val="ctr"/>
        <c:lblOffset val="100"/>
        <c:noMultiLvlLbl val="0"/>
      </c:catAx>
      <c:valAx>
        <c:axId val="134467968"/>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4661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050523985127985"/>
          <c:h val="0.8141895148960263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4.2708155821243522E-2"/>
                  <c:y val="-3.3916818335378582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Not well at all</c:v>
                </c:pt>
                <c:pt idx="1">
                  <c:v>Very well</c:v>
                </c:pt>
                <c:pt idx="2">
                  <c:v>Fairly well</c:v>
                </c:pt>
              </c:strCache>
            </c:strRef>
          </c:cat>
          <c:val>
            <c:numRef>
              <c:f>Sheet1!$B$2:$B$4</c:f>
              <c:numCache>
                <c:formatCode>0%</c:formatCode>
                <c:ptCount val="3"/>
                <c:pt idx="0">
                  <c:v>9.0000000000000024E-2</c:v>
                </c:pt>
                <c:pt idx="1">
                  <c:v>0.36000000000000032</c:v>
                </c:pt>
                <c:pt idx="2">
                  <c:v>0.55000000000000004</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5.2786034169850934E-2"/>
                  <c:y val="3.3916818335378582E-3"/>
                </c:manualLayout>
              </c:layout>
              <c:showLegendKey val="0"/>
              <c:showVal val="1"/>
              <c:showCatName val="0"/>
              <c:showSerName val="0"/>
              <c:showPercent val="0"/>
              <c:showBubbleSize val="0"/>
            </c:dLbl>
            <c:dLbl>
              <c:idx val="1"/>
              <c:layout>
                <c:manualLayout>
                  <c:x val="-5.4338564586610114E-2"/>
                  <c:y val="3.3916818335378582E-3"/>
                </c:manualLayout>
              </c:layout>
              <c:showLegendKey val="0"/>
              <c:showVal val="1"/>
              <c:showCatName val="0"/>
              <c:showSerName val="0"/>
              <c:showPercent val="0"/>
              <c:showBubbleSize val="0"/>
            </c:dLbl>
            <c:dLbl>
              <c:idx val="2"/>
              <c:layout>
                <c:manualLayout>
                  <c:x val="-5.5891095003370334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Sheet1!$A$2:$A$4</c:f>
              <c:strCache>
                <c:ptCount val="3"/>
                <c:pt idx="0">
                  <c:v>Not well at all</c:v>
                </c:pt>
                <c:pt idx="1">
                  <c:v>Very well</c:v>
                </c:pt>
                <c:pt idx="2">
                  <c:v>Fairly well</c:v>
                </c:pt>
              </c:strCache>
            </c:strRef>
          </c:cat>
          <c:val>
            <c:numRef>
              <c:f>Sheet1!$C$2:$C$4</c:f>
              <c:numCache>
                <c:formatCode>0%</c:formatCode>
                <c:ptCount val="3"/>
                <c:pt idx="0">
                  <c:v>0.1</c:v>
                </c:pt>
                <c:pt idx="1">
                  <c:v>0.4</c:v>
                </c:pt>
                <c:pt idx="2">
                  <c:v>0.5</c:v>
                </c:pt>
              </c:numCache>
            </c:numRef>
          </c:val>
        </c:ser>
        <c:dLbls>
          <c:showLegendKey val="0"/>
          <c:showVal val="0"/>
          <c:showCatName val="0"/>
          <c:showSerName val="0"/>
          <c:showPercent val="0"/>
          <c:showBubbleSize val="0"/>
        </c:dLbls>
        <c:gapWidth val="69"/>
        <c:axId val="158739072"/>
        <c:axId val="158757248"/>
      </c:barChart>
      <c:catAx>
        <c:axId val="15873907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58757248"/>
        <c:crosses val="autoZero"/>
        <c:auto val="1"/>
        <c:lblAlgn val="ctr"/>
        <c:lblOffset val="100"/>
        <c:noMultiLvlLbl val="0"/>
      </c:catAx>
      <c:valAx>
        <c:axId val="158757248"/>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58739072"/>
        <c:crosses val="autoZero"/>
        <c:crossBetween val="between"/>
      </c:valAx>
    </c:plotArea>
    <c:legend>
      <c:legendPos val="b"/>
      <c:layout>
        <c:manualLayout>
          <c:xMode val="edge"/>
          <c:yMode val="edge"/>
          <c:x val="0.54895825209035465"/>
          <c:y val="0.92059431879939801"/>
          <c:w val="0.14467431945990522"/>
          <c:h val="7.3570653139108419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01"/>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0.35000000000000031</c:v>
                </c:pt>
                <c:pt idx="1">
                  <c:v>0.48000000000000032</c:v>
                </c:pt>
              </c:numCache>
            </c:numRef>
          </c:val>
        </c:ser>
        <c:dLbls>
          <c:showLegendKey val="0"/>
          <c:showVal val="0"/>
          <c:showCatName val="0"/>
          <c:showSerName val="0"/>
          <c:showPercent val="0"/>
          <c:showBubbleSize val="0"/>
        </c:dLbls>
        <c:gapWidth val="30"/>
        <c:overlap val="100"/>
        <c:axId val="134531328"/>
        <c:axId val="134561792"/>
      </c:barChart>
      <c:catAx>
        <c:axId val="13453132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561792"/>
        <c:crosses val="autoZero"/>
        <c:auto val="1"/>
        <c:lblAlgn val="ctr"/>
        <c:lblOffset val="100"/>
        <c:noMultiLvlLbl val="0"/>
      </c:catAx>
      <c:valAx>
        <c:axId val="13456179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5313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15"/>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c:v>
                </c:pt>
                <c:pt idx="1">
                  <c:v>0.51</c:v>
                </c:pt>
              </c:numCache>
            </c:numRef>
          </c:val>
        </c:ser>
        <c:dLbls>
          <c:showLegendKey val="0"/>
          <c:showVal val="0"/>
          <c:showCatName val="0"/>
          <c:showSerName val="0"/>
          <c:showPercent val="0"/>
          <c:showBubbleSize val="0"/>
        </c:dLbls>
        <c:gapWidth val="30"/>
        <c:overlap val="100"/>
        <c:axId val="134603136"/>
        <c:axId val="134604672"/>
      </c:barChart>
      <c:catAx>
        <c:axId val="13460313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604672"/>
        <c:crosses val="autoZero"/>
        <c:auto val="1"/>
        <c:lblAlgn val="ctr"/>
        <c:lblOffset val="100"/>
        <c:noMultiLvlLbl val="0"/>
      </c:catAx>
      <c:valAx>
        <c:axId val="13460467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6031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15"/>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0.37000000000000038</c:v>
                </c:pt>
                <c:pt idx="1">
                  <c:v>0.44</c:v>
                </c:pt>
              </c:numCache>
            </c:numRef>
          </c:val>
        </c:ser>
        <c:dLbls>
          <c:showLegendKey val="0"/>
          <c:showVal val="0"/>
          <c:showCatName val="0"/>
          <c:showSerName val="0"/>
          <c:showPercent val="0"/>
          <c:showBubbleSize val="0"/>
        </c:dLbls>
        <c:gapWidth val="30"/>
        <c:overlap val="100"/>
        <c:axId val="175241088"/>
        <c:axId val="175242624"/>
      </c:barChart>
      <c:catAx>
        <c:axId val="1752410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242624"/>
        <c:crosses val="autoZero"/>
        <c:auto val="1"/>
        <c:lblAlgn val="ctr"/>
        <c:lblOffset val="100"/>
        <c:noMultiLvlLbl val="0"/>
      </c:catAx>
      <c:valAx>
        <c:axId val="175242624"/>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52410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2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0.36000000000000032</c:v>
                </c:pt>
                <c:pt idx="1">
                  <c:v>0.30000000000000032</c:v>
                </c:pt>
              </c:numCache>
            </c:numRef>
          </c:val>
        </c:ser>
        <c:dLbls>
          <c:showLegendKey val="0"/>
          <c:showVal val="0"/>
          <c:showCatName val="0"/>
          <c:showSerName val="0"/>
          <c:showPercent val="0"/>
          <c:showBubbleSize val="0"/>
        </c:dLbls>
        <c:gapWidth val="30"/>
        <c:overlap val="100"/>
        <c:axId val="175996288"/>
        <c:axId val="176006272"/>
      </c:barChart>
      <c:catAx>
        <c:axId val="1759962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6006272"/>
        <c:crosses val="autoZero"/>
        <c:auto val="1"/>
        <c:lblAlgn val="ctr"/>
        <c:lblOffset val="100"/>
        <c:noMultiLvlLbl val="0"/>
      </c:catAx>
      <c:valAx>
        <c:axId val="17600627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59962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75696240618931E-2"/>
          <c:y val="5.4209162718003086E-2"/>
          <c:w val="0.88301262578041551"/>
          <c:h val="0.86167301873663693"/>
        </c:manualLayout>
      </c:layout>
      <c:barChart>
        <c:barDir val="col"/>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Is affordable to me</c:v>
                </c:pt>
                <c:pt idx="1">
                  <c:v>Has successful graduates</c:v>
                </c:pt>
                <c:pt idx="2">
                  <c:v>Has modern up-to-date campus</c:v>
                </c:pt>
                <c:pt idx="3">
                  <c:v>Has educational opportunities and courses that you can use</c:v>
                </c:pt>
                <c:pt idx="4">
                  <c:v>Has a good academic reputation</c:v>
                </c:pt>
              </c:strCache>
            </c:strRef>
          </c:cat>
          <c:val>
            <c:numRef>
              <c:f>Sheet1!$B$2:$B$6</c:f>
              <c:numCache>
                <c:formatCode>0%</c:formatCode>
                <c:ptCount val="5"/>
                <c:pt idx="0">
                  <c:v>0.58000000000000007</c:v>
                </c:pt>
                <c:pt idx="1">
                  <c:v>0.52</c:v>
                </c:pt>
                <c:pt idx="2">
                  <c:v>0.51</c:v>
                </c:pt>
                <c:pt idx="3">
                  <c:v>0.49000000000000032</c:v>
                </c:pt>
                <c:pt idx="4">
                  <c:v>0.48000000000000032</c:v>
                </c:pt>
              </c:numCache>
            </c:numRef>
          </c:val>
        </c:ser>
        <c:dLbls>
          <c:showLegendKey val="0"/>
          <c:showVal val="0"/>
          <c:showCatName val="0"/>
          <c:showSerName val="0"/>
          <c:showPercent val="0"/>
          <c:showBubbleSize val="0"/>
        </c:dLbls>
        <c:gapWidth val="88"/>
        <c:axId val="176069248"/>
        <c:axId val="176083328"/>
      </c:barChart>
      <c:catAx>
        <c:axId val="176069248"/>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6083328"/>
        <c:crosses val="autoZero"/>
        <c:auto val="1"/>
        <c:lblAlgn val="ctr"/>
        <c:lblOffset val="100"/>
        <c:noMultiLvlLbl val="0"/>
      </c:catAx>
      <c:valAx>
        <c:axId val="176083328"/>
        <c:scaling>
          <c:orientation val="minMax"/>
          <c:max val="0.75000000000001177"/>
          <c:min val="0"/>
        </c:scaling>
        <c:delete val="1"/>
        <c:axPos val="l"/>
        <c:numFmt formatCode="0%" sourceLinked="1"/>
        <c:majorTickMark val="out"/>
        <c:minorTickMark val="none"/>
        <c:tickLblPos val="none"/>
        <c:crossAx val="176069248"/>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152412946891498E-2"/>
          <c:y val="5.4209162718003086E-2"/>
          <c:w val="0.97293754505346119"/>
          <c:h val="0.86167301873663693"/>
        </c:manualLayout>
      </c:layout>
      <c:barChart>
        <c:barDir val="col"/>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Offers easy access to student financial aid</c:v>
                </c:pt>
                <c:pt idx="1">
                  <c:v>Provides course credits that are easy to transfer</c:v>
                </c:pt>
                <c:pt idx="2">
                  <c:v>Has quality academic programs</c:v>
                </c:pt>
                <c:pt idx="3">
                  <c:v>Has a well qualified faculty</c:v>
                </c:pt>
                <c:pt idx="4">
                  <c:v>Has a good &amp; informative website</c:v>
                </c:pt>
                <c:pt idx="5">
                  <c:v>Helps their students find jobs</c:v>
                </c:pt>
                <c:pt idx="6">
                  <c:v>Has academic majors I am interested in</c:v>
                </c:pt>
                <c:pt idx="7">
                  <c:v>Has a vibrant student life on campus</c:v>
                </c:pt>
              </c:strCache>
            </c:strRef>
          </c:cat>
          <c:val>
            <c:numRef>
              <c:f>Sheet1!$B$2:$B$9</c:f>
              <c:numCache>
                <c:formatCode>0%</c:formatCode>
                <c:ptCount val="8"/>
                <c:pt idx="0">
                  <c:v>0.46</c:v>
                </c:pt>
                <c:pt idx="1">
                  <c:v>0.45</c:v>
                </c:pt>
                <c:pt idx="2">
                  <c:v>0.44</c:v>
                </c:pt>
                <c:pt idx="3">
                  <c:v>0.44</c:v>
                </c:pt>
                <c:pt idx="4">
                  <c:v>0.44</c:v>
                </c:pt>
                <c:pt idx="5">
                  <c:v>0.39000000000000323</c:v>
                </c:pt>
                <c:pt idx="6">
                  <c:v>0.36000000000000032</c:v>
                </c:pt>
                <c:pt idx="7">
                  <c:v>0.31000000000000238</c:v>
                </c:pt>
              </c:numCache>
            </c:numRef>
          </c:val>
        </c:ser>
        <c:dLbls>
          <c:showLegendKey val="0"/>
          <c:showVal val="0"/>
          <c:showCatName val="0"/>
          <c:showSerName val="0"/>
          <c:showPercent val="0"/>
          <c:showBubbleSize val="0"/>
        </c:dLbls>
        <c:gapWidth val="61"/>
        <c:axId val="175343104"/>
        <c:axId val="175344640"/>
      </c:barChart>
      <c:catAx>
        <c:axId val="175343104"/>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344640"/>
        <c:crosses val="autoZero"/>
        <c:auto val="1"/>
        <c:lblAlgn val="ctr"/>
        <c:lblOffset val="100"/>
        <c:noMultiLvlLbl val="0"/>
      </c:catAx>
      <c:valAx>
        <c:axId val="175344640"/>
        <c:scaling>
          <c:orientation val="minMax"/>
          <c:max val="0.75000000000001177"/>
        </c:scaling>
        <c:delete val="1"/>
        <c:axPos val="l"/>
        <c:numFmt formatCode="0%" sourceLinked="1"/>
        <c:majorTickMark val="out"/>
        <c:minorTickMark val="none"/>
        <c:tickLblPos val="none"/>
        <c:crossAx val="17534310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530957850415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0.36000000000000032</c:v>
                </c:pt>
                <c:pt idx="1">
                  <c:v>0.44</c:v>
                </c:pt>
              </c:numCache>
            </c:numRef>
          </c:val>
        </c:ser>
        <c:dLbls>
          <c:showLegendKey val="0"/>
          <c:showVal val="0"/>
          <c:showCatName val="0"/>
          <c:showSerName val="0"/>
          <c:showPercent val="0"/>
          <c:showBubbleSize val="0"/>
        </c:dLbls>
        <c:gapWidth val="30"/>
        <c:overlap val="100"/>
        <c:axId val="175388928"/>
        <c:axId val="175419392"/>
      </c:barChart>
      <c:catAx>
        <c:axId val="17538892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419392"/>
        <c:crosses val="autoZero"/>
        <c:auto val="1"/>
        <c:lblAlgn val="ctr"/>
        <c:lblOffset val="100"/>
        <c:noMultiLvlLbl val="0"/>
      </c:catAx>
      <c:valAx>
        <c:axId val="175419392"/>
        <c:scaling>
          <c:orientation val="minMax"/>
          <c:max val="1"/>
          <c:min val="0"/>
        </c:scaling>
        <c:delete val="1"/>
        <c:axPos val="b"/>
        <c:numFmt formatCode="0%" sourceLinked="1"/>
        <c:majorTickMark val="out"/>
        <c:minorTickMark val="none"/>
        <c:tickLblPos val="none"/>
        <c:crossAx val="17538892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530957850415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0.52</c:v>
                </c:pt>
                <c:pt idx="1">
                  <c:v>0.61000000000000065</c:v>
                </c:pt>
              </c:numCache>
            </c:numRef>
          </c:val>
        </c:ser>
        <c:dLbls>
          <c:showLegendKey val="0"/>
          <c:showVal val="0"/>
          <c:showCatName val="0"/>
          <c:showSerName val="0"/>
          <c:showPercent val="0"/>
          <c:showBubbleSize val="0"/>
        </c:dLbls>
        <c:gapWidth val="30"/>
        <c:overlap val="100"/>
        <c:axId val="175480832"/>
        <c:axId val="175482368"/>
      </c:barChart>
      <c:catAx>
        <c:axId val="17548083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482368"/>
        <c:crosses val="autoZero"/>
        <c:auto val="1"/>
        <c:lblAlgn val="ctr"/>
        <c:lblOffset val="100"/>
        <c:noMultiLvlLbl val="0"/>
      </c:catAx>
      <c:valAx>
        <c:axId val="175482368"/>
        <c:scaling>
          <c:orientation val="minMax"/>
          <c:max val="1"/>
          <c:min val="0"/>
        </c:scaling>
        <c:delete val="1"/>
        <c:axPos val="b"/>
        <c:numFmt formatCode="0%" sourceLinked="1"/>
        <c:majorTickMark val="out"/>
        <c:minorTickMark val="none"/>
        <c:tickLblPos val="none"/>
        <c:crossAx val="1754808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3743883362989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0.31000000000000238</c:v>
                </c:pt>
                <c:pt idx="1">
                  <c:v>0.41000000000000031</c:v>
                </c:pt>
              </c:numCache>
            </c:numRef>
          </c:val>
        </c:ser>
        <c:dLbls>
          <c:showLegendKey val="0"/>
          <c:showVal val="0"/>
          <c:showCatName val="0"/>
          <c:showSerName val="0"/>
          <c:showPercent val="0"/>
          <c:showBubbleSize val="0"/>
        </c:dLbls>
        <c:gapWidth val="30"/>
        <c:overlap val="100"/>
        <c:axId val="175515136"/>
        <c:axId val="175516672"/>
      </c:barChart>
      <c:catAx>
        <c:axId val="17551513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516672"/>
        <c:crosses val="autoZero"/>
        <c:auto val="1"/>
        <c:lblAlgn val="ctr"/>
        <c:lblOffset val="100"/>
        <c:noMultiLvlLbl val="0"/>
      </c:catAx>
      <c:valAx>
        <c:axId val="175516672"/>
        <c:scaling>
          <c:orientation val="minMax"/>
          <c:max val="1"/>
          <c:min val="0"/>
        </c:scaling>
        <c:delete val="1"/>
        <c:axPos val="b"/>
        <c:numFmt formatCode="0%" sourceLinked="1"/>
        <c:majorTickMark val="out"/>
        <c:minorTickMark val="none"/>
        <c:tickLblPos val="none"/>
        <c:crossAx val="1755151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15"/>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0.44</c:v>
                </c:pt>
                <c:pt idx="1">
                  <c:v>0.54</c:v>
                </c:pt>
              </c:numCache>
            </c:numRef>
          </c:val>
        </c:ser>
        <c:dLbls>
          <c:showLegendKey val="0"/>
          <c:showVal val="0"/>
          <c:showCatName val="0"/>
          <c:showSerName val="0"/>
          <c:showPercent val="0"/>
          <c:showBubbleSize val="0"/>
        </c:dLbls>
        <c:gapWidth val="30"/>
        <c:overlap val="100"/>
        <c:axId val="175553536"/>
        <c:axId val="175563520"/>
      </c:barChart>
      <c:catAx>
        <c:axId val="17555353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5563520"/>
        <c:crosses val="autoZero"/>
        <c:auto val="1"/>
        <c:lblAlgn val="ctr"/>
        <c:lblOffset val="100"/>
        <c:noMultiLvlLbl val="0"/>
      </c:catAx>
      <c:valAx>
        <c:axId val="175563520"/>
        <c:scaling>
          <c:orientation val="minMax"/>
          <c:max val="1"/>
          <c:min val="0"/>
        </c:scaling>
        <c:delete val="1"/>
        <c:axPos val="b"/>
        <c:numFmt formatCode="0%" sourceLinked="1"/>
        <c:majorTickMark val="out"/>
        <c:minorTickMark val="none"/>
        <c:tickLblPos val="none"/>
        <c:crossAx val="1755535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050523985127985"/>
          <c:h val="0.8141895148960263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2.3423649854758945E-3"/>
                  <c:y val="0"/>
                </c:manualLayout>
              </c:layout>
              <c:spPr/>
              <c:txPr>
                <a:bodyPr/>
                <a:lstStyle/>
                <a:p>
                  <a:pPr>
                    <a:defRPr sz="1400">
                      <a:solidFill>
                        <a:schemeClr val="tx1">
                          <a:lumMod val="50000"/>
                          <a:lumOff val="50000"/>
                        </a:schemeClr>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Not very/Not at all likely</c:v>
                </c:pt>
                <c:pt idx="1">
                  <c:v>Somewhat likely</c:v>
                </c:pt>
                <c:pt idx="2">
                  <c:v>Extremely/Very likely</c:v>
                </c:pt>
              </c:strCache>
            </c:strRef>
          </c:cat>
          <c:val>
            <c:numRef>
              <c:f>Sheet1!$B$2:$B$4</c:f>
              <c:numCache>
                <c:formatCode>0%</c:formatCode>
                <c:ptCount val="3"/>
                <c:pt idx="0">
                  <c:v>1.0000000000000005E-2</c:v>
                </c:pt>
                <c:pt idx="1">
                  <c:v>0.1</c:v>
                </c:pt>
                <c:pt idx="2">
                  <c:v>0.89</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0"/>
                  <c:y val="0"/>
                </c:manualLayout>
              </c:layout>
              <c:spPr/>
              <c:txPr>
                <a:bodyPr/>
                <a:lstStyle/>
                <a:p>
                  <a:pPr>
                    <a:defRPr sz="1400">
                      <a:solidFill>
                        <a:schemeClr val="tx1">
                          <a:lumMod val="50000"/>
                          <a:lumOff val="50000"/>
                        </a:schemeClr>
                      </a:solidFill>
                      <a:latin typeface="Arial Narrow" pitchFamily="34" charset="0"/>
                    </a:defRPr>
                  </a:pPr>
                  <a:endParaRPr lang="en-US"/>
                </a:p>
              </c:txPr>
              <c:showLegendKey val="0"/>
              <c:showVal val="1"/>
              <c:showCatName val="0"/>
              <c:showSerName val="0"/>
              <c:showPercent val="0"/>
              <c:showBubbleSize val="0"/>
            </c:dLbl>
            <c:dLbl>
              <c:idx val="1"/>
              <c:layout>
                <c:manualLayout>
                  <c:x val="-5.4338564586610114E-2"/>
                  <c:y val="3.3916818335378582E-3"/>
                </c:manualLayout>
              </c:layout>
              <c:showLegendKey val="0"/>
              <c:showVal val="1"/>
              <c:showCatName val="0"/>
              <c:showSerName val="0"/>
              <c:showPercent val="0"/>
              <c:showBubbleSize val="0"/>
            </c:dLbl>
            <c:dLbl>
              <c:idx val="2"/>
              <c:layout>
                <c:manualLayout>
                  <c:x val="-5.5891095003370334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Sheet1!$A$2:$A$4</c:f>
              <c:strCache>
                <c:ptCount val="3"/>
                <c:pt idx="0">
                  <c:v>Not very/Not at all likely</c:v>
                </c:pt>
                <c:pt idx="1">
                  <c:v>Somewhat likely</c:v>
                </c:pt>
                <c:pt idx="2">
                  <c:v>Extremely/Very likely</c:v>
                </c:pt>
              </c:strCache>
            </c:strRef>
          </c:cat>
          <c:val>
            <c:numRef>
              <c:f>Sheet1!$C$2:$C$4</c:f>
              <c:numCache>
                <c:formatCode>0%</c:formatCode>
                <c:ptCount val="3"/>
                <c:pt idx="0">
                  <c:v>3.0000000000000002E-2</c:v>
                </c:pt>
                <c:pt idx="1">
                  <c:v>0.1</c:v>
                </c:pt>
                <c:pt idx="2">
                  <c:v>0.87000000000000766</c:v>
                </c:pt>
              </c:numCache>
            </c:numRef>
          </c:val>
        </c:ser>
        <c:dLbls>
          <c:showLegendKey val="0"/>
          <c:showVal val="0"/>
          <c:showCatName val="0"/>
          <c:showSerName val="0"/>
          <c:showPercent val="0"/>
          <c:showBubbleSize val="0"/>
        </c:dLbls>
        <c:gapWidth val="69"/>
        <c:axId val="160213632"/>
        <c:axId val="160240000"/>
      </c:barChart>
      <c:catAx>
        <c:axId val="16021363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0240000"/>
        <c:crosses val="autoZero"/>
        <c:auto val="1"/>
        <c:lblAlgn val="ctr"/>
        <c:lblOffset val="100"/>
        <c:noMultiLvlLbl val="0"/>
      </c:catAx>
      <c:valAx>
        <c:axId val="160240000"/>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0213632"/>
        <c:crosses val="autoZero"/>
        <c:crossBetween val="between"/>
      </c:valAx>
    </c:plotArea>
    <c:legend>
      <c:legendPos val="b"/>
      <c:layout>
        <c:manualLayout>
          <c:xMode val="edge"/>
          <c:yMode val="edge"/>
          <c:x val="0.54895825209035465"/>
          <c:y val="0.92059431879939801"/>
          <c:w val="0.14467431945990522"/>
          <c:h val="7.3570653139108419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0.22</c:v>
                </c:pt>
                <c:pt idx="1">
                  <c:v>0.22</c:v>
                </c:pt>
              </c:numCache>
            </c:numRef>
          </c:val>
        </c:ser>
        <c:dLbls>
          <c:showLegendKey val="0"/>
          <c:showVal val="0"/>
          <c:showCatName val="0"/>
          <c:showSerName val="0"/>
          <c:showPercent val="0"/>
          <c:showBubbleSize val="0"/>
        </c:dLbls>
        <c:gapWidth val="61"/>
        <c:axId val="143524992"/>
        <c:axId val="143526528"/>
      </c:barChart>
      <c:catAx>
        <c:axId val="143524992"/>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526528"/>
        <c:crosses val="autoZero"/>
        <c:auto val="1"/>
        <c:lblAlgn val="ctr"/>
        <c:lblOffset val="100"/>
        <c:noMultiLvlLbl val="0"/>
      </c:catAx>
      <c:valAx>
        <c:axId val="143526528"/>
        <c:scaling>
          <c:orientation val="minMax"/>
          <c:max val="0.5"/>
        </c:scaling>
        <c:delete val="0"/>
        <c:axPos val="l"/>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43524992"/>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0.25</c:v>
                </c:pt>
                <c:pt idx="1">
                  <c:v>0.46</c:v>
                </c:pt>
              </c:numCache>
            </c:numRef>
          </c:val>
        </c:ser>
        <c:dLbls>
          <c:showLegendKey val="0"/>
          <c:showVal val="0"/>
          <c:showCatName val="0"/>
          <c:showSerName val="0"/>
          <c:showPercent val="0"/>
          <c:showBubbleSize val="0"/>
        </c:dLbls>
        <c:gapWidth val="61"/>
        <c:axId val="143547008"/>
        <c:axId val="143552896"/>
      </c:barChart>
      <c:catAx>
        <c:axId val="143547008"/>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552896"/>
        <c:crosses val="autoZero"/>
        <c:auto val="1"/>
        <c:lblAlgn val="ctr"/>
        <c:lblOffset val="100"/>
        <c:noMultiLvlLbl val="0"/>
      </c:catAx>
      <c:valAx>
        <c:axId val="143552896"/>
        <c:scaling>
          <c:orientation val="minMax"/>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354700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0.27</c:v>
                </c:pt>
                <c:pt idx="1">
                  <c:v>0.24000000000000021</c:v>
                </c:pt>
              </c:numCache>
            </c:numRef>
          </c:val>
        </c:ser>
        <c:dLbls>
          <c:showLegendKey val="0"/>
          <c:showVal val="0"/>
          <c:showCatName val="0"/>
          <c:showSerName val="0"/>
          <c:showPercent val="0"/>
          <c:showBubbleSize val="0"/>
        </c:dLbls>
        <c:gapWidth val="61"/>
        <c:axId val="143634816"/>
        <c:axId val="143636352"/>
      </c:barChart>
      <c:catAx>
        <c:axId val="143634816"/>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636352"/>
        <c:crosses val="autoZero"/>
        <c:auto val="1"/>
        <c:lblAlgn val="ctr"/>
        <c:lblOffset val="100"/>
        <c:noMultiLvlLbl val="0"/>
      </c:catAx>
      <c:valAx>
        <c:axId val="143636352"/>
        <c:scaling>
          <c:orientation val="minMax"/>
          <c:max val="0.5"/>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3634816"/>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dLbl>
              <c:idx val="1"/>
              <c:layout>
                <c:manualLayout>
                  <c:x val="-6.6805854296957765E-3"/>
                  <c:y val="5.2066954959431165E-2"/>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0.21000000000000021</c:v>
                </c:pt>
                <c:pt idx="1">
                  <c:v>0.11</c:v>
                </c:pt>
              </c:numCache>
            </c:numRef>
          </c:val>
        </c:ser>
        <c:dLbls>
          <c:showLegendKey val="0"/>
          <c:showVal val="0"/>
          <c:showCatName val="0"/>
          <c:showSerName val="0"/>
          <c:showPercent val="0"/>
          <c:showBubbleSize val="0"/>
        </c:dLbls>
        <c:gapWidth val="61"/>
        <c:axId val="143669504"/>
        <c:axId val="143679488"/>
      </c:barChart>
      <c:catAx>
        <c:axId val="143669504"/>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679488"/>
        <c:crosses val="autoZero"/>
        <c:auto val="1"/>
        <c:lblAlgn val="ctr"/>
        <c:lblOffset val="100"/>
        <c:noMultiLvlLbl val="0"/>
      </c:catAx>
      <c:valAx>
        <c:axId val="143679488"/>
        <c:scaling>
          <c:orientation val="minMax"/>
          <c:max val="0.5"/>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3669504"/>
        <c:crosses val="autoZero"/>
        <c:crossBetween val="between"/>
        <c:majorUnit val="0.1"/>
        <c:min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0.22</c:v>
                </c:pt>
                <c:pt idx="1">
                  <c:v>0.24000000000000021</c:v>
                </c:pt>
              </c:numCache>
            </c:numRef>
          </c:val>
        </c:ser>
        <c:dLbls>
          <c:showLegendKey val="0"/>
          <c:showVal val="0"/>
          <c:showCatName val="0"/>
          <c:showSerName val="0"/>
          <c:showPercent val="0"/>
          <c:showBubbleSize val="0"/>
        </c:dLbls>
        <c:gapWidth val="61"/>
        <c:axId val="176427008"/>
        <c:axId val="176428544"/>
      </c:barChart>
      <c:catAx>
        <c:axId val="176427008"/>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76428544"/>
        <c:crosses val="autoZero"/>
        <c:auto val="1"/>
        <c:lblAlgn val="ctr"/>
        <c:lblOffset val="100"/>
        <c:noMultiLvlLbl val="0"/>
      </c:catAx>
      <c:valAx>
        <c:axId val="176428544"/>
        <c:scaling>
          <c:orientation val="minMax"/>
          <c:max val="0.5"/>
          <c:min val="0"/>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7642700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8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1.1116658729996953E-3"/>
                  <c:y val="-1.0498065710727323E-2"/>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Poor</c:v>
                </c:pt>
                <c:pt idx="1">
                  <c:v>Fair</c:v>
                </c:pt>
                <c:pt idx="2">
                  <c:v>Good</c:v>
                </c:pt>
                <c:pt idx="3">
                  <c:v>Very good</c:v>
                </c:pt>
                <c:pt idx="4">
                  <c:v>Excellent</c:v>
                </c:pt>
              </c:strCache>
            </c:strRef>
          </c:cat>
          <c:val>
            <c:numRef>
              <c:f>Sheet1!$B$2:$B$6</c:f>
              <c:numCache>
                <c:formatCode>0%</c:formatCode>
                <c:ptCount val="5"/>
                <c:pt idx="0">
                  <c:v>1.0000000000000005E-2</c:v>
                </c:pt>
                <c:pt idx="1">
                  <c:v>8.0000000000000043E-2</c:v>
                </c:pt>
                <c:pt idx="2">
                  <c:v>0.26</c:v>
                </c:pt>
                <c:pt idx="3">
                  <c:v>0.32000000000000312</c:v>
                </c:pt>
                <c:pt idx="4">
                  <c:v>0.35000000000000031</c:v>
                </c:pt>
              </c:numCache>
            </c:numRef>
          </c:val>
        </c:ser>
        <c:dLbls>
          <c:showLegendKey val="0"/>
          <c:showVal val="0"/>
          <c:showCatName val="0"/>
          <c:showSerName val="0"/>
          <c:showPercent val="0"/>
          <c:showBubbleSize val="0"/>
        </c:dLbls>
        <c:gapWidth val="69"/>
        <c:axId val="143207040"/>
        <c:axId val="143282560"/>
      </c:barChart>
      <c:catAx>
        <c:axId val="14320704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282560"/>
        <c:crosses val="autoZero"/>
        <c:auto val="1"/>
        <c:lblAlgn val="ctr"/>
        <c:lblOffset val="100"/>
        <c:noMultiLvlLbl val="0"/>
      </c:catAx>
      <c:valAx>
        <c:axId val="143282560"/>
        <c:scaling>
          <c:orientation val="minMax"/>
          <c:max val="0.5"/>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207040"/>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11546432487511"/>
          <c:y val="0"/>
          <c:w val="0.66826787647875663"/>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4.0187250970143522E-2"/>
                  <c:y val="9.1321049652248396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Don't want to switch schools</c:v>
                </c:pt>
                <c:pt idx="1">
                  <c:v>Too difficult to transfer credits</c:v>
                </c:pt>
              </c:strCache>
            </c:strRef>
          </c:cat>
          <c:val>
            <c:numRef>
              <c:f>Sheet1!$B$2:$B$3</c:f>
              <c:numCache>
                <c:formatCode>0%</c:formatCode>
                <c:ptCount val="2"/>
                <c:pt idx="0">
                  <c:v>3.0000000000000002E-2</c:v>
                </c:pt>
                <c:pt idx="1">
                  <c:v>0.05</c:v>
                </c:pt>
              </c:numCache>
            </c:numRef>
          </c:val>
        </c:ser>
        <c:dLbls>
          <c:showLegendKey val="0"/>
          <c:showVal val="0"/>
          <c:showCatName val="0"/>
          <c:showSerName val="0"/>
          <c:showPercent val="0"/>
          <c:showBubbleSize val="0"/>
        </c:dLbls>
        <c:gapWidth val="31"/>
        <c:axId val="143318016"/>
        <c:axId val="143344384"/>
      </c:barChart>
      <c:catAx>
        <c:axId val="14331801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344384"/>
        <c:crosses val="autoZero"/>
        <c:auto val="1"/>
        <c:lblAlgn val="ctr"/>
        <c:lblOffset val="100"/>
        <c:noMultiLvlLbl val="0"/>
      </c:catAx>
      <c:valAx>
        <c:axId val="143344384"/>
        <c:scaling>
          <c:orientation val="minMax"/>
          <c:max val="0.5"/>
        </c:scaling>
        <c:delete val="1"/>
        <c:axPos val="b"/>
        <c:numFmt formatCode="0%" sourceLinked="1"/>
        <c:majorTickMark val="out"/>
        <c:minorTickMark val="none"/>
        <c:tickLblPos val="none"/>
        <c:crossAx val="1433180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509140384973488"/>
          <c:y val="0"/>
          <c:w val="0.62490859615026562"/>
          <c:h val="0.93515950029220951"/>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4.0187250970143522E-2"/>
                  <c:y val="9.1321049652248396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Easy to transfer</c:v>
                </c:pt>
                <c:pt idx="1">
                  <c:v>Past experience from students</c:v>
                </c:pt>
                <c:pt idx="2">
                  <c:v>Good place to start college experience</c:v>
                </c:pt>
                <c:pt idx="3">
                  <c:v>People like me attend</c:v>
                </c:pt>
                <c:pt idx="4">
                  <c:v>Smaller class size/Variety</c:v>
                </c:pt>
                <c:pt idx="5">
                  <c:v>Cost less</c:v>
                </c:pt>
                <c:pt idx="6">
                  <c:v>Convenience/Close to home</c:v>
                </c:pt>
              </c:strCache>
            </c:strRef>
          </c:cat>
          <c:val>
            <c:numRef>
              <c:f>Sheet1!$B$2:$B$8</c:f>
              <c:numCache>
                <c:formatCode>0%</c:formatCode>
                <c:ptCount val="7"/>
                <c:pt idx="0">
                  <c:v>0.05</c:v>
                </c:pt>
                <c:pt idx="1">
                  <c:v>8.0000000000000043E-2</c:v>
                </c:pt>
                <c:pt idx="2">
                  <c:v>0.1</c:v>
                </c:pt>
                <c:pt idx="3">
                  <c:v>0.11</c:v>
                </c:pt>
                <c:pt idx="4">
                  <c:v>0.18000000000000024</c:v>
                </c:pt>
                <c:pt idx="5">
                  <c:v>0.26</c:v>
                </c:pt>
                <c:pt idx="6">
                  <c:v>0.27</c:v>
                </c:pt>
              </c:numCache>
            </c:numRef>
          </c:val>
        </c:ser>
        <c:dLbls>
          <c:showLegendKey val="0"/>
          <c:showVal val="0"/>
          <c:showCatName val="0"/>
          <c:showSerName val="0"/>
          <c:showPercent val="0"/>
          <c:showBubbleSize val="0"/>
        </c:dLbls>
        <c:gapWidth val="31"/>
        <c:axId val="143381248"/>
        <c:axId val="143382784"/>
      </c:barChart>
      <c:catAx>
        <c:axId val="14338124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3382784"/>
        <c:crosses val="autoZero"/>
        <c:auto val="1"/>
        <c:lblAlgn val="ctr"/>
        <c:lblOffset val="100"/>
        <c:noMultiLvlLbl val="0"/>
      </c:catAx>
      <c:valAx>
        <c:axId val="143382784"/>
        <c:scaling>
          <c:orientation val="minMax"/>
          <c:max val="0.5"/>
        </c:scaling>
        <c:delete val="1"/>
        <c:axPos val="b"/>
        <c:numFmt formatCode="0%" sourceLinked="1"/>
        <c:majorTickMark val="out"/>
        <c:minorTickMark val="none"/>
        <c:tickLblPos val="none"/>
        <c:crossAx val="1433812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31"/>
          <c:y val="0.17696901151169431"/>
          <c:w val="0.62062436322510783"/>
          <c:h val="0.62062436322510783"/>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Pt>
            <c:idx val="3"/>
            <c:bubble3D val="0"/>
            <c:spPr>
              <a:solidFill>
                <a:sysClr val="window" lastClr="FFFFFF">
                  <a:lumMod val="85000"/>
                </a:sysClr>
              </a:solidFill>
            </c:spPr>
          </c:dPt>
          <c:dLbls>
            <c:dLbl>
              <c:idx val="0"/>
              <c:layout>
                <c:manualLayout>
                  <c:x val="2.1816258974937608E-2"/>
                  <c:y val="-1.6624248388617761E-2"/>
                </c:manualLayout>
              </c:layout>
              <c:showLegendKey val="0"/>
              <c:showVal val="0"/>
              <c:showCatName val="1"/>
              <c:showSerName val="0"/>
              <c:showPercent val="1"/>
              <c:showBubbleSize val="0"/>
            </c:dLbl>
            <c:dLbl>
              <c:idx val="1"/>
              <c:layout>
                <c:manualLayout>
                  <c:x val="-1.5337345488195197E-2"/>
                  <c:y val="-5.2992758625754623E-2"/>
                </c:manualLayout>
              </c:layout>
              <c:showLegendKey val="0"/>
              <c:showVal val="0"/>
              <c:showCatName val="1"/>
              <c:showSerName val="0"/>
              <c:showPercent val="1"/>
              <c:showBubbleSize val="0"/>
            </c:dLbl>
            <c:dLbl>
              <c:idx val="3"/>
              <c:layout>
                <c:manualLayout>
                  <c:x val="3.8044788894512009E-2"/>
                  <c:y val="-3.7255087856578276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Sheet1!$A$2:$A$6</c:f>
              <c:strCache>
                <c:ptCount val="5"/>
                <c:pt idx="0">
                  <c:v>Very easy</c:v>
                </c:pt>
                <c:pt idx="1">
                  <c:v>Easy</c:v>
                </c:pt>
                <c:pt idx="2">
                  <c:v>Difficult</c:v>
                </c:pt>
                <c:pt idx="3">
                  <c:v>Very difficult</c:v>
                </c:pt>
                <c:pt idx="4">
                  <c:v>Unsure</c:v>
                </c:pt>
              </c:strCache>
            </c:strRef>
          </c:cat>
          <c:val>
            <c:numRef>
              <c:f>Sheet1!$B$2:$B$6</c:f>
              <c:numCache>
                <c:formatCode>0%</c:formatCode>
                <c:ptCount val="5"/>
                <c:pt idx="0">
                  <c:v>0.22</c:v>
                </c:pt>
                <c:pt idx="1">
                  <c:v>0.380000000000004</c:v>
                </c:pt>
                <c:pt idx="2">
                  <c:v>8.0000000000000043E-2</c:v>
                </c:pt>
                <c:pt idx="3">
                  <c:v>1.0000000000000005E-2</c:v>
                </c:pt>
                <c:pt idx="4">
                  <c:v>0.31000000000000238</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45444576709263"/>
          <c:y val="0"/>
          <c:w val="0.71817188739083004"/>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6.1853587226868699E-2"/>
                  <c:y val="-6.4784262798393034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The colleges have made transferring credits a priority</c:v>
                </c:pt>
                <c:pt idx="1">
                  <c:v>Seems like it has become easier</c:v>
                </c:pt>
                <c:pt idx="2">
                  <c:v>New regulation/Legislation signed by the governor/Articulation agreement</c:v>
                </c:pt>
                <c:pt idx="3">
                  <c:v>Have seen/Experience credits being transferred easily</c:v>
                </c:pt>
                <c:pt idx="4">
                  <c:v>That's what I've heard/Don’t hear complaints</c:v>
                </c:pt>
                <c:pt idx="5">
                  <c:v>Colleges are offering more transferable, accredited classes</c:v>
                </c:pt>
                <c:pt idx="6">
                  <c:v>KCTCS has built relationships with the state universities</c:v>
                </c:pt>
              </c:strCache>
            </c:strRef>
          </c:cat>
          <c:val>
            <c:numRef>
              <c:f>Sheet1!$B$2:$B$8</c:f>
              <c:numCache>
                <c:formatCode>0%</c:formatCode>
                <c:ptCount val="7"/>
                <c:pt idx="0">
                  <c:v>0.05</c:v>
                </c:pt>
                <c:pt idx="1">
                  <c:v>7.0000000000000021E-2</c:v>
                </c:pt>
                <c:pt idx="2">
                  <c:v>0.1</c:v>
                </c:pt>
                <c:pt idx="3">
                  <c:v>0.12000000000000002</c:v>
                </c:pt>
                <c:pt idx="4">
                  <c:v>0.12000000000000002</c:v>
                </c:pt>
                <c:pt idx="5">
                  <c:v>0.15000000000000024</c:v>
                </c:pt>
                <c:pt idx="6">
                  <c:v>0.2</c:v>
                </c:pt>
              </c:numCache>
            </c:numRef>
          </c:val>
        </c:ser>
        <c:dLbls>
          <c:showLegendKey val="0"/>
          <c:showVal val="0"/>
          <c:showCatName val="0"/>
          <c:showSerName val="0"/>
          <c:showPercent val="0"/>
          <c:showBubbleSize val="0"/>
        </c:dLbls>
        <c:gapWidth val="69"/>
        <c:axId val="176689536"/>
        <c:axId val="176691072"/>
      </c:barChart>
      <c:catAx>
        <c:axId val="176689536"/>
        <c:scaling>
          <c:orientation val="minMax"/>
        </c:scaling>
        <c:delete val="0"/>
        <c:axPos val="l"/>
        <c:numFmt formatCode="General"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6691072"/>
        <c:crosses val="autoZero"/>
        <c:auto val="1"/>
        <c:lblAlgn val="ctr"/>
        <c:lblOffset val="100"/>
        <c:noMultiLvlLbl val="0"/>
      </c:catAx>
      <c:valAx>
        <c:axId val="176691072"/>
        <c:scaling>
          <c:orientation val="minMax"/>
          <c:max val="0.5"/>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76689536"/>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58199521247079"/>
          <c:y val="0"/>
          <c:w val="0.49204433794545477"/>
          <c:h val="0.82702941037162303"/>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4.3286572063528398E-3"/>
                  <c:y val="9.6969886340670247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1"/>
              <c:layout>
                <c:manualLayout>
                  <c:x val="-4.8393628692050132E-4"/>
                  <c:y val="0"/>
                </c:manualLayout>
              </c:layout>
              <c:spPr/>
              <c:txPr>
                <a:bodyPr/>
                <a:lstStyle/>
                <a:p>
                  <a:pPr>
                    <a:defRPr sz="1400">
                      <a:solidFill>
                        <a:schemeClr val="tx1">
                          <a:lumMod val="50000"/>
                          <a:lumOff val="50000"/>
                        </a:schemeClr>
                      </a:solidFill>
                      <a:latin typeface="Arial Narrow" pitchFamily="34" charset="0"/>
                    </a:defRPr>
                  </a:pPr>
                  <a:endParaRPr lang="en-US"/>
                </a:p>
              </c:txPr>
              <c:dLblPos val="outEnd"/>
              <c:showLegendKey val="0"/>
              <c:showVal val="1"/>
              <c:showCatName val="0"/>
              <c:showSerName val="0"/>
              <c:showPercent val="0"/>
              <c:showBubbleSize val="0"/>
            </c:dLbl>
            <c:dLbl>
              <c:idx val="5"/>
              <c:layout>
                <c:manualLayout>
                  <c:x val="-5.1113667436429533E-2"/>
                  <c:y val="-2.9007805155258012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An employer required job training</c:v>
                </c:pt>
                <c:pt idx="1">
                  <c:v>Just take some courses with no particular degree, diploma or certificate in mind</c:v>
                </c:pt>
                <c:pt idx="2">
                  <c:v>A certificate in a particular field or area</c:v>
                </c:pt>
                <c:pt idx="3">
                  <c:v>A diploma in a particular technical field</c:v>
                </c:pt>
                <c:pt idx="4">
                  <c:v>A doctorate degree</c:v>
                </c:pt>
                <c:pt idx="5">
                  <c:v>Associates degree</c:v>
                </c:pt>
                <c:pt idx="6">
                  <c:v>A masters degree</c:v>
                </c:pt>
                <c:pt idx="7">
                  <c:v>A four-year degree</c:v>
                </c:pt>
              </c:strCache>
            </c:strRef>
          </c:cat>
          <c:val>
            <c:numRef>
              <c:f>Sheet1!$B$2:$B$9</c:f>
              <c:numCache>
                <c:formatCode>0%</c:formatCode>
                <c:ptCount val="8"/>
                <c:pt idx="1">
                  <c:v>1.0000000000000005E-2</c:v>
                </c:pt>
                <c:pt idx="2">
                  <c:v>3.0000000000000002E-2</c:v>
                </c:pt>
                <c:pt idx="3">
                  <c:v>8.0000000000000043E-2</c:v>
                </c:pt>
                <c:pt idx="4">
                  <c:v>7.0000000000000021E-2</c:v>
                </c:pt>
                <c:pt idx="5">
                  <c:v>0.11</c:v>
                </c:pt>
                <c:pt idx="6">
                  <c:v>0.25</c:v>
                </c:pt>
                <c:pt idx="7">
                  <c:v>0.46</c:v>
                </c:pt>
              </c:numCache>
            </c:numRef>
          </c:val>
        </c:ser>
        <c:dLbls>
          <c:showLegendKey val="0"/>
          <c:showVal val="0"/>
          <c:showCatName val="0"/>
          <c:showSerName val="0"/>
          <c:showPercent val="0"/>
          <c:showBubbleSize val="0"/>
        </c:dLbls>
        <c:gapWidth val="69"/>
        <c:axId val="160300416"/>
        <c:axId val="160310400"/>
      </c:barChart>
      <c:catAx>
        <c:axId val="16030041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0310400"/>
        <c:crosses val="autoZero"/>
        <c:auto val="1"/>
        <c:lblAlgn val="ctr"/>
        <c:lblOffset val="100"/>
        <c:noMultiLvlLbl val="0"/>
      </c:catAx>
      <c:valAx>
        <c:axId val="160310400"/>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0300416"/>
        <c:crosses val="autoZero"/>
        <c:crossBetween val="between"/>
      </c:valAx>
    </c:plotArea>
    <c:legend>
      <c:legendPos val="b"/>
      <c:layout>
        <c:manualLayout>
          <c:xMode val="edge"/>
          <c:yMode val="edge"/>
          <c:x val="0.64254913715425765"/>
          <c:y val="0.92853495694594557"/>
          <c:w val="0.14532381980820847"/>
          <c:h val="6.8315623427616837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2"/>
          <c:y val="0.1769690115116942"/>
          <c:w val="0.6206243632251075"/>
          <c:h val="0.6206243632251075"/>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2.1816258974937608E-2"/>
                  <c:y val="-1.662424838861775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dLbl>
              <c:idx val="3"/>
              <c:layout>
                <c:manualLayout>
                  <c:x val="-6.3705699494318938E-2"/>
                  <c:y val="5.3894358458039963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Sheet1!$A$2:$A$5</c:f>
              <c:strCache>
                <c:ptCount val="4"/>
                <c:pt idx="0">
                  <c:v>Easier</c:v>
                </c:pt>
                <c:pt idx="1">
                  <c:v>Same</c:v>
                </c:pt>
                <c:pt idx="2">
                  <c:v>More difficult</c:v>
                </c:pt>
                <c:pt idx="3">
                  <c:v>Unsure</c:v>
                </c:pt>
              </c:strCache>
            </c:strRef>
          </c:cat>
          <c:val>
            <c:numRef>
              <c:f>Sheet1!$B$2:$B$5</c:f>
              <c:numCache>
                <c:formatCode>0%</c:formatCode>
                <c:ptCount val="4"/>
                <c:pt idx="0">
                  <c:v>0.14000000000000001</c:v>
                </c:pt>
                <c:pt idx="1">
                  <c:v>0.29000000000000031</c:v>
                </c:pt>
                <c:pt idx="2">
                  <c:v>2.0000000000000011E-2</c:v>
                </c:pt>
                <c:pt idx="3">
                  <c:v>0.55000000000000004</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09951881014871"/>
          <c:y val="5.8519032102920504E-2"/>
          <c:w val="0.5167561242344707"/>
          <c:h val="0.79618995200350096"/>
        </c:manualLayout>
      </c:layout>
      <c:barChart>
        <c:barDir val="bar"/>
        <c:grouping val="stack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Just for something different to do</c:v>
                </c:pt>
                <c:pt idx="1">
                  <c:v>Because family or friends encourage them to go</c:v>
                </c:pt>
                <c:pt idx="2">
                  <c:v>To earn credits to transfer to a four year college or university</c:v>
                </c:pt>
                <c:pt idx="3">
                  <c:v>For self improvement or personal enjoyment</c:v>
                </c:pt>
                <c:pt idx="4">
                  <c:v>To learn more about a special topic or subject</c:v>
                </c:pt>
                <c:pt idx="5">
                  <c:v>To earn more money when working</c:v>
                </c:pt>
                <c:pt idx="6">
                  <c:v>To get a degree or certification in a specialized field</c:v>
                </c:pt>
                <c:pt idx="7">
                  <c:v>To get a better job</c:v>
                </c:pt>
              </c:strCache>
            </c:strRef>
          </c:cat>
          <c:val>
            <c:numRef>
              <c:f>Sheet1!$B$2:$B$9</c:f>
              <c:numCache>
                <c:formatCode>0%</c:formatCode>
                <c:ptCount val="8"/>
                <c:pt idx="0">
                  <c:v>8.0000000000000043E-2</c:v>
                </c:pt>
                <c:pt idx="1">
                  <c:v>0.43000000000000038</c:v>
                </c:pt>
                <c:pt idx="2">
                  <c:v>0.5</c:v>
                </c:pt>
                <c:pt idx="3">
                  <c:v>0.63000000000000833</c:v>
                </c:pt>
                <c:pt idx="4">
                  <c:v>0.79</c:v>
                </c:pt>
                <c:pt idx="5">
                  <c:v>0.83000000000000063</c:v>
                </c:pt>
                <c:pt idx="6">
                  <c:v>0.89</c:v>
                </c:pt>
                <c:pt idx="7">
                  <c:v>0.92</c:v>
                </c:pt>
              </c:numCache>
            </c:numRef>
          </c:val>
        </c:ser>
        <c:dLbls>
          <c:showLegendKey val="0"/>
          <c:showVal val="0"/>
          <c:showCatName val="0"/>
          <c:showSerName val="0"/>
          <c:showPercent val="0"/>
          <c:showBubbleSize val="0"/>
        </c:dLbls>
        <c:gapWidth val="41"/>
        <c:overlap val="100"/>
        <c:axId val="158905088"/>
        <c:axId val="160456064"/>
      </c:barChart>
      <c:catAx>
        <c:axId val="1589050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0456064"/>
        <c:crosses val="autoZero"/>
        <c:auto val="1"/>
        <c:lblAlgn val="ctr"/>
        <c:lblOffset val="100"/>
        <c:noMultiLvlLbl val="0"/>
      </c:catAx>
      <c:valAx>
        <c:axId val="160456064"/>
        <c:scaling>
          <c:orientation val="minMax"/>
          <c:max val="1"/>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58905088"/>
        <c:crosses val="autoZero"/>
        <c:crossBetween val="between"/>
        <c:majorUnit val="0.2"/>
      </c:valAx>
    </c:plotArea>
    <c:legend>
      <c:legendPos val="b"/>
      <c:layout>
        <c:manualLayout>
          <c:xMode val="edge"/>
          <c:yMode val="edge"/>
          <c:x val="0.78138517060367463"/>
          <c:y val="0.73607847938780102"/>
          <c:w val="6.2033464566929132E-2"/>
          <c:h val="6.130889126029717E-2"/>
        </c:manualLayout>
      </c:layout>
      <c:overlay val="0"/>
      <c:txPr>
        <a:bodyPr/>
        <a:lstStyle/>
        <a:p>
          <a:pPr>
            <a:defRPr sz="140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603604721208"/>
          <c:y val="9.7800315953061046E-2"/>
          <c:w val="0.8032910187006046"/>
          <c:h val="0.58991951659508635"/>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dLbl>
              <c:idx val="0"/>
              <c:layout>
                <c:manualLayout>
                  <c:x val="7.9578622637630099E-4"/>
                  <c:y val="7.7800353527011104E-2"/>
                </c:manualLayout>
              </c:layout>
              <c:showLegendKey val="0"/>
              <c:showVal val="1"/>
              <c:showCatName val="0"/>
              <c:showSerName val="0"/>
              <c:showPercent val="0"/>
              <c:showBubbleSize val="0"/>
            </c:dLbl>
            <c:dLbl>
              <c:idx val="1"/>
              <c:layout>
                <c:manualLayout>
                  <c:x val="4.7241282681420166E-3"/>
                  <c:y val="6.5448878133537947E-2"/>
                </c:manualLayout>
              </c:layout>
              <c:showLegendKey val="0"/>
              <c:showVal val="1"/>
              <c:showCatName val="0"/>
              <c:showSerName val="0"/>
              <c:showPercent val="0"/>
              <c:showBubbleSize val="0"/>
            </c:dLbl>
            <c:dLbl>
              <c:idx val="2"/>
              <c:layout>
                <c:manualLayout>
                  <c:x val="0"/>
                  <c:y val="6.5448878133537947E-2"/>
                </c:manualLayout>
              </c:layout>
              <c:showLegendKey val="0"/>
              <c:showVal val="1"/>
              <c:showCatName val="0"/>
              <c:showSerName val="0"/>
              <c:showPercent val="0"/>
              <c:showBubbleSize val="0"/>
            </c:dLbl>
            <c:dLbl>
              <c:idx val="3"/>
              <c:layout>
                <c:manualLayout>
                  <c:x val="1.574709422714122E-3"/>
                  <c:y val="6.8893555930040123E-2"/>
                </c:manualLayout>
              </c:layout>
              <c:showLegendKey val="0"/>
              <c:showVal val="1"/>
              <c:showCatName val="0"/>
              <c:showSerName val="0"/>
              <c:showPercent val="0"/>
              <c:showBubbleSize val="0"/>
            </c:dLbl>
            <c:dLbl>
              <c:idx val="5"/>
              <c:layout>
                <c:manualLayout>
                  <c:x val="0"/>
                  <c:y val="6.5448878133537947E-2"/>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Tuition is too expensive for us</c:v>
                </c:pt>
                <c:pt idx="1">
                  <c:v>They make it too difficult to apply for financial aid</c:v>
                </c:pt>
                <c:pt idx="2">
                  <c:v>There is no financial aid for people like him or her</c:v>
                </c:pt>
                <c:pt idx="3">
                  <c:v>I am afraid if they go away to college they may not come back to this area</c:v>
                </c:pt>
                <c:pt idx="4">
                  <c:v>Their elementary or high school education did not prepare him/her well enough for college</c:v>
                </c:pt>
                <c:pt idx="5">
                  <c:v>The education received is not a good value for the money</c:v>
                </c:pt>
              </c:strCache>
            </c:strRef>
          </c:cat>
          <c:val>
            <c:numRef>
              <c:f>Sheet1!$B$2:$B$7</c:f>
              <c:numCache>
                <c:formatCode>0%</c:formatCode>
                <c:ptCount val="6"/>
                <c:pt idx="0">
                  <c:v>0.74000000000000365</c:v>
                </c:pt>
                <c:pt idx="1">
                  <c:v>0.47000000000000008</c:v>
                </c:pt>
                <c:pt idx="2">
                  <c:v>0.42000000000000032</c:v>
                </c:pt>
                <c:pt idx="5">
                  <c:v>0.18000000000000024</c:v>
                </c:pt>
              </c:numCache>
            </c:numRef>
          </c:val>
        </c:ser>
        <c:ser>
          <c:idx val="1"/>
          <c:order val="1"/>
          <c:tx>
            <c:strRef>
              <c:f>Sheet1!$C$1</c:f>
              <c:strCache>
                <c:ptCount val="1"/>
                <c:pt idx="0">
                  <c:v>Now</c:v>
                </c:pt>
              </c:strCache>
            </c:strRef>
          </c:tx>
          <c:spPr>
            <a:solidFill>
              <a:srgbClr val="604A7B"/>
            </a:solidFill>
          </c:spPr>
          <c:invertIfNegative val="0"/>
          <c:dLbls>
            <c:dLbl>
              <c:idx val="0"/>
              <c:layout>
                <c:manualLayout>
                  <c:x val="-1.5747094227140121E-3"/>
                  <c:y val="7.2338233726543313E-2"/>
                </c:manualLayout>
              </c:layout>
              <c:showLegendKey val="0"/>
              <c:showVal val="1"/>
              <c:showCatName val="0"/>
              <c:showSerName val="0"/>
              <c:showPercent val="0"/>
              <c:showBubbleSize val="0"/>
            </c:dLbl>
            <c:dLbl>
              <c:idx val="1"/>
              <c:layout>
                <c:manualLayout>
                  <c:x val="-1.5747094227139481E-3"/>
                  <c:y val="7.5782911523045643E-2"/>
                </c:manualLayout>
              </c:layout>
              <c:showLegendKey val="0"/>
              <c:showVal val="1"/>
              <c:showCatName val="0"/>
              <c:showSerName val="0"/>
              <c:showPercent val="0"/>
              <c:showBubbleSize val="0"/>
            </c:dLbl>
            <c:dLbl>
              <c:idx val="2"/>
              <c:layout>
                <c:manualLayout>
                  <c:x val="-1.5747094227140121E-3"/>
                  <c:y val="7.5782911523045643E-2"/>
                </c:manualLayout>
              </c:layout>
              <c:showLegendKey val="0"/>
              <c:showVal val="1"/>
              <c:showCatName val="0"/>
              <c:showSerName val="0"/>
              <c:showPercent val="0"/>
              <c:showBubbleSize val="0"/>
            </c:dLbl>
            <c:dLbl>
              <c:idx val="3"/>
              <c:layout>
                <c:manualLayout>
                  <c:x val="0"/>
                  <c:y val="7.2338233726543313E-2"/>
                </c:manualLayout>
              </c:layout>
              <c:showLegendKey val="0"/>
              <c:showVal val="1"/>
              <c:showCatName val="0"/>
              <c:showSerName val="0"/>
              <c:showPercent val="0"/>
              <c:showBubbleSize val="0"/>
            </c:dLbl>
            <c:dLbl>
              <c:idx val="4"/>
              <c:layout>
                <c:manualLayout>
                  <c:x val="0"/>
                  <c:y val="6.5448878133537947E-2"/>
                </c:manualLayout>
              </c:layout>
              <c:showLegendKey val="0"/>
              <c:showVal val="1"/>
              <c:showCatName val="0"/>
              <c:showSerName val="0"/>
              <c:showPercent val="0"/>
              <c:showBubbleSize val="0"/>
            </c:dLbl>
            <c:dLbl>
              <c:idx val="5"/>
              <c:layout>
                <c:manualLayout>
                  <c:x val="1.1547735699475425E-16"/>
                  <c:y val="6.8893555930039901E-2"/>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Tuition is too expensive for us</c:v>
                </c:pt>
                <c:pt idx="1">
                  <c:v>They make it too difficult to apply for financial aid</c:v>
                </c:pt>
                <c:pt idx="2">
                  <c:v>There is no financial aid for people like him or her</c:v>
                </c:pt>
                <c:pt idx="3">
                  <c:v>I am afraid if they go away to college they may not come back to this area</c:v>
                </c:pt>
                <c:pt idx="4">
                  <c:v>Their elementary or high school education did not prepare him/her well enough for college</c:v>
                </c:pt>
                <c:pt idx="5">
                  <c:v>The education received is not a good value for the money</c:v>
                </c:pt>
              </c:strCache>
            </c:strRef>
          </c:cat>
          <c:val>
            <c:numRef>
              <c:f>Sheet1!$C$2:$C$7</c:f>
              <c:numCache>
                <c:formatCode>0%</c:formatCode>
                <c:ptCount val="6"/>
                <c:pt idx="0">
                  <c:v>0.70000000000000062</c:v>
                </c:pt>
                <c:pt idx="1">
                  <c:v>0.42000000000000032</c:v>
                </c:pt>
                <c:pt idx="2">
                  <c:v>0.38000000000000406</c:v>
                </c:pt>
                <c:pt idx="3">
                  <c:v>0.29000000000000031</c:v>
                </c:pt>
                <c:pt idx="4">
                  <c:v>0.27</c:v>
                </c:pt>
                <c:pt idx="5">
                  <c:v>0.19</c:v>
                </c:pt>
              </c:numCache>
            </c:numRef>
          </c:val>
        </c:ser>
        <c:dLbls>
          <c:showLegendKey val="0"/>
          <c:showVal val="0"/>
          <c:showCatName val="0"/>
          <c:showSerName val="0"/>
          <c:showPercent val="0"/>
          <c:showBubbleSize val="0"/>
        </c:dLbls>
        <c:gapWidth val="150"/>
        <c:axId val="160245632"/>
        <c:axId val="160312704"/>
      </c:barChart>
      <c:catAx>
        <c:axId val="160245632"/>
        <c:scaling>
          <c:orientation val="minMax"/>
        </c:scaling>
        <c:delete val="0"/>
        <c:axPos val="b"/>
        <c:numFmt formatCode="General"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60312704"/>
        <c:crosses val="autoZero"/>
        <c:auto val="1"/>
        <c:lblAlgn val="ctr"/>
        <c:lblOffset val="100"/>
        <c:noMultiLvlLbl val="0"/>
      </c:catAx>
      <c:valAx>
        <c:axId val="160312704"/>
        <c:scaling>
          <c:orientation val="minMax"/>
          <c:max val="0.8"/>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0245632"/>
        <c:crosses val="autoZero"/>
        <c:crossBetween val="between"/>
        <c:majorUnit val="0.2"/>
      </c:valAx>
      <c:spPr>
        <a:noFill/>
        <a:ln w="25400">
          <a:noFill/>
        </a:ln>
      </c:spPr>
    </c:plotArea>
    <c:legend>
      <c:legendPos val="b"/>
      <c:layout>
        <c:manualLayout>
          <c:xMode val="edge"/>
          <c:yMode val="edge"/>
          <c:x val="0.41320127266279644"/>
          <c:y val="0.90321404712481979"/>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08495224613477"/>
          <c:y val="0"/>
          <c:w val="0.6682678764787568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5.5679073985888854E-3"/>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Less than $500</c:v>
                </c:pt>
                <c:pt idx="1">
                  <c:v>$4000-$4999</c:v>
                </c:pt>
                <c:pt idx="2">
                  <c:v>$500-$999</c:v>
                </c:pt>
                <c:pt idx="3">
                  <c:v>$2000-$2999</c:v>
                </c:pt>
                <c:pt idx="4">
                  <c:v>$1000-$1999</c:v>
                </c:pt>
                <c:pt idx="5">
                  <c:v>$5000 plus</c:v>
                </c:pt>
                <c:pt idx="6">
                  <c:v>$3000-$3999</c:v>
                </c:pt>
                <c:pt idx="7">
                  <c:v>Don't know</c:v>
                </c:pt>
              </c:strCache>
            </c:strRef>
          </c:cat>
          <c:val>
            <c:numRef>
              <c:f>Sheet1!$B$2:$B$9</c:f>
              <c:numCache>
                <c:formatCode>0%</c:formatCode>
                <c:ptCount val="8"/>
                <c:pt idx="0">
                  <c:v>2.0000000000000011E-2</c:v>
                </c:pt>
                <c:pt idx="1">
                  <c:v>3.0000000000000002E-2</c:v>
                </c:pt>
                <c:pt idx="2">
                  <c:v>0.05</c:v>
                </c:pt>
                <c:pt idx="3">
                  <c:v>9.0000000000000024E-2</c:v>
                </c:pt>
                <c:pt idx="4">
                  <c:v>0.12000000000000002</c:v>
                </c:pt>
                <c:pt idx="5">
                  <c:v>0.13</c:v>
                </c:pt>
                <c:pt idx="6">
                  <c:v>0.14000000000000001</c:v>
                </c:pt>
                <c:pt idx="7">
                  <c:v>0.42000000000000032</c:v>
                </c:pt>
              </c:numCache>
            </c:numRef>
          </c:val>
        </c:ser>
        <c:dLbls>
          <c:showLegendKey val="0"/>
          <c:showVal val="1"/>
          <c:showCatName val="0"/>
          <c:showSerName val="0"/>
          <c:showPercent val="0"/>
          <c:showBubbleSize val="0"/>
        </c:dLbls>
        <c:gapWidth val="69"/>
        <c:axId val="162080256"/>
        <c:axId val="162081792"/>
      </c:barChart>
      <c:catAx>
        <c:axId val="16208025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081792"/>
        <c:crosses val="autoZero"/>
        <c:auto val="1"/>
        <c:lblAlgn val="ctr"/>
        <c:lblOffset val="100"/>
        <c:noMultiLvlLbl val="0"/>
      </c:catAx>
      <c:valAx>
        <c:axId val="162081792"/>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0802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60360472122"/>
          <c:y val="9.7800315953061046E-2"/>
          <c:w val="0.78011054137499336"/>
          <c:h val="0.66914710591462023"/>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dLbl>
              <c:idx val="0"/>
              <c:layout>
                <c:manualLayout>
                  <c:x val="-8.4780349711657908E-4"/>
                  <c:y val="6.4021642341003063E-2"/>
                </c:manualLayout>
              </c:layout>
              <c:showLegendKey val="0"/>
              <c:showVal val="1"/>
              <c:showCatName val="0"/>
              <c:showSerName val="0"/>
              <c:showPercent val="0"/>
              <c:showBubbleSize val="0"/>
            </c:dLbl>
            <c:dLbl>
              <c:idx val="1"/>
              <c:layout>
                <c:manualLayout>
                  <c:x val="0"/>
                  <c:y val="6.8893555930040123E-2"/>
                </c:manualLayout>
              </c:layout>
              <c:showLegendKey val="0"/>
              <c:showVal val="1"/>
              <c:showCatName val="0"/>
              <c:showSerName val="0"/>
              <c:showPercent val="0"/>
              <c:showBubbleSize val="0"/>
            </c:dLbl>
            <c:dLbl>
              <c:idx val="2"/>
              <c:layout>
                <c:manualLayout>
                  <c:x val="0"/>
                  <c:y val="6.5448878133537947E-2"/>
                </c:manualLayout>
              </c:layout>
              <c:showLegendKey val="0"/>
              <c:showVal val="1"/>
              <c:showCatName val="0"/>
              <c:showSerName val="0"/>
              <c:showPercent val="0"/>
              <c:showBubbleSize val="0"/>
            </c:dLbl>
            <c:dLbl>
              <c:idx val="3"/>
              <c:layout>
                <c:manualLayout>
                  <c:x val="0"/>
                  <c:y val="6.2004200337037137E-2"/>
                </c:manualLayout>
              </c:layout>
              <c:showLegendKey val="0"/>
              <c:showVal val="1"/>
              <c:showCatName val="0"/>
              <c:showSerName val="0"/>
              <c:showPercent val="0"/>
              <c:showBubbleSize val="0"/>
            </c:dLbl>
            <c:dLbl>
              <c:idx val="5"/>
              <c:layout>
                <c:manualLayout>
                  <c:x val="0"/>
                  <c:y val="6.5448878133537947E-2"/>
                </c:manualLayout>
              </c:layout>
              <c:showLegendKey val="0"/>
              <c:showVal val="1"/>
              <c:showCatName val="0"/>
              <c:showSerName val="0"/>
              <c:showPercent val="0"/>
              <c:showBubbleSize val="0"/>
            </c:dLbl>
            <c:dLbl>
              <c:idx val="6"/>
              <c:layout>
                <c:manualLayout>
                  <c:x val="0"/>
                  <c:y val="6.8893555930040123E-2"/>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The classes are not offered at convenient places</c:v>
                </c:pt>
                <c:pt idx="1">
                  <c:v>He or she probably could not get high enough ACT or SAT test scores to get into college</c:v>
                </c:pt>
                <c:pt idx="2">
                  <c:v>They make it too difficult to complete an applicatlion</c:v>
                </c:pt>
                <c:pt idx="3">
                  <c:v>The classes are not offered at convenient times for him or her to attend</c:v>
                </c:pt>
                <c:pt idx="4">
                  <c:v>He or she thinks they can get a satisfactory job so there is no reason to get much education</c:v>
                </c:pt>
                <c:pt idx="5">
                  <c:v>There is too much pressure in his or her life to concentrate on school work</c:v>
                </c:pt>
              </c:strCache>
            </c:strRef>
          </c:cat>
          <c:val>
            <c:numRef>
              <c:f>Sheet1!$B$2:$B$7</c:f>
              <c:numCache>
                <c:formatCode>General</c:formatCode>
                <c:ptCount val="6"/>
                <c:pt idx="0" formatCode="0%">
                  <c:v>0.22</c:v>
                </c:pt>
                <c:pt idx="2" formatCode="0%">
                  <c:v>0.24000000000000021</c:v>
                </c:pt>
                <c:pt idx="3" formatCode="0%">
                  <c:v>0.16</c:v>
                </c:pt>
                <c:pt idx="5" formatCode="0%">
                  <c:v>0.15000000000000024</c:v>
                </c:pt>
              </c:numCache>
            </c:numRef>
          </c:val>
        </c:ser>
        <c:ser>
          <c:idx val="1"/>
          <c:order val="1"/>
          <c:tx>
            <c:strRef>
              <c:f>Sheet1!$C$1</c:f>
              <c:strCache>
                <c:ptCount val="1"/>
                <c:pt idx="0">
                  <c:v>Now</c:v>
                </c:pt>
              </c:strCache>
            </c:strRef>
          </c:tx>
          <c:spPr>
            <a:solidFill>
              <a:srgbClr val="604A7B"/>
            </a:solidFill>
          </c:spPr>
          <c:invertIfNegative val="0"/>
          <c:dLbls>
            <c:dLbl>
              <c:idx val="0"/>
              <c:layout>
                <c:manualLayout>
                  <c:x val="0"/>
                  <c:y val="7.9227589319545974E-2"/>
                </c:manualLayout>
              </c:layout>
              <c:showLegendKey val="0"/>
              <c:showVal val="1"/>
              <c:showCatName val="0"/>
              <c:showSerName val="0"/>
              <c:showPercent val="0"/>
              <c:showBubbleSize val="0"/>
            </c:dLbl>
            <c:dLbl>
              <c:idx val="1"/>
              <c:layout>
                <c:manualLayout>
                  <c:x val="-3.2183842216053486E-3"/>
                  <c:y val="6.8893555930040123E-2"/>
                </c:manualLayout>
              </c:layout>
              <c:showLegendKey val="0"/>
              <c:showVal val="1"/>
              <c:showCatName val="0"/>
              <c:showSerName val="0"/>
              <c:showPercent val="0"/>
              <c:showBubbleSize val="0"/>
            </c:dLbl>
            <c:dLbl>
              <c:idx val="2"/>
              <c:layout>
                <c:manualLayout>
                  <c:x val="0"/>
                  <c:y val="7.2338233726543286E-2"/>
                </c:manualLayout>
              </c:layout>
              <c:showLegendKey val="0"/>
              <c:showVal val="1"/>
              <c:showCatName val="0"/>
              <c:showSerName val="0"/>
              <c:showPercent val="0"/>
              <c:showBubbleSize val="0"/>
            </c:dLbl>
            <c:dLbl>
              <c:idx val="3"/>
              <c:layout>
                <c:manualLayout>
                  <c:x val="1.6091921108026361E-3"/>
                  <c:y val="7.2338233726543286E-2"/>
                </c:manualLayout>
              </c:layout>
              <c:showLegendKey val="0"/>
              <c:showVal val="1"/>
              <c:showCatName val="0"/>
              <c:showSerName val="0"/>
              <c:showPercent val="0"/>
              <c:showBubbleSize val="0"/>
            </c:dLbl>
            <c:dLbl>
              <c:idx val="4"/>
              <c:layout>
                <c:manualLayout>
                  <c:x val="-1.6091921108026361E-3"/>
                  <c:y val="7.2338233726543258E-2"/>
                </c:manualLayout>
              </c:layout>
              <c:showLegendKey val="0"/>
              <c:showVal val="1"/>
              <c:showCatName val="0"/>
              <c:showSerName val="0"/>
              <c:showPercent val="0"/>
              <c:showBubbleSize val="0"/>
            </c:dLbl>
            <c:dLbl>
              <c:idx val="5"/>
              <c:layout>
                <c:manualLayout>
                  <c:x val="0"/>
                  <c:y val="6.5448878133537947E-2"/>
                </c:manualLayout>
              </c:layout>
              <c:showLegendKey val="0"/>
              <c:showVal val="1"/>
              <c:showCatName val="0"/>
              <c:showSerName val="0"/>
              <c:showPercent val="0"/>
              <c:showBubbleSize val="0"/>
            </c:dLbl>
            <c:dLbl>
              <c:idx val="6"/>
              <c:layout>
                <c:manualLayout>
                  <c:x val="-1.6091921108026361E-3"/>
                  <c:y val="6.5448878133537947E-2"/>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The classes are not offered at convenient places</c:v>
                </c:pt>
                <c:pt idx="1">
                  <c:v>He or she probably could not get high enough ACT or SAT test scores to get into college</c:v>
                </c:pt>
                <c:pt idx="2">
                  <c:v>They make it too difficult to complete an applicatlion</c:v>
                </c:pt>
                <c:pt idx="3">
                  <c:v>The classes are not offered at convenient times for him or her to attend</c:v>
                </c:pt>
                <c:pt idx="4">
                  <c:v>He or she thinks they can get a satisfactory job so there is no reason to get much education</c:v>
                </c:pt>
                <c:pt idx="5">
                  <c:v>There is too much pressure in his or her life to concentrate on school work</c:v>
                </c:pt>
              </c:strCache>
            </c:strRef>
          </c:cat>
          <c:val>
            <c:numRef>
              <c:f>Sheet1!$C$2:$C$7</c:f>
              <c:numCache>
                <c:formatCode>0%</c:formatCode>
                <c:ptCount val="6"/>
                <c:pt idx="0">
                  <c:v>0.18000000000000024</c:v>
                </c:pt>
                <c:pt idx="1">
                  <c:v>0.16</c:v>
                </c:pt>
                <c:pt idx="2">
                  <c:v>0.15000000000000024</c:v>
                </c:pt>
                <c:pt idx="3">
                  <c:v>0.15000000000000024</c:v>
                </c:pt>
                <c:pt idx="4">
                  <c:v>0.11</c:v>
                </c:pt>
                <c:pt idx="5">
                  <c:v>0.11</c:v>
                </c:pt>
              </c:numCache>
            </c:numRef>
          </c:val>
        </c:ser>
        <c:dLbls>
          <c:showLegendKey val="0"/>
          <c:showVal val="0"/>
          <c:showCatName val="0"/>
          <c:showSerName val="0"/>
          <c:showPercent val="0"/>
          <c:showBubbleSize val="0"/>
        </c:dLbls>
        <c:gapWidth val="150"/>
        <c:axId val="162181120"/>
        <c:axId val="162182656"/>
      </c:barChart>
      <c:catAx>
        <c:axId val="162181120"/>
        <c:scaling>
          <c:orientation val="minMax"/>
        </c:scaling>
        <c:delete val="0"/>
        <c:axPos val="b"/>
        <c:numFmt formatCode="General"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62182656"/>
        <c:crosses val="autoZero"/>
        <c:auto val="1"/>
        <c:lblAlgn val="ctr"/>
        <c:lblOffset val="100"/>
        <c:noMultiLvlLbl val="0"/>
      </c:catAx>
      <c:valAx>
        <c:axId val="162182656"/>
        <c:scaling>
          <c:orientation val="minMax"/>
          <c:max val="0.8"/>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62181120"/>
        <c:crosses val="autoZero"/>
        <c:crossBetween val="between"/>
        <c:majorUnit val="0.2"/>
      </c:valAx>
    </c:plotArea>
    <c:legend>
      <c:legendPos val="b"/>
      <c:layout>
        <c:manualLayout>
          <c:xMode val="edge"/>
          <c:yMode val="edge"/>
          <c:x val="0.41320127266279644"/>
          <c:y val="0.90321404712481979"/>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0"/>
            <a:ext cx="2972420" cy="465621"/>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884034" y="10"/>
            <a:ext cx="2972420" cy="465621"/>
          </a:xfrm>
          <a:prstGeom prst="rect">
            <a:avLst/>
          </a:prstGeom>
        </p:spPr>
        <p:txBody>
          <a:bodyPr vert="horz" lIns="92291" tIns="46145" rIns="92291" bIns="46145" rtlCol="0"/>
          <a:lstStyle>
            <a:lvl1pPr algn="r">
              <a:defRPr sz="1300"/>
            </a:lvl1pPr>
          </a:lstStyle>
          <a:p>
            <a:fld id="{DA678886-A82A-47E6-9246-CCCFF0AF4495}" type="datetimeFigureOut">
              <a:rPr lang="en-US" smtClean="0"/>
              <a:pPr/>
              <a:t>1/9/2012</a:t>
            </a:fld>
            <a:endParaRPr lang="en-US" dirty="0"/>
          </a:p>
        </p:txBody>
      </p:sp>
      <p:sp>
        <p:nvSpPr>
          <p:cNvPr id="4" name="Footer Placeholder 3"/>
          <p:cNvSpPr>
            <a:spLocks noGrp="1"/>
          </p:cNvSpPr>
          <p:nvPr>
            <p:ph type="ftr" sz="quarter" idx="2"/>
          </p:nvPr>
        </p:nvSpPr>
        <p:spPr>
          <a:xfrm>
            <a:off x="5" y="8829202"/>
            <a:ext cx="2972420" cy="465621"/>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84034" y="8829202"/>
            <a:ext cx="2972420" cy="465621"/>
          </a:xfrm>
          <a:prstGeom prst="rect">
            <a:avLst/>
          </a:prstGeom>
        </p:spPr>
        <p:txBody>
          <a:bodyPr vert="horz" lIns="92291" tIns="46145" rIns="92291" bIns="46145" rtlCol="0" anchor="b"/>
          <a:lstStyle>
            <a:lvl1pPr algn="r">
              <a:defRPr sz="1300"/>
            </a:lvl1pPr>
          </a:lstStyle>
          <a:p>
            <a:fld id="{09F35700-652F-42A3-9F11-03BEBBA66D65}" type="slidenum">
              <a:rPr lang="en-US" smtClean="0"/>
              <a:pPr/>
              <a:t>‹#›</a:t>
            </a:fld>
            <a:endParaRPr lang="en-US" dirty="0"/>
          </a:p>
        </p:txBody>
      </p:sp>
    </p:spTree>
    <p:extLst>
      <p:ext uri="{BB962C8B-B14F-4D97-AF65-F5344CB8AC3E}">
        <p14:creationId xmlns:p14="http://schemas.microsoft.com/office/powerpoint/2010/main" val="168638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 y="0"/>
            <a:ext cx="297242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vl1pPr>
          </a:lstStyle>
          <a:p>
            <a:endParaRPr lang="en-US" dirty="0"/>
          </a:p>
        </p:txBody>
      </p:sp>
      <p:sp>
        <p:nvSpPr>
          <p:cNvPr id="49155" name="Rectangle 3"/>
          <p:cNvSpPr>
            <a:spLocks noGrp="1" noChangeArrowheads="1"/>
          </p:cNvSpPr>
          <p:nvPr>
            <p:ph type="dt" idx="1"/>
          </p:nvPr>
        </p:nvSpPr>
        <p:spPr bwMode="auto">
          <a:xfrm>
            <a:off x="3884034" y="0"/>
            <a:ext cx="2972420"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vl1pPr>
          </a:lstStyle>
          <a:p>
            <a:endParaRPr lang="en-US" dirty="0"/>
          </a:p>
        </p:txBody>
      </p:sp>
      <p:sp>
        <p:nvSpPr>
          <p:cNvPr id="491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6422" y="4416446"/>
            <a:ext cx="5485158"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5" y="8829675"/>
            <a:ext cx="297242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vl1pPr>
          </a:lstStyle>
          <a:p>
            <a:endParaRPr lang="en-US" dirty="0"/>
          </a:p>
        </p:txBody>
      </p:sp>
      <p:sp>
        <p:nvSpPr>
          <p:cNvPr id="49159" name="Rectangle 7"/>
          <p:cNvSpPr>
            <a:spLocks noGrp="1" noChangeArrowheads="1"/>
          </p:cNvSpPr>
          <p:nvPr>
            <p:ph type="sldNum" sz="quarter" idx="5"/>
          </p:nvPr>
        </p:nvSpPr>
        <p:spPr bwMode="auto">
          <a:xfrm>
            <a:off x="3884034" y="8829675"/>
            <a:ext cx="2972420"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vl1pPr>
          </a:lstStyle>
          <a:p>
            <a:fld id="{94BD1F4A-CB40-49CF-87B5-A4D2DFE5A565}" type="slidenum">
              <a:rPr lang="en-US"/>
              <a:pPr/>
              <a:t>‹#›</a:t>
            </a:fld>
            <a:endParaRPr lang="en-US" dirty="0"/>
          </a:p>
        </p:txBody>
      </p:sp>
    </p:spTree>
    <p:extLst>
      <p:ext uri="{BB962C8B-B14F-4D97-AF65-F5344CB8AC3E}">
        <p14:creationId xmlns:p14="http://schemas.microsoft.com/office/powerpoint/2010/main" val="7386468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9</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10</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11</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12</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13</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14</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15</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16</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17</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a:noFill/>
        </p:spPr>
        <p:txBody>
          <a:bodyPr/>
          <a:lstStyle/>
          <a:p>
            <a:fld id="{55DCDCE4-CE3B-4931-A591-8A0D8BC35F45}" type="slidenum">
              <a:rPr lang="en-US" smtClean="0"/>
              <a:pPr/>
              <a:t>1</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19</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20</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21</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22</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23</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24</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25</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26</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27</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28</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93CEB6A-86D7-4761-9A73-BC0F29FB7763}" type="slidenum">
              <a:rPr lang="en-US" smtClean="0"/>
              <a:pPr/>
              <a:t>2</a:t>
            </a:fld>
            <a:endParaRPr lang="en-US" smtClean="0"/>
          </a:p>
        </p:txBody>
      </p:sp>
      <p:sp>
        <p:nvSpPr>
          <p:cNvPr id="15363" name="Rectangle 2"/>
          <p:cNvSpPr>
            <a:spLocks noGrp="1" noRot="1" noChangeAspect="1" noChangeArrowheads="1" noTextEdit="1"/>
          </p:cNvSpPr>
          <p:nvPr>
            <p:ph type="sldImg"/>
          </p:nvPr>
        </p:nvSpPr>
        <p:spPr>
          <a:xfrm>
            <a:off x="1112838" y="696913"/>
            <a:ext cx="4646612" cy="3486150"/>
          </a:xfrm>
          <a:ln/>
        </p:spPr>
      </p:sp>
      <p:sp>
        <p:nvSpPr>
          <p:cNvPr id="15364" name="Rectangle 3"/>
          <p:cNvSpPr>
            <a:spLocks noGrp="1" noChangeArrowheads="1"/>
          </p:cNvSpPr>
          <p:nvPr>
            <p:ph type="body" idx="1"/>
          </p:nvPr>
        </p:nvSpPr>
        <p:spPr>
          <a:xfrm>
            <a:off x="914713" y="4414838"/>
            <a:ext cx="5028579" cy="418465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29</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30</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31</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32</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33</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34</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35</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36</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37</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93CEB6A-86D7-4761-9A73-BC0F29FB7763}" type="slidenum">
              <a:rPr lang="en-US" smtClean="0"/>
              <a:pPr/>
              <a:t>3</a:t>
            </a:fld>
            <a:endParaRPr lang="en-US" smtClean="0"/>
          </a:p>
        </p:txBody>
      </p:sp>
      <p:sp>
        <p:nvSpPr>
          <p:cNvPr id="15363" name="Rectangle 2"/>
          <p:cNvSpPr>
            <a:spLocks noGrp="1" noRot="1" noChangeAspect="1" noChangeArrowheads="1" noTextEdit="1"/>
          </p:cNvSpPr>
          <p:nvPr>
            <p:ph type="sldImg"/>
          </p:nvPr>
        </p:nvSpPr>
        <p:spPr>
          <a:xfrm>
            <a:off x="1112838" y="696913"/>
            <a:ext cx="4646612" cy="3486150"/>
          </a:xfrm>
          <a:ln/>
        </p:spPr>
      </p:sp>
      <p:sp>
        <p:nvSpPr>
          <p:cNvPr id="15364" name="Rectangle 3"/>
          <p:cNvSpPr>
            <a:spLocks noGrp="1" noChangeArrowheads="1"/>
          </p:cNvSpPr>
          <p:nvPr>
            <p:ph type="body" idx="1"/>
          </p:nvPr>
        </p:nvSpPr>
        <p:spPr>
          <a:xfrm>
            <a:off x="914713" y="4414838"/>
            <a:ext cx="5028579" cy="4184650"/>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39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7</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Rectangle 7"/>
          <p:cNvSpPr/>
          <p:nvPr userDrawn="1"/>
        </p:nvSpPr>
        <p:spPr>
          <a:xfrm>
            <a:off x="0" y="332232"/>
            <a:ext cx="9144000" cy="381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Narrow" pitchFamily="34" charset="0"/>
            </a:endParaRPr>
          </a:p>
        </p:txBody>
      </p:sp>
      <p:sp>
        <p:nvSpPr>
          <p:cNvPr id="11" name="Rectangle 4"/>
          <p:cNvSpPr>
            <a:spLocks noChangeArrowheads="1"/>
          </p:cNvSpPr>
          <p:nvPr userDrawn="1"/>
        </p:nvSpPr>
        <p:spPr bwMode="auto">
          <a:xfrm>
            <a:off x="1371600" y="6553200"/>
            <a:ext cx="7772400" cy="304800"/>
          </a:xfrm>
          <a:prstGeom prst="rect">
            <a:avLst/>
          </a:prstGeom>
          <a:solidFill>
            <a:schemeClr val="accent3">
              <a:lumMod val="75000"/>
            </a:schemeClr>
          </a:solidFill>
          <a:ln w="9525">
            <a:noFill/>
            <a:miter lim="800000"/>
            <a:headEnd/>
            <a:tailEnd/>
          </a:ln>
          <a:effectLst/>
        </p:spPr>
        <p:txBody>
          <a:bodyPr wrap="none" anchor="ctr"/>
          <a:lstStyle/>
          <a:p>
            <a:endParaRPr lang="en-US" dirty="0">
              <a:latin typeface="Arial Narrow" pitchFamily="34" charset="0"/>
            </a:endParaRPr>
          </a:p>
        </p:txBody>
      </p:sp>
      <p:pic>
        <p:nvPicPr>
          <p:cNvPr id="12" name="Picture 11" descr="HIS Logo.jpg"/>
          <p:cNvPicPr>
            <a:picLocks noChangeAspect="1"/>
          </p:cNvPicPr>
          <p:nvPr userDrawn="1"/>
        </p:nvPicPr>
        <p:blipFill>
          <a:blip r:embed="rId2" cstate="print"/>
          <a:stretch>
            <a:fillRect/>
          </a:stretch>
        </p:blipFill>
        <p:spPr>
          <a:xfrm>
            <a:off x="69980" y="6400800"/>
            <a:ext cx="1225420" cy="300228"/>
          </a:xfrm>
          <a:prstGeom prst="rect">
            <a:avLst/>
          </a:prstGeom>
        </p:spPr>
      </p:pic>
      <p:sp>
        <p:nvSpPr>
          <p:cNvPr id="13" name="Oval 12"/>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
        <p:nvSpPr>
          <p:cNvPr id="7" name="TextBox 6"/>
          <p:cNvSpPr txBox="1"/>
          <p:nvPr userDrawn="1"/>
        </p:nvSpPr>
        <p:spPr>
          <a:xfrm>
            <a:off x="7719338" y="-1"/>
            <a:ext cx="1461222" cy="738664"/>
          </a:xfrm>
          <a:prstGeom prst="rect">
            <a:avLst/>
          </a:prstGeom>
          <a:solidFill>
            <a:schemeClr val="bg1">
              <a:lumMod val="50000"/>
            </a:schemeClr>
          </a:solidFill>
        </p:spPr>
        <p:txBody>
          <a:bodyPr wrap="square" rtlCol="0">
            <a:spAutoFit/>
          </a:bodyPr>
          <a:lstStyle/>
          <a:p>
            <a:pPr algn="ctr"/>
            <a:r>
              <a:rPr lang="en-US" sz="1400" dirty="0" smtClean="0">
                <a:solidFill>
                  <a:schemeClr val="bg1"/>
                </a:solidFill>
                <a:latin typeface="Arial Narrow" pitchFamily="34" charset="0"/>
              </a:rPr>
              <a:t>Parents of Younger Prospective Students</a:t>
            </a:r>
            <a:endParaRPr lang="en-US" sz="1400" dirty="0">
              <a:solidFill>
                <a:schemeClr val="bg1"/>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F6EB6-2FB1-4F44-895F-6F20780D5E68}" type="datetimeFigureOut">
              <a:rPr lang="en-US" smtClean="0"/>
              <a:pPr/>
              <a:t>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1F6EB6-2FB1-4F44-895F-6F20780D5E68}" type="datetimeFigureOut">
              <a:rPr lang="en-US" smtClean="0"/>
              <a:pPr/>
              <a:t>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F6EB6-2FB1-4F44-895F-6F20780D5E68}" type="datetimeFigureOut">
              <a:rPr lang="en-US" smtClean="0"/>
              <a:pPr/>
              <a:t>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F6EB6-2FB1-4F44-895F-6F20780D5E68}" type="datetimeFigureOut">
              <a:rPr lang="en-US" smtClean="0"/>
              <a:pPr/>
              <a:t>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EB42-8EB9-45AD-9072-D2F2759D98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3886200"/>
            <a:ext cx="9144000" cy="1066800"/>
          </a:xfrm>
          <a:prstGeom prst="rect">
            <a:avLst/>
          </a:prstGeom>
          <a:solidFill>
            <a:schemeClr val="accent4">
              <a:lumMod val="75000"/>
            </a:schemeClr>
          </a:solidFill>
          <a:ln w="9525">
            <a:noFill/>
            <a:miter lim="800000"/>
            <a:headEnd/>
            <a:tailEnd/>
          </a:ln>
          <a:effectLst/>
        </p:spPr>
        <p:txBody>
          <a:bodyPr wrap="none" anchor="ctr"/>
          <a:lstStyle/>
          <a:p>
            <a:endParaRPr lang="en-US" dirty="0">
              <a:latin typeface="Arial Narrow" pitchFamily="34" charset="0"/>
            </a:endParaRPr>
          </a:p>
        </p:txBody>
      </p:sp>
      <p:sp>
        <p:nvSpPr>
          <p:cNvPr id="3078" name="Line 15"/>
          <p:cNvSpPr>
            <a:spLocks noChangeShapeType="1"/>
          </p:cNvSpPr>
          <p:nvPr/>
        </p:nvSpPr>
        <p:spPr bwMode="auto">
          <a:xfrm>
            <a:off x="990600" y="2743200"/>
            <a:ext cx="8153400" cy="0"/>
          </a:xfrm>
          <a:prstGeom prst="line">
            <a:avLst/>
          </a:prstGeom>
          <a:noFill/>
          <a:ln w="9525">
            <a:solidFill>
              <a:schemeClr val="bg1">
                <a:lumMod val="50000"/>
              </a:schemeClr>
            </a:solidFill>
            <a:round/>
            <a:headEnd/>
            <a:tailEnd/>
          </a:ln>
        </p:spPr>
        <p:txBody>
          <a:bodyPr/>
          <a:lstStyle/>
          <a:p>
            <a:endParaRPr lang="en-US" dirty="0"/>
          </a:p>
        </p:txBody>
      </p:sp>
      <p:sp>
        <p:nvSpPr>
          <p:cNvPr id="8" name="Text Box 10"/>
          <p:cNvSpPr txBox="1">
            <a:spLocks noChangeArrowheads="1"/>
          </p:cNvSpPr>
          <p:nvPr/>
        </p:nvSpPr>
        <p:spPr bwMode="auto">
          <a:xfrm>
            <a:off x="914400" y="2819400"/>
            <a:ext cx="7772400" cy="495777"/>
          </a:xfrm>
          <a:prstGeom prst="rect">
            <a:avLst/>
          </a:prstGeom>
          <a:noFill/>
          <a:ln w="9525">
            <a:noFill/>
            <a:miter lim="800000"/>
            <a:headEnd/>
            <a:tailEnd/>
          </a:ln>
        </p:spPr>
        <p:txBody>
          <a:bodyPr wrap="square">
            <a:spAutoFit/>
          </a:bodyPr>
          <a:lstStyle/>
          <a:p>
            <a:pPr>
              <a:lnSpc>
                <a:spcPct val="150000"/>
              </a:lnSpc>
            </a:pPr>
            <a:r>
              <a:rPr lang="en-US" sz="2000" dirty="0" smtClean="0">
                <a:solidFill>
                  <a:schemeClr val="accent3">
                    <a:lumMod val="75000"/>
                  </a:schemeClr>
                </a:solidFill>
                <a:latin typeface="Arial Narrow" pitchFamily="34" charset="0"/>
              </a:rPr>
              <a:t>Parents of Younger Prospective Students: Then &amp; Now</a:t>
            </a:r>
          </a:p>
        </p:txBody>
      </p:sp>
      <p:sp>
        <p:nvSpPr>
          <p:cNvPr id="7" name="Text Box 10"/>
          <p:cNvSpPr txBox="1">
            <a:spLocks noChangeArrowheads="1"/>
          </p:cNvSpPr>
          <p:nvPr/>
        </p:nvSpPr>
        <p:spPr bwMode="auto">
          <a:xfrm>
            <a:off x="990600" y="4000500"/>
            <a:ext cx="7010400" cy="553998"/>
          </a:xfrm>
          <a:prstGeom prst="rect">
            <a:avLst/>
          </a:prstGeom>
          <a:noFill/>
          <a:ln w="9525">
            <a:noFill/>
            <a:miter lim="800000"/>
            <a:headEnd/>
            <a:tailEnd/>
          </a:ln>
        </p:spPr>
        <p:txBody>
          <a:bodyPr wrap="square">
            <a:spAutoFit/>
          </a:bodyPr>
          <a:lstStyle/>
          <a:p>
            <a:r>
              <a:rPr lang="en-US" sz="1600" i="1" dirty="0" smtClean="0">
                <a:solidFill>
                  <a:schemeClr val="bg1"/>
                </a:solidFill>
                <a:latin typeface="Arial Narrow" pitchFamily="34" charset="0"/>
              </a:rPr>
              <a:t>Summary Report</a:t>
            </a:r>
            <a:endParaRPr lang="en-US" sz="1600" i="1" dirty="0">
              <a:solidFill>
                <a:schemeClr val="bg1"/>
              </a:solidFill>
              <a:latin typeface="Arial Narrow" pitchFamily="34" charset="0"/>
            </a:endParaRPr>
          </a:p>
          <a:p>
            <a:r>
              <a:rPr lang="en-US" sz="1400" i="1" dirty="0" smtClean="0">
                <a:solidFill>
                  <a:schemeClr val="bg1"/>
                </a:solidFill>
                <a:latin typeface="Arial Narrow" pitchFamily="34" charset="0"/>
              </a:rPr>
              <a:t>April, 2011</a:t>
            </a:r>
            <a:endParaRPr lang="en-US" sz="1400" i="1" dirty="0">
              <a:solidFill>
                <a:schemeClr val="bg1"/>
              </a:solidFill>
              <a:latin typeface="Arial Narrow" pitchFamily="34" charset="0"/>
            </a:endParaRPr>
          </a:p>
        </p:txBody>
      </p:sp>
      <p:pic>
        <p:nvPicPr>
          <p:cNvPr id="10" name="Picture 9" descr="HIS Logo.jpg"/>
          <p:cNvPicPr>
            <a:picLocks noChangeAspect="1"/>
          </p:cNvPicPr>
          <p:nvPr/>
        </p:nvPicPr>
        <p:blipFill>
          <a:blip r:embed="rId3" cstate="print"/>
          <a:stretch>
            <a:fillRect/>
          </a:stretch>
        </p:blipFill>
        <p:spPr>
          <a:xfrm>
            <a:off x="990600" y="1844040"/>
            <a:ext cx="3048000" cy="746760"/>
          </a:xfrm>
          <a:prstGeom prst="rect">
            <a:avLst/>
          </a:prstGeom>
        </p:spPr>
      </p:pic>
      <p:pic>
        <p:nvPicPr>
          <p:cNvPr id="11" name="Picture 10" descr="https://my.klc.org/UserFiles/KCTCS%20Logo.jpg"/>
          <p:cNvPicPr>
            <a:picLocks noChangeAspect="1" noChangeArrowheads="1"/>
          </p:cNvPicPr>
          <p:nvPr/>
        </p:nvPicPr>
        <p:blipFill>
          <a:blip r:embed="rId4" cstate="print"/>
          <a:srcRect/>
          <a:stretch>
            <a:fillRect/>
          </a:stretch>
        </p:blipFill>
        <p:spPr bwMode="auto">
          <a:xfrm>
            <a:off x="6788795" y="5069727"/>
            <a:ext cx="2218944" cy="16428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461222" y="1643184"/>
            <a:ext cx="627916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Which ONE of the following  programs do you think you would work for your child if he/she did enroll in university, college or technical trade institute in the future?  Would that be…?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449681"/>
          <a:ext cx="8143634" cy="40324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5966847"/>
            <a:ext cx="1209747" cy="461665"/>
          </a:xfrm>
          <a:prstGeom prst="rect">
            <a:avLst/>
          </a:prstGeom>
          <a:noFill/>
        </p:spPr>
        <p:txBody>
          <a:bodyPr wrap="square" rtlCol="0">
            <a:spAutoFit/>
          </a:bodyPr>
          <a:lstStyle/>
          <a:p>
            <a:endParaRPr lang="en-US" sz="1200" dirty="0" smtClean="0">
              <a:solidFill>
                <a:schemeClr val="tx1">
                  <a:lumMod val="50000"/>
                  <a:lumOff val="50000"/>
                </a:schemeClr>
              </a:solidFill>
              <a:latin typeface="Arial Narrow" pitchFamily="34" charset="0"/>
            </a:endParaRPr>
          </a:p>
          <a:p>
            <a:r>
              <a:rPr lang="en-US" sz="1200" dirty="0" smtClean="0">
                <a:solidFill>
                  <a:schemeClr val="tx1">
                    <a:lumMod val="50000"/>
                    <a:lumOff val="50000"/>
                  </a:schemeClr>
                </a:solidFill>
                <a:latin typeface="Arial Narrow" pitchFamily="34" charset="0"/>
              </a:rPr>
              <a:t>n=337</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 y="332287"/>
            <a:ext cx="779799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Program/Degree Of Interest Among Those Whose Child Is Likely To Enroll In College </a:t>
            </a:r>
            <a:endParaRPr lang="en-US" sz="1600" b="1" dirty="0">
              <a:solidFill>
                <a:schemeClr val="bg1"/>
              </a:solidFill>
              <a:latin typeface="Arial Narrow" pitchFamily="34" charset="0"/>
            </a:endParaRPr>
          </a:p>
        </p:txBody>
      </p:sp>
      <p:sp>
        <p:nvSpPr>
          <p:cNvPr id="6" name="TextBox 5"/>
          <p:cNvSpPr txBox="1"/>
          <p:nvPr/>
        </p:nvSpPr>
        <p:spPr>
          <a:xfrm rot="10800000" flipV="1">
            <a:off x="481903" y="894292"/>
            <a:ext cx="768552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These parents wanted what their children wanted.  Mostly they expected four-year college careers or better.</a:t>
            </a:r>
            <a:endParaRPr lang="en-US" sz="1600" dirty="0">
              <a:solidFill>
                <a:schemeClr val="accent4">
                  <a:lumMod val="75000"/>
                </a:schemeClr>
              </a:solidFill>
              <a:latin typeface="Arial Narrow" pitchFamily="34" charset="0"/>
            </a:endParaRPr>
          </a:p>
        </p:txBody>
      </p:sp>
      <p:sp>
        <p:nvSpPr>
          <p:cNvPr id="8" name="TextBox 7"/>
          <p:cNvSpPr txBox="1"/>
          <p:nvPr/>
        </p:nvSpPr>
        <p:spPr>
          <a:xfrm>
            <a:off x="1362671" y="6309350"/>
            <a:ext cx="1285929" cy="246221"/>
          </a:xfrm>
          <a:prstGeom prst="rect">
            <a:avLst/>
          </a:prstGeom>
          <a:noFill/>
        </p:spPr>
        <p:txBody>
          <a:bodyPr wrap="none" rtlCol="0">
            <a:spAutoFit/>
          </a:bodyPr>
          <a:lstStyle/>
          <a:p>
            <a:r>
              <a:rPr lang="en-US" sz="1000" i="1" dirty="0" smtClean="0">
                <a:solidFill>
                  <a:schemeClr val="bg1">
                    <a:lumMod val="50000"/>
                  </a:schemeClr>
                </a:solidFill>
                <a:latin typeface="Arial Narrow" pitchFamily="34" charset="0"/>
              </a:rPr>
              <a:t>* Less than 0.5 percent.</a:t>
            </a:r>
            <a:endParaRPr lang="en-US" sz="1000" i="1"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0" y="2449681"/>
          <a:ext cx="9144000" cy="403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46008" y="6035829"/>
            <a:ext cx="7797992" cy="58477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n=349</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28" name="TextBox 27"/>
          <p:cNvSpPr txBox="1"/>
          <p:nvPr/>
        </p:nvSpPr>
        <p:spPr>
          <a:xfrm rot="10800000" flipV="1">
            <a:off x="1922078" y="1585577"/>
            <a:ext cx="535745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For each one, tell me how important that reason would be for being likely to enroll in a university, college or technical trade institute in the future.</a:t>
            </a:r>
            <a:endParaRPr lang="en-US" sz="1200" b="1" i="1" dirty="0">
              <a:solidFill>
                <a:schemeClr val="tx1">
                  <a:lumMod val="50000"/>
                  <a:lumOff val="50000"/>
                </a:schemeClr>
              </a:solidFill>
              <a:latin typeface="Arial Narrow" pitchFamily="34" charset="0"/>
            </a:endParaRPr>
          </a:p>
        </p:txBody>
      </p:sp>
      <p:sp>
        <p:nvSpPr>
          <p:cNvPr id="6" name="TextBox 5"/>
          <p:cNvSpPr txBox="1"/>
          <p:nvPr/>
        </p:nvSpPr>
        <p:spPr>
          <a:xfrm rot="10800000" flipV="1">
            <a:off x="424297" y="721472"/>
            <a:ext cx="8261591"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Parents agreed that the most important reason for their child to enter a postsecondary educational institution was to assure them of a better job by learning a specialty that could earn them more money than would otherwise be the case.</a:t>
            </a:r>
            <a:endParaRPr lang="en-US" sz="1600" dirty="0">
              <a:solidFill>
                <a:schemeClr val="accent4">
                  <a:lumMod val="75000"/>
                </a:schemeClr>
              </a:solidFill>
              <a:latin typeface="Arial Narrow" pitchFamily="34" charset="0"/>
            </a:endParaRPr>
          </a:p>
        </p:txBody>
      </p:sp>
      <p:sp>
        <p:nvSpPr>
          <p:cNvPr id="8" name="TextBox 7"/>
          <p:cNvSpPr txBox="1"/>
          <p:nvPr/>
        </p:nvSpPr>
        <p:spPr>
          <a:xfrm rot="10800000" flipV="1">
            <a:off x="0" y="375830"/>
            <a:ext cx="774038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Whose Child Is Likely To Enroll</a:t>
            </a:r>
            <a:endParaRPr lang="en-US" sz="1600" b="1" dirty="0">
              <a:solidFill>
                <a:schemeClr val="bg1"/>
              </a:solidFill>
              <a:latin typeface="Arial Narrow" pitchFamily="34" charset="0"/>
            </a:endParaRPr>
          </a:p>
        </p:txBody>
      </p:sp>
      <p:sp>
        <p:nvSpPr>
          <p:cNvPr id="9" name="TextBox 8"/>
          <p:cNvSpPr txBox="1"/>
          <p:nvPr/>
        </p:nvSpPr>
        <p:spPr>
          <a:xfrm>
            <a:off x="3596452" y="2161646"/>
            <a:ext cx="2012474"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“Very Important”</a:t>
            </a:r>
            <a:endParaRPr lang="en-US" sz="1600"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382201" y="334885"/>
            <a:ext cx="9159512"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Continue Among Those Whose Child Is Likely To Enroll</a:t>
            </a:r>
            <a:endParaRPr lang="en-US" sz="1600" b="1" dirty="0">
              <a:solidFill>
                <a:schemeClr val="bg1"/>
              </a:solidFill>
              <a:latin typeface="Arial Narrow" pitchFamily="34" charset="0"/>
            </a:endParaRPr>
          </a:p>
        </p:txBody>
      </p:sp>
      <p:graphicFrame>
        <p:nvGraphicFramePr>
          <p:cNvPr id="7" name="Chart 6"/>
          <p:cNvGraphicFramePr/>
          <p:nvPr/>
        </p:nvGraphicFramePr>
        <p:xfrm>
          <a:off x="193868" y="2507288"/>
          <a:ext cx="8525836"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1691651" y="1411945"/>
            <a:ext cx="5703094"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you have for your (junior/senior) furthering their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342900" y="779079"/>
            <a:ext cx="8376804"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For parents the most likely barriers to realizing the dream for their children centered on money – having enough, applying for it and qualifying for it. The worries were the same as five years ago. </a:t>
            </a:r>
            <a:endParaRPr lang="en-US" sz="1600" dirty="0">
              <a:solidFill>
                <a:schemeClr val="accent4">
                  <a:lumMod val="75000"/>
                </a:schemeClr>
              </a:solidFill>
              <a:latin typeface="Arial Narrow" pitchFamily="34" charset="0"/>
            </a:endParaRPr>
          </a:p>
        </p:txBody>
      </p:sp>
      <p:sp>
        <p:nvSpPr>
          <p:cNvPr id="12" name="TextBox 11"/>
          <p:cNvSpPr txBox="1"/>
          <p:nvPr/>
        </p:nvSpPr>
        <p:spPr>
          <a:xfrm>
            <a:off x="3707895" y="1988825"/>
            <a:ext cx="1672253"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Primary Barriers</a:t>
            </a:r>
            <a:endParaRPr lang="en-US" b="1" dirty="0">
              <a:solidFill>
                <a:schemeClr val="bg1">
                  <a:lumMod val="50000"/>
                </a:schemeClr>
              </a:solidFill>
              <a:latin typeface="Arial Narrow" pitchFamily="34" charset="0"/>
            </a:endParaRPr>
          </a:p>
        </p:txBody>
      </p:sp>
      <p:sp>
        <p:nvSpPr>
          <p:cNvPr id="15" name="TextBox 14"/>
          <p:cNvSpPr txBox="1"/>
          <p:nvPr/>
        </p:nvSpPr>
        <p:spPr>
          <a:xfrm>
            <a:off x="1360522" y="5891587"/>
            <a:ext cx="7783478" cy="769441"/>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n=377</a:t>
            </a:r>
          </a:p>
          <a:p>
            <a:r>
              <a:rPr lang="en-US" sz="1200" dirty="0" smtClean="0">
                <a:solidFill>
                  <a:schemeClr val="tx1">
                    <a:lumMod val="50000"/>
                    <a:lumOff val="50000"/>
                  </a:schemeClr>
                </a:solidFill>
                <a:latin typeface="Arial Narrow" pitchFamily="34" charset="0"/>
              </a:rPr>
              <a:t>Now n=348</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8" name="TextBox 17"/>
          <p:cNvSpPr txBox="1"/>
          <p:nvPr/>
        </p:nvSpPr>
        <p:spPr>
          <a:xfrm>
            <a:off x="3131825" y="2456769"/>
            <a:ext cx="2860463"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“Strongly/Somewhat Agree”</a:t>
            </a:r>
            <a:endParaRPr lang="en-US" sz="1600" dirty="0">
              <a:solidFill>
                <a:schemeClr val="bg1">
                  <a:lumMod val="50000"/>
                </a:schemeClr>
              </a:solidFill>
              <a:latin typeface="Arial Narrow" pitchFamily="34" charset="0"/>
            </a:endParaRPr>
          </a:p>
        </p:txBody>
      </p:sp>
      <p:sp>
        <p:nvSpPr>
          <p:cNvPr id="16" name="TextBox 15"/>
          <p:cNvSpPr txBox="1"/>
          <p:nvPr/>
        </p:nvSpPr>
        <p:spPr>
          <a:xfrm>
            <a:off x="5954568" y="4581140"/>
            <a:ext cx="753732"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
        <p:nvSpPr>
          <p:cNvPr id="17" name="TextBox 16"/>
          <p:cNvSpPr txBox="1"/>
          <p:nvPr/>
        </p:nvSpPr>
        <p:spPr>
          <a:xfrm>
            <a:off x="4802428" y="4581140"/>
            <a:ext cx="753732"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806864" y="1642373"/>
            <a:ext cx="5645487"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 full-time enrollment is twelve (12) credit hours at (a KCTCS College).  What do you think the tuition would be for one semester there as a full-time student?</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564895"/>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n=340</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Estimate of Tuition Expense For A Full-Time Student</a:t>
            </a:r>
            <a:endParaRPr lang="en-US" sz="1600" b="1" dirty="0">
              <a:solidFill>
                <a:schemeClr val="bg1"/>
              </a:solidFill>
              <a:latin typeface="Arial Narrow" pitchFamily="34" charset="0"/>
            </a:endParaRPr>
          </a:p>
        </p:txBody>
      </p:sp>
      <p:sp>
        <p:nvSpPr>
          <p:cNvPr id="6" name="TextBox 5"/>
          <p:cNvSpPr txBox="1"/>
          <p:nvPr/>
        </p:nvSpPr>
        <p:spPr>
          <a:xfrm>
            <a:off x="3247039" y="5252682"/>
            <a:ext cx="1497782" cy="307777"/>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1400" dirty="0" smtClean="0">
                <a:solidFill>
                  <a:schemeClr val="bg1"/>
                </a:solidFill>
                <a:latin typeface="Arial Narrow" pitchFamily="34" charset="0"/>
              </a:rPr>
              <a:t>Mean:   $3,000</a:t>
            </a:r>
          </a:p>
        </p:txBody>
      </p:sp>
      <p:sp>
        <p:nvSpPr>
          <p:cNvPr id="8" name="TextBox 7"/>
          <p:cNvSpPr txBox="1"/>
          <p:nvPr/>
        </p:nvSpPr>
        <p:spPr>
          <a:xfrm>
            <a:off x="1" y="779078"/>
            <a:ext cx="8892524" cy="830997"/>
          </a:xfrm>
          <a:prstGeom prst="rect">
            <a:avLst/>
          </a:prstGeom>
          <a:noFill/>
        </p:spPr>
        <p:txBody>
          <a:bodyPr wrap="square" rtlCol="0">
            <a:spAutoFit/>
          </a:bodyPr>
          <a:lstStyle/>
          <a:p>
            <a:pPr lvl="0" algn="ctr"/>
            <a:r>
              <a:rPr lang="en-US" sz="1600" b="1" i="1" dirty="0" smtClean="0">
                <a:solidFill>
                  <a:schemeClr val="accent4">
                    <a:lumMod val="75000"/>
                  </a:schemeClr>
                </a:solidFill>
                <a:latin typeface="Arial Narrow" pitchFamily="34" charset="0"/>
              </a:rPr>
              <a:t>Almost half of the parents did not know what the tuition was for a KCTCS College.  On average they thought they were about twice as expensive as the prices posted on the website.  That may be one reason they were so worried about costs.</a:t>
            </a:r>
          </a:p>
        </p:txBody>
      </p:sp>
      <p:sp>
        <p:nvSpPr>
          <p:cNvPr id="10" name="TextBox 9"/>
          <p:cNvSpPr txBox="1"/>
          <p:nvPr/>
        </p:nvSpPr>
        <p:spPr>
          <a:xfrm>
            <a:off x="3765502" y="2257118"/>
            <a:ext cx="1497782" cy="307777"/>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1400" dirty="0" smtClean="0">
                <a:solidFill>
                  <a:schemeClr val="bg1"/>
                </a:solidFill>
                <a:latin typeface="Arial Narrow" pitchFamily="34" charset="0"/>
              </a:rPr>
              <a:t>Actual:   </a:t>
            </a:r>
            <a:r>
              <a:rPr lang="en-US" sz="1400" smtClean="0">
                <a:solidFill>
                  <a:schemeClr val="bg1"/>
                </a:solidFill>
                <a:latin typeface="Arial Narrow" pitchFamily="34" charset="0"/>
              </a:rPr>
              <a:t>$1,560</a:t>
            </a:r>
            <a:endParaRPr lang="en-US" sz="1400" dirty="0" smtClean="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712331" y="2564895"/>
          <a:ext cx="7892159"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481902" y="1481397"/>
            <a:ext cx="8237801"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their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654724" y="779079"/>
            <a:ext cx="7282271"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Secondary barriers were just that.  After money, the other issues were not considered to be significant barriers this time or last time.</a:t>
            </a:r>
            <a:endParaRPr lang="en-US" sz="1600" b="1" i="1" dirty="0">
              <a:solidFill>
                <a:schemeClr val="accent4">
                  <a:lumMod val="75000"/>
                </a:schemeClr>
              </a:solidFill>
              <a:latin typeface="Arial Narrow" pitchFamily="34" charset="0"/>
            </a:endParaRPr>
          </a:p>
        </p:txBody>
      </p:sp>
      <p:sp>
        <p:nvSpPr>
          <p:cNvPr id="9" name="TextBox 8"/>
          <p:cNvSpPr txBox="1"/>
          <p:nvPr/>
        </p:nvSpPr>
        <p:spPr>
          <a:xfrm>
            <a:off x="3558566" y="1931218"/>
            <a:ext cx="193514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Barriers</a:t>
            </a:r>
            <a:endParaRPr lang="en-US" b="1" dirty="0">
              <a:solidFill>
                <a:schemeClr val="bg1">
                  <a:lumMod val="50000"/>
                </a:schemeClr>
              </a:solidFill>
              <a:latin typeface="Arial Narrow" pitchFamily="34" charset="0"/>
            </a:endParaRPr>
          </a:p>
        </p:txBody>
      </p:sp>
      <p:sp>
        <p:nvSpPr>
          <p:cNvPr id="11" name="TextBox 10"/>
          <p:cNvSpPr txBox="1"/>
          <p:nvPr/>
        </p:nvSpPr>
        <p:spPr>
          <a:xfrm>
            <a:off x="1360522" y="5877073"/>
            <a:ext cx="7783478" cy="769441"/>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n=377</a:t>
            </a:r>
          </a:p>
          <a:p>
            <a:r>
              <a:rPr lang="en-US" sz="1200" dirty="0" smtClean="0">
                <a:solidFill>
                  <a:schemeClr val="tx1">
                    <a:lumMod val="50000"/>
                    <a:lumOff val="50000"/>
                  </a:schemeClr>
                </a:solidFill>
                <a:latin typeface="Arial Narrow" pitchFamily="34" charset="0"/>
              </a:rPr>
              <a:t>Now n=348</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4" name="TextBox 13"/>
          <p:cNvSpPr txBox="1"/>
          <p:nvPr/>
        </p:nvSpPr>
        <p:spPr>
          <a:xfrm>
            <a:off x="3131825" y="2334467"/>
            <a:ext cx="2860463"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“Strongly/Somewhat Agree”</a:t>
            </a:r>
            <a:endParaRPr lang="en-US" sz="1600" dirty="0">
              <a:solidFill>
                <a:schemeClr val="bg1">
                  <a:lumMod val="50000"/>
                </a:schemeClr>
              </a:solidFill>
              <a:latin typeface="Arial Narrow" pitchFamily="34" charset="0"/>
            </a:endParaRPr>
          </a:p>
        </p:txBody>
      </p:sp>
      <p:sp>
        <p:nvSpPr>
          <p:cNvPr id="12" name="Isosceles Triangle 11"/>
          <p:cNvSpPr/>
          <p:nvPr/>
        </p:nvSpPr>
        <p:spPr>
          <a:xfrm rot="10800000">
            <a:off x="4410035" y="440831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50427" y="4465117"/>
            <a:ext cx="753732"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a:off x="2368869" y="4465117"/>
            <a:ext cx="753732" cy="461665"/>
          </a:xfrm>
          <a:prstGeom prst="rect">
            <a:avLst/>
          </a:prstGeom>
          <a:noFill/>
        </p:spPr>
        <p:txBody>
          <a:bodyPr wrap="none" rtlCol="0">
            <a:spAutoFit/>
          </a:bodyPr>
          <a:lstStyle/>
          <a:p>
            <a:pPr algn="ctr"/>
            <a:r>
              <a:rPr lang="en-US" sz="1200" dirty="0" smtClean="0">
                <a:solidFill>
                  <a:schemeClr val="tx1">
                    <a:lumMod val="50000"/>
                    <a:lumOff val="50000"/>
                  </a:schemeClr>
                </a:solidFill>
                <a:latin typeface="Arial Narrow" pitchFamily="34" charset="0"/>
              </a:rPr>
              <a:t>Not asked</a:t>
            </a:r>
          </a:p>
          <a:p>
            <a:pPr algn="ctr"/>
            <a:r>
              <a:rPr lang="en-US" sz="1200" dirty="0" smtClean="0">
                <a:solidFill>
                  <a:schemeClr val="tx1">
                    <a:lumMod val="50000"/>
                    <a:lumOff val="50000"/>
                  </a:schemeClr>
                </a:solidFill>
                <a:latin typeface="Arial Narrow" pitchFamily="34" charset="0"/>
              </a:rPr>
              <a:t>In 2006</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rot="10800000" flipV="1">
            <a:off x="-382201" y="334885"/>
            <a:ext cx="9159512"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Continue Among Those Whose Child Is Likely To Enroll</a:t>
            </a:r>
            <a:endParaRPr lang="en-US" sz="16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2767104"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Communication &amp; Outreach</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rot="10800000" flipV="1">
            <a:off x="654724" y="894293"/>
            <a:ext cx="7800734"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Most said their child had started seriously looking at the educational alternatives, and most of these parents were very involved in the search.</a:t>
            </a:r>
            <a:endParaRPr lang="en-US" sz="1600" dirty="0">
              <a:solidFill>
                <a:schemeClr val="accent4">
                  <a:lumMod val="75000"/>
                </a:schemeClr>
              </a:solidFill>
              <a:latin typeface="Arial Narrow" pitchFamily="34" charset="0"/>
            </a:endParaRPr>
          </a:p>
        </p:txBody>
      </p:sp>
      <p:sp>
        <p:nvSpPr>
          <p:cNvPr id="19" name="TextBox 18"/>
          <p:cNvSpPr txBox="1"/>
          <p:nvPr/>
        </p:nvSpPr>
        <p:spPr>
          <a:xfrm rot="10800000" flipV="1">
            <a:off x="5205676" y="1902010"/>
            <a:ext cx="3341207"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How involved have you been with your child in their search for a place to attend after high school?</a:t>
            </a:r>
            <a:endParaRPr lang="en-US" sz="1200" b="1" i="1" dirty="0">
              <a:solidFill>
                <a:schemeClr val="tx1">
                  <a:lumMod val="50000"/>
                  <a:lumOff val="50000"/>
                </a:schemeClr>
              </a:solidFill>
              <a:latin typeface="Arial Narrow" pitchFamily="34" charset="0"/>
            </a:endParaRPr>
          </a:p>
        </p:txBody>
      </p:sp>
      <p:sp>
        <p:nvSpPr>
          <p:cNvPr id="20" name="TextBox 19"/>
          <p:cNvSpPr txBox="1"/>
          <p:nvPr/>
        </p:nvSpPr>
        <p:spPr>
          <a:xfrm rot="10800000" flipV="1">
            <a:off x="769938" y="1918563"/>
            <a:ext cx="282274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Has that child started to seriously look into which university, college or technical trade institute to attend after high school?</a:t>
            </a:r>
            <a:endParaRPr lang="en-US" sz="1200" b="1" i="1" dirty="0">
              <a:solidFill>
                <a:schemeClr val="tx1">
                  <a:lumMod val="50000"/>
                  <a:lumOff val="50000"/>
                </a:schemeClr>
              </a:solidFill>
              <a:latin typeface="Arial Narrow" pitchFamily="34" charset="0"/>
            </a:endParaRPr>
          </a:p>
        </p:txBody>
      </p:sp>
      <p:graphicFrame>
        <p:nvGraphicFramePr>
          <p:cNvPr id="25" name="Chart 24"/>
          <p:cNvGraphicFramePr/>
          <p:nvPr/>
        </p:nvGraphicFramePr>
        <p:xfrm>
          <a:off x="3844156" y="2737716"/>
          <a:ext cx="5299844" cy="334120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1359016" y="2629590"/>
            <a:ext cx="1772809" cy="338554"/>
          </a:xfrm>
          <a:prstGeom prst="rect">
            <a:avLst/>
          </a:prstGeom>
          <a:noFill/>
        </p:spPr>
        <p:txBody>
          <a:bodyPr wrap="square" rtlCol="0">
            <a:spAutoFit/>
          </a:bodyPr>
          <a:lstStyle/>
          <a:p>
            <a:pPr algn="ctr"/>
            <a:r>
              <a:rPr lang="en-US" sz="1600" dirty="0" smtClean="0">
                <a:solidFill>
                  <a:schemeClr val="bg1">
                    <a:lumMod val="50000"/>
                  </a:schemeClr>
                </a:solidFill>
                <a:latin typeface="Arial Narrow" pitchFamily="34" charset="0"/>
              </a:rPr>
              <a:t>Percent “Yes”</a:t>
            </a:r>
            <a:endParaRPr lang="en-US" sz="1600" dirty="0">
              <a:solidFill>
                <a:schemeClr val="bg1">
                  <a:lumMod val="50000"/>
                </a:schemeClr>
              </a:solidFill>
              <a:latin typeface="Arial Narrow" pitchFamily="34" charset="0"/>
            </a:endParaRPr>
          </a:p>
        </p:txBody>
      </p:sp>
      <p:sp>
        <p:nvSpPr>
          <p:cNvPr id="30" name="TextBox 29"/>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College Search Involvement</a:t>
            </a:r>
            <a:endParaRPr lang="en-US" sz="1600" b="1" dirty="0">
              <a:solidFill>
                <a:schemeClr val="bg1"/>
              </a:solidFill>
              <a:latin typeface="Arial Narrow" pitchFamily="34" charset="0"/>
            </a:endParaRPr>
          </a:p>
        </p:txBody>
      </p:sp>
      <p:sp>
        <p:nvSpPr>
          <p:cNvPr id="12" name="TextBox 11"/>
          <p:cNvSpPr txBox="1"/>
          <p:nvPr/>
        </p:nvSpPr>
        <p:spPr>
          <a:xfrm>
            <a:off x="4975249" y="5790887"/>
            <a:ext cx="1094533"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n=288</a:t>
            </a:r>
          </a:p>
          <a:p>
            <a:r>
              <a:rPr lang="en-US" sz="1200" dirty="0" smtClean="0">
                <a:solidFill>
                  <a:schemeClr val="tx1">
                    <a:lumMod val="50000"/>
                    <a:lumOff val="50000"/>
                  </a:schemeClr>
                </a:solidFill>
                <a:latin typeface="Arial Narrow" pitchFamily="34" charset="0"/>
              </a:rPr>
              <a:t>Now n=341</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1057973" y="5717487"/>
            <a:ext cx="1094533"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n=377</a:t>
            </a:r>
          </a:p>
        </p:txBody>
      </p:sp>
      <p:graphicFrame>
        <p:nvGraphicFramePr>
          <p:cNvPr id="14" name="Chart 13"/>
          <p:cNvGraphicFramePr/>
          <p:nvPr/>
        </p:nvGraphicFramePr>
        <p:xfrm>
          <a:off x="309082" y="2795323"/>
          <a:ext cx="3398813" cy="29118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382934" y="5717487"/>
            <a:ext cx="1094533"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n=349</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922078" y="1469552"/>
            <a:ext cx="535745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Please indicate the high school sponsored activities you have participated in to assist you and your (junior/senior) with their college planning decisions?</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0" y="2276860"/>
          <a:ext cx="9144000" cy="42053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67720" y="5801923"/>
            <a:ext cx="806498"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n=349</a:t>
            </a:r>
          </a:p>
        </p:txBody>
      </p:sp>
      <p:sp>
        <p:nvSpPr>
          <p:cNvPr id="8" name="TextBox 7"/>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High School Sponsored College Planning Activities</a:t>
            </a:r>
            <a:endParaRPr lang="en-US" sz="1600" b="1" dirty="0">
              <a:solidFill>
                <a:schemeClr val="bg1"/>
              </a:solidFill>
              <a:latin typeface="Arial Narrow" pitchFamily="34" charset="0"/>
            </a:endParaRPr>
          </a:p>
        </p:txBody>
      </p:sp>
      <p:sp>
        <p:nvSpPr>
          <p:cNvPr id="6" name="TextBox 5"/>
          <p:cNvSpPr txBox="1"/>
          <p:nvPr/>
        </p:nvSpPr>
        <p:spPr>
          <a:xfrm>
            <a:off x="4341572" y="2161646"/>
            <a:ext cx="1073627" cy="307777"/>
          </a:xfrm>
          <a:prstGeom prst="rect">
            <a:avLst/>
          </a:prstGeom>
          <a:noFill/>
        </p:spPr>
        <p:txBody>
          <a:bodyPr wrap="none" rtlCol="0">
            <a:spAutoFit/>
          </a:bodyPr>
          <a:lstStyle/>
          <a:p>
            <a:r>
              <a:rPr lang="en-US" sz="1400" dirty="0" smtClean="0">
                <a:solidFill>
                  <a:schemeClr val="tx1">
                    <a:lumMod val="50000"/>
                    <a:lumOff val="50000"/>
                  </a:schemeClr>
                </a:solidFill>
                <a:latin typeface="Arial Narrow" pitchFamily="34" charset="0"/>
              </a:rPr>
              <a:t>Percent “Yes”</a:t>
            </a:r>
            <a:endParaRPr lang="en-US" sz="1400" dirty="0">
              <a:solidFill>
                <a:schemeClr val="tx1">
                  <a:lumMod val="50000"/>
                  <a:lumOff val="50000"/>
                </a:schemeClr>
              </a:solidFill>
              <a:latin typeface="Arial Narrow" pitchFamily="34" charset="0"/>
            </a:endParaRPr>
          </a:p>
        </p:txBody>
      </p:sp>
      <p:sp>
        <p:nvSpPr>
          <p:cNvPr id="72705" name="Rectangle 1"/>
          <p:cNvSpPr>
            <a:spLocks noChangeArrowheads="1"/>
          </p:cNvSpPr>
          <p:nvPr/>
        </p:nvSpPr>
        <p:spPr bwMode="auto">
          <a:xfrm>
            <a:off x="1691650" y="774726"/>
            <a:ext cx="57607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1600" b="1" i="1" u="none" strike="noStrike" cap="none" normalizeH="0" baseline="0" dirty="0" smtClean="0">
                <a:ln>
                  <a:noFill/>
                </a:ln>
                <a:solidFill>
                  <a:srgbClr val="5F497A"/>
                </a:solidFill>
                <a:effectLst/>
                <a:latin typeface="Arial Narrow" pitchFamily="34" charset="0"/>
                <a:ea typeface="Calibri" pitchFamily="34" charset="0"/>
                <a:cs typeface="Times New Roman" pitchFamily="18" charset="0"/>
              </a:rPr>
              <a:t>Most had not yet personally engaged in face to face meetings at high school</a:t>
            </a:r>
            <a:r>
              <a:rPr kumimoji="0" lang="en-US" sz="1600" b="1" i="1" u="none" strike="noStrike" cap="none" normalizeH="0" dirty="0" smtClean="0">
                <a:ln>
                  <a:noFill/>
                </a:ln>
                <a:solidFill>
                  <a:srgbClr val="5F497A"/>
                </a:solidFill>
                <a:effectLst/>
                <a:latin typeface="Arial Narrow" pitchFamily="34" charset="0"/>
                <a:ea typeface="Calibri" pitchFamily="34" charset="0"/>
                <a:cs typeface="Times New Roman" pitchFamily="18" charset="0"/>
              </a:rPr>
              <a:t> sponsored events</a:t>
            </a:r>
            <a:r>
              <a:rPr kumimoji="0" lang="en-US" sz="1600" b="1" i="1" u="none" strike="noStrike" cap="none" normalizeH="0" baseline="0" dirty="0" smtClean="0">
                <a:ln>
                  <a:noFill/>
                </a:ln>
                <a:solidFill>
                  <a:srgbClr val="5F497A"/>
                </a:solidFill>
                <a:effectLst/>
                <a:latin typeface="Arial Narrow"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309082" y="2795323"/>
          <a:ext cx="8143634"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College Planning Activities</a:t>
            </a:r>
            <a:endParaRPr lang="en-US" sz="1600" b="1" dirty="0">
              <a:solidFill>
                <a:schemeClr val="bg1"/>
              </a:solidFill>
              <a:latin typeface="Arial Narrow" pitchFamily="34" charset="0"/>
            </a:endParaRPr>
          </a:p>
        </p:txBody>
      </p:sp>
      <p:sp>
        <p:nvSpPr>
          <p:cNvPr id="9" name="Rectangle 8"/>
          <p:cNvSpPr/>
          <p:nvPr/>
        </p:nvSpPr>
        <p:spPr>
          <a:xfrm>
            <a:off x="1115580" y="721471"/>
            <a:ext cx="6912840" cy="830997"/>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Rather, the consultation has been among friends and relatives, on the web and reviewing college recruitment and admissions material that were sent to them.  Note that virtually every source was being used more than before.</a:t>
            </a:r>
            <a:endParaRPr lang="en-US" sz="1600" dirty="0">
              <a:solidFill>
                <a:schemeClr val="accent4">
                  <a:lumMod val="75000"/>
                </a:schemeClr>
              </a:solidFill>
              <a:latin typeface="Arial Narrow" pitchFamily="34" charset="0"/>
            </a:endParaRPr>
          </a:p>
        </p:txBody>
      </p:sp>
      <p:sp>
        <p:nvSpPr>
          <p:cNvPr id="12" name="TextBox 11"/>
          <p:cNvSpPr txBox="1"/>
          <p:nvPr/>
        </p:nvSpPr>
        <p:spPr>
          <a:xfrm rot="10800000" flipV="1">
            <a:off x="2094900" y="1585577"/>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about the places you mentioned earlier that you were considering.  Did you learn and or get information about any of them…?</a:t>
            </a:r>
            <a:endParaRPr lang="en-US" sz="1200" b="1" i="1" dirty="0">
              <a:solidFill>
                <a:schemeClr val="tx1">
                  <a:lumMod val="50000"/>
                  <a:lumOff val="50000"/>
                </a:schemeClr>
              </a:solidFill>
              <a:latin typeface="Arial Narrow" pitchFamily="34" charset="0"/>
            </a:endParaRPr>
          </a:p>
        </p:txBody>
      </p:sp>
      <p:sp>
        <p:nvSpPr>
          <p:cNvPr id="14" name="TextBox 13"/>
          <p:cNvSpPr txBox="1"/>
          <p:nvPr/>
        </p:nvSpPr>
        <p:spPr>
          <a:xfrm>
            <a:off x="1346008" y="5906101"/>
            <a:ext cx="1440175"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n=337</a:t>
            </a:r>
          </a:p>
          <a:p>
            <a:r>
              <a:rPr lang="en-US" sz="1200" dirty="0" smtClean="0">
                <a:solidFill>
                  <a:schemeClr val="tx1">
                    <a:lumMod val="50000"/>
                    <a:lumOff val="50000"/>
                  </a:schemeClr>
                </a:solidFill>
                <a:latin typeface="Arial Narrow" pitchFamily="34" charset="0"/>
              </a:rPr>
              <a:t>Now n=340</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3743013" y="2137956"/>
            <a:ext cx="1693092"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Primary Sources</a:t>
            </a:r>
            <a:endParaRPr lang="en-US" b="1" dirty="0">
              <a:solidFill>
                <a:schemeClr val="bg1">
                  <a:lumMod val="50000"/>
                </a:schemeClr>
              </a:solidFill>
              <a:latin typeface="Arial Narrow" pitchFamily="34" charset="0"/>
            </a:endParaRPr>
          </a:p>
        </p:txBody>
      </p:sp>
      <p:sp>
        <p:nvSpPr>
          <p:cNvPr id="16" name="Isosceles Triangle 15"/>
          <p:cNvSpPr/>
          <p:nvPr/>
        </p:nvSpPr>
        <p:spPr>
          <a:xfrm>
            <a:off x="7682778" y="302575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7509957" y="348660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6991494" y="435071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530638" y="527242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876280" y="481156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6473031" y="567567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53537" y="2429939"/>
            <a:ext cx="1073627" cy="307777"/>
          </a:xfrm>
          <a:prstGeom prst="rect">
            <a:avLst/>
          </a:prstGeom>
          <a:noFill/>
        </p:spPr>
        <p:txBody>
          <a:bodyPr wrap="none" rtlCol="0">
            <a:spAutoFit/>
          </a:bodyPr>
          <a:lstStyle/>
          <a:p>
            <a:r>
              <a:rPr lang="en-US" sz="1400" dirty="0" smtClean="0">
                <a:solidFill>
                  <a:schemeClr val="tx1">
                    <a:lumMod val="50000"/>
                    <a:lumOff val="50000"/>
                  </a:schemeClr>
                </a:solidFill>
                <a:latin typeface="Arial Narrow" pitchFamily="34" charset="0"/>
              </a:rPr>
              <a:t>Percent “Yes”</a:t>
            </a:r>
            <a:endParaRPr lang="en-US" sz="14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288401" y="1758397"/>
            <a:ext cx="6567199"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When you went to college websites, what  information was most important for you to find in your search?</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597117" y="2507288"/>
          <a:ext cx="7892159" cy="40324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60522" y="6165108"/>
            <a:ext cx="1209747"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n=182</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576436" y="362181"/>
            <a:ext cx="627916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 Content Relevance Among Those Who Visited College Websites</a:t>
            </a:r>
            <a:endParaRPr lang="en-US" sz="1600" b="1" dirty="0">
              <a:solidFill>
                <a:schemeClr val="bg1"/>
              </a:solidFill>
              <a:latin typeface="Arial Narrow" pitchFamily="34" charset="0"/>
            </a:endParaRPr>
          </a:p>
        </p:txBody>
      </p:sp>
      <p:sp>
        <p:nvSpPr>
          <p:cNvPr id="6" name="TextBox 5"/>
          <p:cNvSpPr txBox="1"/>
          <p:nvPr/>
        </p:nvSpPr>
        <p:spPr>
          <a:xfrm rot="10800000" flipV="1">
            <a:off x="1230795" y="951899"/>
            <a:ext cx="6763808"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Those going to the website said they were looking for relevant academic information but also cost structures, and access to student aid.</a:t>
            </a:r>
            <a:endParaRPr lang="en-US" sz="1600" dirty="0">
              <a:solidFill>
                <a:schemeClr val="accent4">
                  <a:lumMod val="75000"/>
                </a:schemeClr>
              </a:solidFill>
              <a:latin typeface="Arial Narrow" pitchFamily="34" charset="0"/>
            </a:endParaRPr>
          </a:p>
        </p:txBody>
      </p:sp>
      <p:sp>
        <p:nvSpPr>
          <p:cNvPr id="7" name="TextBox 6"/>
          <p:cNvSpPr txBox="1"/>
          <p:nvPr/>
        </p:nvSpPr>
        <p:spPr>
          <a:xfrm>
            <a:off x="3995930" y="2161646"/>
            <a:ext cx="1199111" cy="307777"/>
          </a:xfrm>
          <a:prstGeom prst="rect">
            <a:avLst/>
          </a:prstGeom>
          <a:noFill/>
        </p:spPr>
        <p:txBody>
          <a:bodyPr wrap="none" rtlCol="0">
            <a:spAutoFit/>
          </a:bodyPr>
          <a:lstStyle/>
          <a:p>
            <a:r>
              <a:rPr lang="en-US" sz="1400" dirty="0" smtClean="0">
                <a:solidFill>
                  <a:schemeClr val="tx1">
                    <a:lumMod val="50000"/>
                    <a:lumOff val="50000"/>
                  </a:schemeClr>
                </a:solidFill>
                <a:latin typeface="Arial Narrow" pitchFamily="34" charset="0"/>
              </a:rPr>
              <a:t>Top Responses</a:t>
            </a:r>
            <a:endParaRPr lang="en-US" sz="14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5400000">
            <a:off x="3315494" y="3542506"/>
            <a:ext cx="4648200" cy="1588"/>
          </a:xfrm>
          <a:prstGeom prst="line">
            <a:avLst/>
          </a:prstGeom>
          <a:ln>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5" name="Text Box 70"/>
          <p:cNvSpPr txBox="1">
            <a:spLocks noChangeArrowheads="1"/>
          </p:cNvSpPr>
          <p:nvPr/>
        </p:nvSpPr>
        <p:spPr bwMode="auto">
          <a:xfrm>
            <a:off x="472137" y="1873611"/>
            <a:ext cx="4906361" cy="3539430"/>
          </a:xfrm>
          <a:prstGeom prst="rect">
            <a:avLst/>
          </a:prstGeom>
          <a:noFill/>
          <a:ln w="9525" algn="ctr">
            <a:noFill/>
            <a:miter lim="800000"/>
            <a:headEnd/>
            <a:tailEnd/>
          </a:ln>
        </p:spPr>
        <p:txBody>
          <a:bodyPr wrap="square">
            <a:spAutoFit/>
          </a:bodyPr>
          <a:lstStyle/>
          <a:p>
            <a:pPr algn="r">
              <a:lnSpc>
                <a:spcPct val="200000"/>
              </a:lnSpc>
              <a:spcAft>
                <a:spcPts val="0"/>
              </a:spcAft>
              <a:defRPr/>
            </a:pPr>
            <a:r>
              <a:rPr lang="en-US" sz="1600" b="1" dirty="0" smtClean="0">
                <a:solidFill>
                  <a:schemeClr val="bg1">
                    <a:lumMod val="50000"/>
                  </a:schemeClr>
                </a:solidFill>
                <a:latin typeface="Arial Narrow" pitchFamily="34" charset="0"/>
              </a:rPr>
              <a:t>Research Design</a:t>
            </a:r>
            <a:endParaRPr lang="en-US" sz="1600" dirty="0" smtClean="0">
              <a:solidFill>
                <a:schemeClr val="bg1">
                  <a:lumMod val="50000"/>
                </a:schemeClr>
              </a:solidFill>
              <a:latin typeface="Arial Narrow" pitchFamily="34" charset="0"/>
            </a:endParaRPr>
          </a:p>
          <a:p>
            <a:pPr algn="r">
              <a:lnSpc>
                <a:spcPct val="200000"/>
              </a:lnSpc>
              <a:spcAft>
                <a:spcPts val="0"/>
              </a:spcAft>
              <a:defRPr/>
            </a:pPr>
            <a:r>
              <a:rPr lang="en-US" sz="1600" b="1" dirty="0" smtClean="0">
                <a:solidFill>
                  <a:schemeClr val="bg1">
                    <a:lumMod val="50000"/>
                  </a:schemeClr>
                </a:solidFill>
                <a:latin typeface="Arial Narrow" pitchFamily="34" charset="0"/>
              </a:rPr>
              <a:t>Attitudes and Behaviors</a:t>
            </a:r>
          </a:p>
          <a:p>
            <a:pPr algn="r">
              <a:lnSpc>
                <a:spcPct val="200000"/>
              </a:lnSpc>
              <a:spcAft>
                <a:spcPts val="0"/>
              </a:spcAft>
              <a:defRPr/>
            </a:pPr>
            <a:r>
              <a:rPr lang="en-US" sz="1600" b="1" dirty="0" smtClean="0">
                <a:solidFill>
                  <a:schemeClr val="bg1">
                    <a:lumMod val="50000"/>
                  </a:schemeClr>
                </a:solidFill>
                <a:latin typeface="Arial Narrow" pitchFamily="34" charset="0"/>
              </a:rPr>
              <a:t>Communications And Outreach</a:t>
            </a:r>
          </a:p>
          <a:p>
            <a:pPr algn="r">
              <a:lnSpc>
                <a:spcPct val="200000"/>
              </a:lnSpc>
              <a:spcAft>
                <a:spcPts val="0"/>
              </a:spcAft>
              <a:defRPr/>
            </a:pPr>
            <a:r>
              <a:rPr lang="en-US" sz="1600" b="1" dirty="0" err="1" smtClean="0">
                <a:solidFill>
                  <a:schemeClr val="bg1">
                    <a:lumMod val="50000"/>
                  </a:schemeClr>
                </a:solidFill>
                <a:latin typeface="Arial Narrow" pitchFamily="34" charset="0"/>
              </a:rPr>
              <a:t>KCTCS</a:t>
            </a:r>
            <a:r>
              <a:rPr lang="en-US" sz="1600" b="1" dirty="0" smtClean="0">
                <a:solidFill>
                  <a:schemeClr val="bg1">
                    <a:lumMod val="50000"/>
                  </a:schemeClr>
                </a:solidFill>
                <a:latin typeface="Arial Narrow" pitchFamily="34" charset="0"/>
              </a:rPr>
              <a:t> Communications And Outreach </a:t>
            </a:r>
          </a:p>
          <a:p>
            <a:pPr algn="r">
              <a:lnSpc>
                <a:spcPct val="200000"/>
              </a:lnSpc>
              <a:spcAft>
                <a:spcPts val="0"/>
              </a:spcAft>
              <a:defRPr/>
            </a:pPr>
            <a:r>
              <a:rPr lang="en-US" sz="1600" b="1" dirty="0" smtClean="0">
                <a:solidFill>
                  <a:schemeClr val="bg1">
                    <a:lumMod val="50000"/>
                  </a:schemeClr>
                </a:solidFill>
                <a:latin typeface="Arial Narrow" pitchFamily="34" charset="0"/>
              </a:rPr>
              <a:t>Brand Awareness And Perceptions</a:t>
            </a:r>
          </a:p>
          <a:p>
            <a:pPr algn="r">
              <a:lnSpc>
                <a:spcPct val="200000"/>
              </a:lnSpc>
              <a:spcAft>
                <a:spcPts val="0"/>
              </a:spcAft>
              <a:defRPr/>
            </a:pPr>
            <a:r>
              <a:rPr lang="en-US" sz="1600" b="1" dirty="0" smtClean="0">
                <a:solidFill>
                  <a:schemeClr val="bg1">
                    <a:lumMod val="50000"/>
                  </a:schemeClr>
                </a:solidFill>
                <a:latin typeface="Arial Narrow" pitchFamily="34" charset="0"/>
              </a:rPr>
              <a:t>Perceptions On Credit Transfer(s) And Tuition</a:t>
            </a:r>
          </a:p>
          <a:p>
            <a:pPr algn="r">
              <a:lnSpc>
                <a:spcPct val="200000"/>
              </a:lnSpc>
              <a:spcAft>
                <a:spcPts val="0"/>
              </a:spcAft>
              <a:defRPr/>
            </a:pPr>
            <a:r>
              <a:rPr lang="en-US" sz="1600" b="1" dirty="0" smtClean="0">
                <a:solidFill>
                  <a:schemeClr val="bg1">
                    <a:lumMod val="50000"/>
                  </a:schemeClr>
                </a:solidFill>
                <a:latin typeface="Arial Narrow" pitchFamily="34" charset="0"/>
              </a:rPr>
              <a:t>Respondent Profile</a:t>
            </a:r>
          </a:p>
        </p:txBody>
      </p:sp>
      <p:sp>
        <p:nvSpPr>
          <p:cNvPr id="6" name="TextBox 9"/>
          <p:cNvSpPr txBox="1">
            <a:spLocks noChangeArrowheads="1"/>
          </p:cNvSpPr>
          <p:nvPr/>
        </p:nvSpPr>
        <p:spPr bwMode="auto">
          <a:xfrm>
            <a:off x="5666533" y="1355148"/>
            <a:ext cx="762000" cy="4031873"/>
          </a:xfrm>
          <a:prstGeom prst="rect">
            <a:avLst/>
          </a:prstGeom>
          <a:noFill/>
          <a:ln w="9525">
            <a:noFill/>
            <a:miter lim="800000"/>
            <a:headEnd/>
            <a:tailEnd/>
          </a:ln>
        </p:spPr>
        <p:txBody>
          <a:bodyPr wrap="square">
            <a:spAutoFit/>
          </a:bodyPr>
          <a:lstStyle/>
          <a:p>
            <a:pPr algn="ctr">
              <a:lnSpc>
                <a:spcPct val="200000"/>
              </a:lnSpc>
              <a:spcAft>
                <a:spcPts val="0"/>
              </a:spcAft>
            </a:pPr>
            <a:r>
              <a:rPr lang="en-US" sz="1600" b="1" u="sng" dirty="0" smtClean="0">
                <a:solidFill>
                  <a:schemeClr val="bg1">
                    <a:lumMod val="50000"/>
                  </a:schemeClr>
                </a:solidFill>
                <a:latin typeface="Arial Narrow" pitchFamily="34" charset="0"/>
              </a:rPr>
              <a:t>Page</a:t>
            </a:r>
          </a:p>
          <a:p>
            <a:pPr algn="ctr">
              <a:lnSpc>
                <a:spcPct val="200000"/>
              </a:lnSpc>
              <a:spcAft>
                <a:spcPts val="0"/>
              </a:spcAft>
            </a:pPr>
            <a:r>
              <a:rPr lang="en-US" sz="1600" b="1" dirty="0" smtClean="0">
                <a:solidFill>
                  <a:schemeClr val="bg1">
                    <a:lumMod val="50000"/>
                  </a:schemeClr>
                </a:solidFill>
                <a:latin typeface="Arial Narrow" pitchFamily="34" charset="0"/>
              </a:rPr>
              <a:t>2</a:t>
            </a:r>
          </a:p>
          <a:p>
            <a:pPr algn="ctr">
              <a:lnSpc>
                <a:spcPct val="200000"/>
              </a:lnSpc>
              <a:spcAft>
                <a:spcPts val="0"/>
              </a:spcAft>
            </a:pPr>
            <a:r>
              <a:rPr lang="en-US" sz="1600" b="1" dirty="0" smtClean="0">
                <a:solidFill>
                  <a:schemeClr val="bg1">
                    <a:lumMod val="50000"/>
                  </a:schemeClr>
                </a:solidFill>
                <a:latin typeface="Arial Narrow" pitchFamily="34" charset="0"/>
              </a:rPr>
              <a:t>4        14</a:t>
            </a:r>
          </a:p>
          <a:p>
            <a:pPr algn="ctr">
              <a:lnSpc>
                <a:spcPct val="200000"/>
              </a:lnSpc>
              <a:spcAft>
                <a:spcPts val="0"/>
              </a:spcAft>
            </a:pPr>
            <a:r>
              <a:rPr lang="en-US" sz="1600" b="1" dirty="0" smtClean="0">
                <a:solidFill>
                  <a:schemeClr val="bg1">
                    <a:lumMod val="50000"/>
                  </a:schemeClr>
                </a:solidFill>
                <a:latin typeface="Arial Narrow" pitchFamily="34" charset="0"/>
              </a:rPr>
              <a:t>22</a:t>
            </a:r>
          </a:p>
          <a:p>
            <a:pPr algn="ctr">
              <a:lnSpc>
                <a:spcPct val="200000"/>
              </a:lnSpc>
              <a:spcAft>
                <a:spcPts val="0"/>
              </a:spcAft>
            </a:pPr>
            <a:r>
              <a:rPr lang="en-US" sz="1600" b="1" dirty="0" smtClean="0">
                <a:solidFill>
                  <a:schemeClr val="bg1">
                    <a:lumMod val="50000"/>
                  </a:schemeClr>
                </a:solidFill>
                <a:latin typeface="Arial Narrow" pitchFamily="34" charset="0"/>
              </a:rPr>
              <a:t>25</a:t>
            </a:r>
          </a:p>
          <a:p>
            <a:pPr algn="ctr">
              <a:lnSpc>
                <a:spcPct val="200000"/>
              </a:lnSpc>
              <a:spcAft>
                <a:spcPts val="0"/>
              </a:spcAft>
            </a:pPr>
            <a:r>
              <a:rPr lang="en-US" sz="1600" b="1" dirty="0" smtClean="0">
                <a:solidFill>
                  <a:schemeClr val="bg1">
                    <a:lumMod val="50000"/>
                  </a:schemeClr>
                </a:solidFill>
                <a:latin typeface="Arial Narrow" pitchFamily="34" charset="0"/>
              </a:rPr>
              <a:t>34</a:t>
            </a:r>
          </a:p>
          <a:p>
            <a:pPr algn="ctr">
              <a:lnSpc>
                <a:spcPct val="200000"/>
              </a:lnSpc>
              <a:spcAft>
                <a:spcPts val="0"/>
              </a:spcAft>
            </a:pPr>
            <a:r>
              <a:rPr lang="en-US" sz="1600" b="1" dirty="0" smtClean="0">
                <a:solidFill>
                  <a:schemeClr val="bg1">
                    <a:lumMod val="50000"/>
                  </a:schemeClr>
                </a:solidFill>
                <a:latin typeface="Arial Narrow" pitchFamily="34" charset="0"/>
              </a:rPr>
              <a:t>39</a:t>
            </a:r>
          </a:p>
        </p:txBody>
      </p:sp>
      <p:sp>
        <p:nvSpPr>
          <p:cNvPr id="7"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smtClean="0">
                <a:solidFill>
                  <a:schemeClr val="bg1"/>
                </a:solidFill>
                <a:latin typeface="Arial Narrow" pitchFamily="34" charset="0"/>
              </a:rPr>
              <a:t>Table Of Contents</a:t>
            </a:r>
            <a:endParaRPr lang="en-US" sz="16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037293" y="1412756"/>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about the places you mentioned earlier that you were considering.  Did you learn and or get information about any of them…?</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2564895"/>
          <a:ext cx="8143634" cy="39748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6021315"/>
            <a:ext cx="1440175"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n=337</a:t>
            </a:r>
          </a:p>
          <a:p>
            <a:r>
              <a:rPr lang="en-US" sz="1200" dirty="0" smtClean="0">
                <a:solidFill>
                  <a:schemeClr val="tx1">
                    <a:lumMod val="50000"/>
                    <a:lumOff val="50000"/>
                  </a:schemeClr>
                </a:solidFill>
                <a:latin typeface="Arial Narrow" pitchFamily="34" charset="0"/>
              </a:rPr>
              <a:t>Now n=340</a:t>
            </a:r>
            <a:endParaRPr lang="en-US" sz="1200" dirty="0">
              <a:solidFill>
                <a:schemeClr val="tx1">
                  <a:lumMod val="50000"/>
                  <a:lumOff val="50000"/>
                </a:schemeClr>
              </a:solidFill>
              <a:latin typeface="Arial Narrow" pitchFamily="34" charset="0"/>
            </a:endParaRPr>
          </a:p>
        </p:txBody>
      </p:sp>
      <p:sp>
        <p:nvSpPr>
          <p:cNvPr id="6" name="TextBox 5"/>
          <p:cNvSpPr txBox="1"/>
          <p:nvPr/>
        </p:nvSpPr>
        <p:spPr>
          <a:xfrm rot="10800000" flipV="1">
            <a:off x="1806863" y="779079"/>
            <a:ext cx="5587880"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Counselors and teachers were apparently becoming bigger sources of information for these parents as well.</a:t>
            </a:r>
            <a:endParaRPr lang="en-US" sz="1600" b="1" i="1" dirty="0">
              <a:solidFill>
                <a:schemeClr val="accent4">
                  <a:lumMod val="75000"/>
                </a:schemeClr>
              </a:solidFill>
              <a:latin typeface="Arial Narrow" pitchFamily="34" charset="0"/>
            </a:endParaRPr>
          </a:p>
        </p:txBody>
      </p:sp>
      <p:sp>
        <p:nvSpPr>
          <p:cNvPr id="16" name="TextBox 15"/>
          <p:cNvSpPr txBox="1"/>
          <p:nvPr/>
        </p:nvSpPr>
        <p:spPr>
          <a:xfrm>
            <a:off x="3650288" y="1931218"/>
            <a:ext cx="1955985"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Sources</a:t>
            </a:r>
            <a:endParaRPr lang="en-US" b="1" dirty="0">
              <a:solidFill>
                <a:schemeClr val="bg1">
                  <a:lumMod val="50000"/>
                </a:schemeClr>
              </a:solidFill>
              <a:latin typeface="Arial Narrow" pitchFamily="34" charset="0"/>
            </a:endParaRPr>
          </a:p>
        </p:txBody>
      </p:sp>
      <p:sp>
        <p:nvSpPr>
          <p:cNvPr id="18" name="TextBox 17"/>
          <p:cNvSpPr txBox="1"/>
          <p:nvPr/>
        </p:nvSpPr>
        <p:spPr>
          <a:xfrm>
            <a:off x="4068051" y="2593923"/>
            <a:ext cx="1204176" cy="276999"/>
          </a:xfrm>
          <a:prstGeom prst="rect">
            <a:avLst/>
          </a:prstGeom>
          <a:noFill/>
        </p:spPr>
        <p:txBody>
          <a:bodyPr wrap="none" rtlCol="0">
            <a:spAutoFit/>
          </a:bodyPr>
          <a:lstStyle/>
          <a:p>
            <a:r>
              <a:rPr lang="en-US" sz="1200" dirty="0" smtClean="0">
                <a:solidFill>
                  <a:schemeClr val="tx1">
                    <a:lumMod val="50000"/>
                    <a:lumOff val="50000"/>
                  </a:schemeClr>
                </a:solidFill>
                <a:latin typeface="Arial Narrow" pitchFamily="34" charset="0"/>
              </a:rPr>
              <a:t>Not asked in 2006</a:t>
            </a:r>
            <a:endParaRPr lang="en-US" sz="1200" dirty="0">
              <a:solidFill>
                <a:schemeClr val="tx1">
                  <a:lumMod val="50000"/>
                  <a:lumOff val="50000"/>
                </a:schemeClr>
              </a:solidFill>
              <a:latin typeface="Arial Narrow" pitchFamily="34" charset="0"/>
            </a:endParaRPr>
          </a:p>
        </p:txBody>
      </p:sp>
      <p:sp>
        <p:nvSpPr>
          <p:cNvPr id="10" name="Isosceles Triangle 9"/>
          <p:cNvSpPr/>
          <p:nvPr/>
        </p:nvSpPr>
        <p:spPr>
          <a:xfrm>
            <a:off x="5839354" y="344306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5493712" y="399055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0800000" flipV="1">
            <a:off x="-1" y="346801"/>
            <a:ext cx="774038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Whose Child Is Likely To Enroll</a:t>
            </a:r>
          </a:p>
        </p:txBody>
      </p:sp>
      <p:sp>
        <p:nvSpPr>
          <p:cNvPr id="14" name="TextBox 13"/>
          <p:cNvSpPr txBox="1"/>
          <p:nvPr/>
        </p:nvSpPr>
        <p:spPr>
          <a:xfrm>
            <a:off x="4111144" y="2257118"/>
            <a:ext cx="1073627" cy="307777"/>
          </a:xfrm>
          <a:prstGeom prst="rect">
            <a:avLst/>
          </a:prstGeom>
          <a:noFill/>
        </p:spPr>
        <p:txBody>
          <a:bodyPr wrap="none" rtlCol="0">
            <a:spAutoFit/>
          </a:bodyPr>
          <a:lstStyle/>
          <a:p>
            <a:r>
              <a:rPr lang="en-US" sz="1400" dirty="0" smtClean="0">
                <a:solidFill>
                  <a:schemeClr val="tx1">
                    <a:lumMod val="50000"/>
                    <a:lumOff val="50000"/>
                  </a:schemeClr>
                </a:solidFill>
                <a:latin typeface="Arial Narrow" pitchFamily="34" charset="0"/>
              </a:rPr>
              <a:t>Percent “Yes”</a:t>
            </a:r>
            <a:endParaRPr lang="en-US" sz="1400" dirty="0">
              <a:solidFill>
                <a:schemeClr val="tx1">
                  <a:lumMod val="50000"/>
                  <a:lumOff val="50000"/>
                </a:schemeClr>
              </a:solidFill>
              <a:latin typeface="Arial Narrow" pitchFamily="34" charset="0"/>
            </a:endParaRPr>
          </a:p>
        </p:txBody>
      </p:sp>
      <p:sp>
        <p:nvSpPr>
          <p:cNvPr id="15" name="TextBox 14"/>
          <p:cNvSpPr txBox="1"/>
          <p:nvPr/>
        </p:nvSpPr>
        <p:spPr>
          <a:xfrm>
            <a:off x="1346008" y="6340128"/>
            <a:ext cx="3382657" cy="246221"/>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 Wording included Newspaper or printed ad was in the 2006 survey.</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498149" y="1469552"/>
            <a:ext cx="4205312"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more could a college have done to make you and your high school junior or senior’s college planning easier?</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680108"/>
          <a:ext cx="7892159" cy="38596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60522" y="6165108"/>
            <a:ext cx="1209747"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n=349</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576436" y="362181"/>
            <a:ext cx="627916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Ways To Make College Planning Easier</a:t>
            </a:r>
            <a:endParaRPr lang="en-US" sz="1600" b="1" dirty="0">
              <a:solidFill>
                <a:schemeClr val="bg1"/>
              </a:solidFill>
              <a:latin typeface="Arial Narrow" pitchFamily="34" charset="0"/>
            </a:endParaRPr>
          </a:p>
        </p:txBody>
      </p:sp>
      <p:sp>
        <p:nvSpPr>
          <p:cNvPr id="6" name="TextBox 5"/>
          <p:cNvSpPr txBox="1"/>
          <p:nvPr/>
        </p:nvSpPr>
        <p:spPr>
          <a:xfrm rot="10800000" flipV="1">
            <a:off x="481903" y="894292"/>
            <a:ext cx="8180195" cy="338554"/>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Most felt they were getting the information they needed to consider alternatives and make decisions.</a:t>
            </a:r>
            <a:endParaRPr lang="en-US" sz="1600" dirty="0">
              <a:solidFill>
                <a:schemeClr val="accent4">
                  <a:lumMod val="75000"/>
                </a:schemeClr>
              </a:solidFill>
              <a:latin typeface="Arial Narrow" pitchFamily="34" charset="0"/>
            </a:endParaRPr>
          </a:p>
        </p:txBody>
      </p:sp>
      <p:sp>
        <p:nvSpPr>
          <p:cNvPr id="7" name="TextBox 6"/>
          <p:cNvSpPr txBox="1"/>
          <p:nvPr/>
        </p:nvSpPr>
        <p:spPr>
          <a:xfrm>
            <a:off x="3940742" y="2161646"/>
            <a:ext cx="1199111" cy="307777"/>
          </a:xfrm>
          <a:prstGeom prst="rect">
            <a:avLst/>
          </a:prstGeom>
          <a:noFill/>
        </p:spPr>
        <p:txBody>
          <a:bodyPr wrap="none" rtlCol="0">
            <a:spAutoFit/>
          </a:bodyPr>
          <a:lstStyle/>
          <a:p>
            <a:r>
              <a:rPr lang="en-US" sz="1400" dirty="0" smtClean="0">
                <a:solidFill>
                  <a:schemeClr val="tx1">
                    <a:lumMod val="50000"/>
                    <a:lumOff val="50000"/>
                  </a:schemeClr>
                </a:solidFill>
                <a:latin typeface="Arial Narrow" pitchFamily="34" charset="0"/>
              </a:rPr>
              <a:t>Top Responses</a:t>
            </a:r>
            <a:endParaRPr lang="en-US" sz="14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0" y="2392073"/>
          <a:ext cx="7892159" cy="40900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73187" y="5848494"/>
            <a:ext cx="1209747" cy="461665"/>
          </a:xfrm>
          <a:prstGeom prst="rect">
            <a:avLst/>
          </a:prstGeom>
          <a:noFill/>
        </p:spPr>
        <p:txBody>
          <a:bodyPr wrap="square" rtlCol="0">
            <a:spAutoFit/>
          </a:bodyPr>
          <a:lstStyle/>
          <a:p>
            <a:endParaRPr lang="en-US" sz="1200" dirty="0" smtClean="0">
              <a:solidFill>
                <a:schemeClr val="tx1">
                  <a:lumMod val="50000"/>
                  <a:lumOff val="50000"/>
                </a:schemeClr>
              </a:solidFill>
              <a:latin typeface="Arial Narrow" pitchFamily="34" charset="0"/>
            </a:endParaRPr>
          </a:p>
          <a:p>
            <a:r>
              <a:rPr lang="en-US" sz="1200" dirty="0" smtClean="0">
                <a:solidFill>
                  <a:schemeClr val="tx1">
                    <a:lumMod val="50000"/>
                    <a:lumOff val="50000"/>
                  </a:schemeClr>
                </a:solidFill>
                <a:latin typeface="Arial Narrow" pitchFamily="34" charset="0"/>
              </a:rPr>
              <a:t>n=347</a:t>
            </a:r>
            <a:endParaRPr lang="en-US" sz="1200" dirty="0">
              <a:solidFill>
                <a:schemeClr val="tx1">
                  <a:lumMod val="50000"/>
                  <a:lumOff val="50000"/>
                </a:schemeClr>
              </a:solidFill>
              <a:latin typeface="Arial Narrow" pitchFamily="34" charset="0"/>
            </a:endParaRPr>
          </a:p>
        </p:txBody>
      </p:sp>
      <p:sp>
        <p:nvSpPr>
          <p:cNvPr id="6" name="TextBox 5"/>
          <p:cNvSpPr txBox="1"/>
          <p:nvPr/>
        </p:nvSpPr>
        <p:spPr>
          <a:xfrm rot="10800000" flipV="1">
            <a:off x="366689" y="1017403"/>
            <a:ext cx="7973555"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When all the information is collected and the decision is made it will be a joint one in most cases.  Rarely did a parent say they would make the final decision by themselves.</a:t>
            </a:r>
            <a:endParaRPr lang="en-US" sz="1600" dirty="0">
              <a:solidFill>
                <a:schemeClr val="accent4">
                  <a:lumMod val="75000"/>
                </a:schemeClr>
              </a:solidFill>
              <a:latin typeface="Arial Narrow" pitchFamily="34" charset="0"/>
            </a:endParaRPr>
          </a:p>
        </p:txBody>
      </p:sp>
      <p:sp>
        <p:nvSpPr>
          <p:cNvPr id="9" name="TextBox 8"/>
          <p:cNvSpPr txBox="1"/>
          <p:nvPr/>
        </p:nvSpPr>
        <p:spPr>
          <a:xfrm rot="10800000" flipV="1">
            <a:off x="1346008" y="1943063"/>
            <a:ext cx="6567199"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Who would you say will be the final decision maker of what college your (Junior/Senior) will attend?</a:t>
            </a:r>
            <a:endParaRPr lang="en-US" sz="1200" b="1" i="1" dirty="0">
              <a:solidFill>
                <a:schemeClr val="tx1">
                  <a:lumMod val="50000"/>
                  <a:lumOff val="50000"/>
                </a:schemeClr>
              </a:solidFill>
              <a:latin typeface="Arial Narrow" pitchFamily="34" charset="0"/>
            </a:endParaRPr>
          </a:p>
        </p:txBody>
      </p:sp>
      <p:sp>
        <p:nvSpPr>
          <p:cNvPr id="7" name="TextBox 6"/>
          <p:cNvSpPr txBox="1"/>
          <p:nvPr/>
        </p:nvSpPr>
        <p:spPr>
          <a:xfrm rot="10800000" flipV="1">
            <a:off x="-1" y="346801"/>
            <a:ext cx="774038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Final Decision Maker Of What College Your Child Will Attend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3645550"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KCTCS Communications &amp; Outreach</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481903" y="2736907"/>
          <a:ext cx="3686847" cy="35140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602050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n=338</a:t>
            </a:r>
            <a:endParaRPr lang="en-US" sz="1200" dirty="0">
              <a:solidFill>
                <a:schemeClr val="tx1">
                  <a:lumMod val="50000"/>
                  <a:lumOff val="50000"/>
                </a:schemeClr>
              </a:solidFill>
              <a:latin typeface="Arial Narrow" pitchFamily="34" charset="0"/>
            </a:endParaRPr>
          </a:p>
        </p:txBody>
      </p:sp>
      <p:sp>
        <p:nvSpPr>
          <p:cNvPr id="22" name="TextBox 21"/>
          <p:cNvSpPr txBox="1"/>
          <p:nvPr/>
        </p:nvSpPr>
        <p:spPr>
          <a:xfrm rot="10800000" flipV="1">
            <a:off x="712331" y="779078"/>
            <a:ext cx="7834552" cy="1077218"/>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Apparently parents were receiving information from KCTCS and recognizing it as such even if their student children were not.  Almost three in four said they got information from the local KCTCS campus – up significantly from 2006.  Not many asked for information, but those who did felt the representatives were responsive.</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65587" y="346801"/>
            <a:ext cx="7855598"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That Were Aware Of The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Closest To Them</a:t>
            </a:r>
            <a:endParaRPr lang="en-US" sz="1600" b="1" dirty="0">
              <a:solidFill>
                <a:schemeClr val="bg1"/>
              </a:solidFill>
              <a:latin typeface="Arial Narrow" pitchFamily="34" charset="0"/>
            </a:endParaRPr>
          </a:p>
        </p:txBody>
      </p:sp>
      <p:graphicFrame>
        <p:nvGraphicFramePr>
          <p:cNvPr id="16" name="Chart 15"/>
          <p:cNvGraphicFramePr/>
          <p:nvPr/>
        </p:nvGraphicFramePr>
        <p:xfrm>
          <a:off x="5090463" y="2852121"/>
          <a:ext cx="3686847" cy="351402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3"/>
          <p:cNvSpPr txBox="1">
            <a:spLocks noChangeArrowheads="1"/>
          </p:cNvSpPr>
          <p:nvPr/>
        </p:nvSpPr>
        <p:spPr bwMode="auto">
          <a:xfrm>
            <a:off x="1922078" y="1988016"/>
            <a:ext cx="64793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50000"/>
                  </a:schemeClr>
                </a:solidFill>
                <a:latin typeface="Arial Narrow" pitchFamily="34" charset="0"/>
              </a:rPr>
              <a:t>Push</a:t>
            </a:r>
          </a:p>
        </p:txBody>
      </p:sp>
      <p:sp>
        <p:nvSpPr>
          <p:cNvPr id="18" name="Text Box 3"/>
          <p:cNvSpPr txBox="1">
            <a:spLocks noChangeArrowheads="1"/>
          </p:cNvSpPr>
          <p:nvPr/>
        </p:nvSpPr>
        <p:spPr bwMode="auto">
          <a:xfrm>
            <a:off x="6530638" y="1988016"/>
            <a:ext cx="532518"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50000"/>
                  </a:schemeClr>
                </a:solidFill>
                <a:latin typeface="Arial Narrow" pitchFamily="34" charset="0"/>
              </a:rPr>
              <a:t>Pull</a:t>
            </a:r>
          </a:p>
        </p:txBody>
      </p:sp>
      <p:sp>
        <p:nvSpPr>
          <p:cNvPr id="19" name="TextBox 18"/>
          <p:cNvSpPr txBox="1"/>
          <p:nvPr/>
        </p:nvSpPr>
        <p:spPr>
          <a:xfrm rot="10800000" flipV="1">
            <a:off x="5378498" y="2327331"/>
            <a:ext cx="282274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Have you ever contacted (closest </a:t>
            </a:r>
            <a:r>
              <a:rPr lang="en-US" sz="1200" b="1" i="1" dirty="0" err="1" smtClean="0">
                <a:solidFill>
                  <a:schemeClr val="tx1">
                    <a:lumMod val="50000"/>
                    <a:lumOff val="50000"/>
                  </a:schemeClr>
                </a:solidFill>
                <a:latin typeface="Arial Narrow" pitchFamily="34" charset="0"/>
              </a:rPr>
              <a:t>KCTCS</a:t>
            </a:r>
            <a:r>
              <a:rPr lang="en-US" sz="1200" b="1" i="1" dirty="0" smtClean="0">
                <a:solidFill>
                  <a:schemeClr val="tx1">
                    <a:lumMod val="50000"/>
                    <a:lumOff val="50000"/>
                  </a:schemeClr>
                </a:solidFill>
                <a:latin typeface="Arial Narrow" pitchFamily="34" charset="0"/>
              </a:rPr>
              <a:t> college) and asked them for some help or information?</a:t>
            </a:r>
            <a:endParaRPr lang="en-US" sz="1200" b="1" i="1" dirty="0">
              <a:solidFill>
                <a:schemeClr val="tx1">
                  <a:lumMod val="50000"/>
                  <a:lumOff val="50000"/>
                </a:schemeClr>
              </a:solidFill>
              <a:latin typeface="Arial Narrow" pitchFamily="34" charset="0"/>
            </a:endParaRPr>
          </a:p>
        </p:txBody>
      </p:sp>
      <p:sp>
        <p:nvSpPr>
          <p:cNvPr id="20" name="TextBox 19"/>
          <p:cNvSpPr txBox="1"/>
          <p:nvPr/>
        </p:nvSpPr>
        <p:spPr>
          <a:xfrm rot="10800000" flipV="1">
            <a:off x="769939" y="2448872"/>
            <a:ext cx="282274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Did the </a:t>
            </a:r>
            <a:r>
              <a:rPr lang="en-US" sz="1200" b="1" i="1" smtClean="0">
                <a:solidFill>
                  <a:schemeClr val="tx1">
                    <a:lumMod val="50000"/>
                    <a:lumOff val="50000"/>
                  </a:schemeClr>
                </a:solidFill>
                <a:latin typeface="Arial Narrow" pitchFamily="34" charset="0"/>
              </a:rPr>
              <a:t>(area college</a:t>
            </a:r>
            <a:r>
              <a:rPr lang="en-US" sz="1200" b="1" i="1" dirty="0" smtClean="0">
                <a:solidFill>
                  <a:schemeClr val="tx1">
                    <a:lumMod val="50000"/>
                    <a:lumOff val="50000"/>
                  </a:schemeClr>
                </a:solidFill>
                <a:latin typeface="Arial Narrow" pitchFamily="34" charset="0"/>
              </a:rPr>
              <a:t>) send you information about their school in the past year or so?</a:t>
            </a:r>
            <a:endParaRPr lang="en-US" sz="1200" b="1" i="1" dirty="0">
              <a:solidFill>
                <a:schemeClr val="tx1">
                  <a:lumMod val="50000"/>
                  <a:lumOff val="50000"/>
                </a:schemeClr>
              </a:solidFill>
              <a:latin typeface="Arial Narrow" pitchFamily="34" charset="0"/>
            </a:endParaRPr>
          </a:p>
        </p:txBody>
      </p:sp>
      <p:sp>
        <p:nvSpPr>
          <p:cNvPr id="21" name="TextBox 20"/>
          <p:cNvSpPr txBox="1"/>
          <p:nvPr/>
        </p:nvSpPr>
        <p:spPr>
          <a:xfrm>
            <a:off x="3880716" y="2736907"/>
            <a:ext cx="1267354" cy="523220"/>
          </a:xfrm>
          <a:prstGeom prst="rect">
            <a:avLst/>
          </a:prstGeom>
          <a:solidFill>
            <a:schemeClr val="accent3">
              <a:lumMod val="75000"/>
            </a:schemeClr>
          </a:solidFill>
          <a:ln>
            <a:noFill/>
          </a:ln>
          <a:effectLst>
            <a:outerShdw blurRad="50800" dist="38100" dir="2700000" sx="102000" sy="102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400" b="1" dirty="0" smtClean="0">
                <a:solidFill>
                  <a:schemeClr val="bg1"/>
                </a:solidFill>
              </a:rPr>
              <a:t>Net Contact</a:t>
            </a:r>
          </a:p>
          <a:p>
            <a:pPr algn="ctr"/>
            <a:r>
              <a:rPr lang="en-US" sz="1400" b="1" dirty="0" smtClean="0">
                <a:solidFill>
                  <a:schemeClr val="bg1"/>
                </a:solidFill>
              </a:rPr>
              <a:t>75%</a:t>
            </a:r>
            <a:endParaRPr lang="en-US" sz="1400" b="1" dirty="0">
              <a:solidFill>
                <a:schemeClr val="bg1"/>
              </a:solidFill>
            </a:endParaRPr>
          </a:p>
        </p:txBody>
      </p:sp>
      <p:sp>
        <p:nvSpPr>
          <p:cNvPr id="24" name="TextBox 23"/>
          <p:cNvSpPr txBox="1"/>
          <p:nvPr/>
        </p:nvSpPr>
        <p:spPr>
          <a:xfrm>
            <a:off x="8086027" y="596289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n=338</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3362253" y="3773833"/>
            <a:ext cx="921712" cy="461665"/>
          </a:xfrm>
          <a:prstGeom prst="rect">
            <a:avLst/>
          </a:prstGeom>
          <a:noFill/>
          <a:ln>
            <a:solidFill>
              <a:schemeClr val="accent3">
                <a:lumMod val="75000"/>
              </a:schemeClr>
            </a:solidFill>
          </a:ln>
        </p:spPr>
        <p:txBody>
          <a:bodyPr wrap="square" rtlCol="0">
            <a:spAutoFit/>
          </a:bodyPr>
          <a:lstStyle/>
          <a:p>
            <a:pPr algn="ctr"/>
            <a:r>
              <a:rPr lang="en-US" sz="1200" b="1" dirty="0" smtClean="0">
                <a:solidFill>
                  <a:schemeClr val="accent3">
                    <a:lumMod val="75000"/>
                  </a:schemeClr>
                </a:solidFill>
              </a:rPr>
              <a:t>+28</a:t>
            </a:r>
          </a:p>
          <a:p>
            <a:pPr algn="ctr"/>
            <a:r>
              <a:rPr lang="en-US" sz="1200" b="1" dirty="0" smtClean="0">
                <a:solidFill>
                  <a:schemeClr val="accent3">
                    <a:lumMod val="75000"/>
                  </a:schemeClr>
                </a:solidFill>
              </a:rPr>
              <a:t>From ‘06</a:t>
            </a:r>
            <a:endParaRPr lang="en-US" sz="1200" b="1" dirty="0">
              <a:solidFill>
                <a:schemeClr val="accent3">
                  <a:lumMod val="75000"/>
                </a:schemeClr>
              </a:solidFill>
            </a:endParaRPr>
          </a:p>
        </p:txBody>
      </p:sp>
      <p:cxnSp>
        <p:nvCxnSpPr>
          <p:cNvPr id="31" name="Straight Arrow Connector 30"/>
          <p:cNvCxnSpPr/>
          <p:nvPr/>
        </p:nvCxnSpPr>
        <p:spPr>
          <a:xfrm rot="5400000">
            <a:off x="4745615" y="4982786"/>
            <a:ext cx="1728210" cy="1588"/>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08926" y="4119475"/>
            <a:ext cx="345642"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72000" y="6020506"/>
            <a:ext cx="2534708" cy="461665"/>
          </a:xfrm>
          <a:prstGeom prst="rect">
            <a:avLst/>
          </a:prstGeom>
          <a:noFill/>
        </p:spPr>
        <p:txBody>
          <a:bodyPr wrap="square" rtlCol="0">
            <a:spAutoFit/>
          </a:bodyPr>
          <a:lstStyle/>
          <a:p>
            <a:pPr algn="ctr"/>
            <a:r>
              <a:rPr lang="en-US" sz="1200" b="1" dirty="0" smtClean="0">
                <a:solidFill>
                  <a:schemeClr val="accent3">
                    <a:lumMod val="75000"/>
                  </a:schemeClr>
                </a:solidFill>
              </a:rPr>
              <a:t>71% Said They Were “Extremely/Very Responsive”</a:t>
            </a:r>
            <a:endParaRPr lang="en-US" sz="12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938689" y="1643183"/>
          <a:ext cx="4205311" cy="4147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309082" y="1816004"/>
          <a:ext cx="4111144" cy="437813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509957" y="567567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n=223</a:t>
            </a:r>
            <a:endParaRPr lang="en-US" sz="1200" dirty="0">
              <a:solidFill>
                <a:schemeClr val="tx1">
                  <a:lumMod val="50000"/>
                  <a:lumOff val="50000"/>
                </a:schemeClr>
              </a:solidFill>
              <a:latin typeface="Arial Narrow" pitchFamily="34" charset="0"/>
            </a:endParaRPr>
          </a:p>
        </p:txBody>
      </p:sp>
      <p:sp>
        <p:nvSpPr>
          <p:cNvPr id="22" name="TextBox 21"/>
          <p:cNvSpPr txBox="1"/>
          <p:nvPr/>
        </p:nvSpPr>
        <p:spPr>
          <a:xfrm rot="10800000" flipV="1">
            <a:off x="712331" y="836685"/>
            <a:ext cx="7167057" cy="584775"/>
          </a:xfrm>
          <a:prstGeom prst="rect">
            <a:avLst/>
          </a:prstGeom>
          <a:noFill/>
          <a:ln>
            <a:noFill/>
          </a:ln>
        </p:spPr>
        <p:txBody>
          <a:bodyPr wrap="square" rtlCol="0">
            <a:spAutoFit/>
          </a:bodyPr>
          <a:lstStyle/>
          <a:p>
            <a:pPr lvl="0" algn="ctr"/>
            <a:r>
              <a:rPr lang="en-US" sz="1600" b="1" i="1" dirty="0" smtClean="0">
                <a:solidFill>
                  <a:srgbClr val="5F497A"/>
                </a:solidFill>
                <a:latin typeface="Arial Narrow" pitchFamily="34" charset="0"/>
                <a:ea typeface="Calibri" pitchFamily="34" charset="0"/>
                <a:cs typeface="Times New Roman" pitchFamily="18" charset="0"/>
              </a:rPr>
              <a:t>The information was having its desired effect in terms of impression but little affect on their likelihood to consider the school.</a:t>
            </a:r>
            <a:endParaRPr lang="en-US" dirty="0" smtClean="0">
              <a:latin typeface="Arial" pitchFamily="34" charset="0"/>
            </a:endParaRPr>
          </a:p>
        </p:txBody>
      </p:sp>
      <p:sp>
        <p:nvSpPr>
          <p:cNvPr id="23" name="TextBox 22"/>
          <p:cNvSpPr txBox="1"/>
          <p:nvPr/>
        </p:nvSpPr>
        <p:spPr>
          <a:xfrm rot="10800000" flipV="1">
            <a:off x="1806863" y="375829"/>
            <a:ext cx="564548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Tactical Communication Impact</a:t>
            </a:r>
            <a:endParaRPr lang="en-US" sz="1600" b="1" dirty="0">
              <a:solidFill>
                <a:schemeClr val="bg1"/>
              </a:solidFill>
              <a:latin typeface="Arial Narrow" pitchFamily="34" charset="0"/>
            </a:endParaRPr>
          </a:p>
        </p:txBody>
      </p:sp>
      <p:sp>
        <p:nvSpPr>
          <p:cNvPr id="15" name="TextBox 14"/>
          <p:cNvSpPr txBox="1"/>
          <p:nvPr/>
        </p:nvSpPr>
        <p:spPr>
          <a:xfrm>
            <a:off x="2843790" y="561806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n=262 </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1173187" y="561806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n=102 </a:t>
            </a:r>
            <a:endParaRPr lang="en-US" sz="1200" dirty="0">
              <a:solidFill>
                <a:schemeClr val="tx1">
                  <a:lumMod val="50000"/>
                  <a:lumOff val="50000"/>
                </a:schemeClr>
              </a:solidFill>
              <a:latin typeface="Arial Narrow" pitchFamily="34" charset="0"/>
            </a:endParaRPr>
          </a:p>
        </p:txBody>
      </p:sp>
      <p:sp>
        <p:nvSpPr>
          <p:cNvPr id="10" name="TextBox 9"/>
          <p:cNvSpPr txBox="1"/>
          <p:nvPr/>
        </p:nvSpPr>
        <p:spPr>
          <a:xfrm>
            <a:off x="5954568" y="567567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n=91</a:t>
            </a:r>
            <a:endParaRPr lang="en-US" sz="1200" dirty="0">
              <a:solidFill>
                <a:schemeClr val="tx1">
                  <a:lumMod val="50000"/>
                  <a:lumOff val="50000"/>
                </a:schemeClr>
              </a:solidFill>
              <a:latin typeface="Arial Narrow" pitchFamily="34" charset="0"/>
            </a:endParaRPr>
          </a:p>
        </p:txBody>
      </p:sp>
      <p:sp>
        <p:nvSpPr>
          <p:cNvPr id="12" name="TextBox 11"/>
          <p:cNvSpPr txBox="1"/>
          <p:nvPr/>
        </p:nvSpPr>
        <p:spPr>
          <a:xfrm>
            <a:off x="1471760" y="6154182"/>
            <a:ext cx="3993401" cy="400110"/>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 Among those aware of </a:t>
            </a:r>
            <a:r>
              <a:rPr lang="en-US" sz="1000" i="1" dirty="0" err="1" smtClean="0">
                <a:solidFill>
                  <a:schemeClr val="tx1">
                    <a:lumMod val="50000"/>
                    <a:lumOff val="50000"/>
                  </a:schemeClr>
                </a:solidFill>
                <a:latin typeface="Arial Narrow" pitchFamily="34" charset="0"/>
              </a:rPr>
              <a:t>KCTCS</a:t>
            </a:r>
            <a:r>
              <a:rPr lang="en-US" sz="1000" i="1" dirty="0" smtClean="0">
                <a:solidFill>
                  <a:schemeClr val="tx1">
                    <a:lumMod val="50000"/>
                    <a:lumOff val="50000"/>
                  </a:schemeClr>
                </a:solidFill>
                <a:latin typeface="Arial Narrow" pitchFamily="34" charset="0"/>
              </a:rPr>
              <a:t> college and evaluated extremely or very good.</a:t>
            </a:r>
          </a:p>
          <a:p>
            <a:r>
              <a:rPr lang="en-US" sz="1000" i="1" dirty="0" smtClean="0">
                <a:solidFill>
                  <a:schemeClr val="tx1">
                    <a:lumMod val="50000"/>
                    <a:lumOff val="50000"/>
                  </a:schemeClr>
                </a:solidFill>
                <a:latin typeface="Arial Narrow" pitchFamily="34" charset="0"/>
              </a:rPr>
              <a:t>** Among those whose child is likely to attend college and would consider </a:t>
            </a:r>
            <a:r>
              <a:rPr lang="en-US" sz="1000" i="1" dirty="0" err="1" smtClean="0">
                <a:solidFill>
                  <a:schemeClr val="tx1">
                    <a:lumMod val="50000"/>
                    <a:lumOff val="50000"/>
                  </a:schemeClr>
                </a:solidFill>
                <a:latin typeface="Arial Narrow" pitchFamily="34" charset="0"/>
              </a:rPr>
              <a:t>KCTCS</a:t>
            </a:r>
            <a:r>
              <a:rPr lang="en-US" sz="1000" i="1" dirty="0" smtClean="0">
                <a:solidFill>
                  <a:schemeClr val="tx1">
                    <a:lumMod val="50000"/>
                    <a:lumOff val="50000"/>
                  </a:schemeClr>
                </a:solidFill>
                <a:latin typeface="Arial Narrow" pitchFamily="34" charset="0"/>
              </a:rPr>
              <a:t>.</a:t>
            </a:r>
            <a:endParaRPr lang="en-US" sz="1000" i="1" dirty="0">
              <a:solidFill>
                <a:schemeClr val="tx1">
                  <a:lumMod val="50000"/>
                  <a:lumOff val="50000"/>
                </a:schemeClr>
              </a:solidFill>
              <a:latin typeface="Arial Narrow" pitchFamily="34" charset="0"/>
            </a:endParaRPr>
          </a:p>
        </p:txBody>
      </p:sp>
      <p:sp>
        <p:nvSpPr>
          <p:cNvPr id="13" name="Isosceles Triangle 12"/>
          <p:cNvSpPr/>
          <p:nvPr/>
        </p:nvSpPr>
        <p:spPr>
          <a:xfrm>
            <a:off x="3074218" y="256489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3202352"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Brand Awareness &amp; Perceptions</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481903" y="2449681"/>
          <a:ext cx="8295408" cy="15553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337139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n=354</a:t>
            </a:r>
            <a:endParaRPr lang="en-US" sz="1200" dirty="0">
              <a:solidFill>
                <a:schemeClr val="tx1">
                  <a:lumMod val="50000"/>
                  <a:lumOff val="50000"/>
                </a:schemeClr>
              </a:solidFill>
              <a:latin typeface="Arial Narrow" pitchFamily="34" charset="0"/>
            </a:endParaRPr>
          </a:p>
        </p:txBody>
      </p:sp>
      <p:graphicFrame>
        <p:nvGraphicFramePr>
          <p:cNvPr id="12" name="Chart 11"/>
          <p:cNvGraphicFramePr/>
          <p:nvPr/>
        </p:nvGraphicFramePr>
        <p:xfrm>
          <a:off x="481903" y="4581139"/>
          <a:ext cx="8295408" cy="161299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3"/>
          <p:cNvSpPr txBox="1">
            <a:spLocks noChangeArrowheads="1"/>
          </p:cNvSpPr>
          <p:nvPr/>
        </p:nvSpPr>
        <p:spPr bwMode="auto">
          <a:xfrm>
            <a:off x="21047" y="4869175"/>
            <a:ext cx="1346008" cy="73866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KCTCS College Awareness</a:t>
            </a:r>
          </a:p>
          <a:p>
            <a:pPr fontAlgn="auto">
              <a:spcBef>
                <a:spcPts val="0"/>
              </a:spcBef>
              <a:spcAft>
                <a:spcPts val="0"/>
              </a:spcAft>
              <a:defRPr/>
            </a:pPr>
            <a:r>
              <a:rPr lang="en-US" sz="1400" b="1" dirty="0" smtClean="0">
                <a:solidFill>
                  <a:schemeClr val="accent3">
                    <a:lumMod val="75000"/>
                  </a:schemeClr>
                </a:solidFill>
                <a:latin typeface="Arial Narrow" pitchFamily="34" charset="0"/>
              </a:rPr>
              <a:t>(Unaided/Aided)</a:t>
            </a:r>
          </a:p>
        </p:txBody>
      </p:sp>
      <p:sp>
        <p:nvSpPr>
          <p:cNvPr id="21" name="Text Box 3"/>
          <p:cNvSpPr txBox="1">
            <a:spLocks noChangeArrowheads="1"/>
          </p:cNvSpPr>
          <p:nvPr/>
        </p:nvSpPr>
        <p:spPr bwMode="auto">
          <a:xfrm>
            <a:off x="21047" y="2622502"/>
            <a:ext cx="1403615" cy="73866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System Awareness</a:t>
            </a:r>
          </a:p>
          <a:p>
            <a:pPr fontAlgn="auto">
              <a:spcBef>
                <a:spcPts val="0"/>
              </a:spcBef>
              <a:spcAft>
                <a:spcPts val="0"/>
              </a:spcAft>
              <a:defRPr/>
            </a:pPr>
            <a:r>
              <a:rPr lang="en-US" sz="1400" b="1" dirty="0" smtClean="0">
                <a:solidFill>
                  <a:schemeClr val="accent3">
                    <a:lumMod val="75000"/>
                  </a:schemeClr>
                </a:solidFill>
                <a:latin typeface="Arial Narrow" pitchFamily="34" charset="0"/>
              </a:rPr>
              <a:t>(Aided)</a:t>
            </a:r>
          </a:p>
        </p:txBody>
      </p:sp>
      <p:sp>
        <p:nvSpPr>
          <p:cNvPr id="22" name="TextBox 21"/>
          <p:cNvSpPr txBox="1"/>
          <p:nvPr/>
        </p:nvSpPr>
        <p:spPr>
          <a:xfrm rot="10800000" flipV="1">
            <a:off x="1403615" y="828789"/>
            <a:ext cx="5933521"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Awareness was up dramatically among parents – especially regarding the KCTCS overall brand.</a:t>
            </a:r>
            <a:endParaRPr lang="en-US" sz="1600" dirty="0">
              <a:solidFill>
                <a:schemeClr val="accent4">
                  <a:lumMod val="75000"/>
                </a:schemeClr>
              </a:solidFill>
              <a:latin typeface="Arial Narrow" pitchFamily="34" charset="0"/>
            </a:endParaRPr>
          </a:p>
        </p:txBody>
      </p:sp>
      <p:sp>
        <p:nvSpPr>
          <p:cNvPr id="23" name="TextBox 22"/>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Awareness </a:t>
            </a:r>
            <a:r>
              <a:rPr lang="en-US" sz="1600" b="1" smtClean="0">
                <a:solidFill>
                  <a:schemeClr val="bg1"/>
                </a:solidFill>
                <a:latin typeface="Arial Narrow" pitchFamily="34" charset="0"/>
              </a:rPr>
              <a:t>Among Those Aware</a:t>
            </a:r>
            <a:endParaRPr lang="en-US" sz="1600" b="1" dirty="0">
              <a:solidFill>
                <a:schemeClr val="bg1"/>
              </a:solidFill>
              <a:latin typeface="Arial Narrow" pitchFamily="34" charset="0"/>
            </a:endParaRPr>
          </a:p>
        </p:txBody>
      </p:sp>
      <p:sp>
        <p:nvSpPr>
          <p:cNvPr id="10" name="TextBox 9"/>
          <p:cNvSpPr txBox="1"/>
          <p:nvPr/>
        </p:nvSpPr>
        <p:spPr>
          <a:xfrm rot="10800000" flipV="1">
            <a:off x="2440541" y="1816004"/>
            <a:ext cx="4435738"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Prior to my call today, have you heard of the Kentucky Community and Technical College System otherwise known as KCTCS?</a:t>
            </a:r>
            <a:endParaRPr lang="en-US" sz="1200" b="1" i="1" dirty="0">
              <a:solidFill>
                <a:schemeClr val="tx1">
                  <a:lumMod val="50000"/>
                  <a:lumOff val="50000"/>
                </a:schemeClr>
              </a:solidFill>
              <a:latin typeface="Arial Narrow" pitchFamily="34" charset="0"/>
            </a:endParaRPr>
          </a:p>
        </p:txBody>
      </p:sp>
      <p:sp>
        <p:nvSpPr>
          <p:cNvPr id="11" name="TextBox 10"/>
          <p:cNvSpPr txBox="1"/>
          <p:nvPr/>
        </p:nvSpPr>
        <p:spPr>
          <a:xfrm rot="10800000" flipV="1">
            <a:off x="2152506" y="4061867"/>
            <a:ext cx="524223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When you think of these places in Kentucky that people go to further their education after school, which one comes to mind?  Have you heard of </a:t>
            </a:r>
            <a:r>
              <a:rPr lang="en-US" sz="1200" b="1" i="1" smtClean="0">
                <a:solidFill>
                  <a:schemeClr val="tx1">
                    <a:lumMod val="50000"/>
                    <a:lumOff val="50000"/>
                  </a:schemeClr>
                </a:solidFill>
                <a:latin typeface="Arial Narrow" pitchFamily="34" charset="0"/>
              </a:rPr>
              <a:t>(college)?</a:t>
            </a:r>
            <a:endParaRPr lang="en-US" sz="1200" b="1" i="1" dirty="0">
              <a:solidFill>
                <a:schemeClr val="tx1">
                  <a:lumMod val="50000"/>
                  <a:lumOff val="50000"/>
                </a:schemeClr>
              </a:solidFill>
              <a:latin typeface="Arial Narrow" pitchFamily="34" charset="0"/>
            </a:endParaRPr>
          </a:p>
        </p:txBody>
      </p:sp>
      <p:sp>
        <p:nvSpPr>
          <p:cNvPr id="13" name="TextBox 12"/>
          <p:cNvSpPr txBox="1"/>
          <p:nvPr/>
        </p:nvSpPr>
        <p:spPr>
          <a:xfrm>
            <a:off x="1403615" y="27377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n=400</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1403615" y="488021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n=400</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1403615" y="551388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n=354</a:t>
            </a:r>
            <a:endParaRPr lang="en-US" sz="1200" dirty="0">
              <a:solidFill>
                <a:schemeClr val="tx1">
                  <a:lumMod val="50000"/>
                  <a:lumOff val="50000"/>
                </a:schemeClr>
              </a:solidFill>
              <a:latin typeface="Arial Narrow" pitchFamily="34" charset="0"/>
            </a:endParaRPr>
          </a:p>
        </p:txBody>
      </p:sp>
      <p:sp>
        <p:nvSpPr>
          <p:cNvPr id="17" name="Isosceles Triangle 16"/>
          <p:cNvSpPr/>
          <p:nvPr/>
        </p:nvSpPr>
        <p:spPr>
          <a:xfrm>
            <a:off x="6415424" y="32561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03615" y="6139668"/>
            <a:ext cx="6970447" cy="400110"/>
          </a:xfrm>
          <a:prstGeom prst="rect">
            <a:avLst/>
          </a:prstGeom>
        </p:spPr>
        <p:txBody>
          <a:bodyPr wrap="square">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481903" y="4581139"/>
          <a:ext cx="8295408" cy="1612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597116" y="2449681"/>
          <a:ext cx="8122588" cy="155538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3"/>
          <p:cNvSpPr txBox="1">
            <a:spLocks noChangeArrowheads="1"/>
          </p:cNvSpPr>
          <p:nvPr/>
        </p:nvSpPr>
        <p:spPr bwMode="auto">
          <a:xfrm>
            <a:off x="21047" y="4637129"/>
            <a:ext cx="1382568" cy="92333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A KCTCS College In My Area</a:t>
            </a:r>
          </a:p>
        </p:txBody>
      </p:sp>
      <p:sp>
        <p:nvSpPr>
          <p:cNvPr id="21" name="Text Box 3"/>
          <p:cNvSpPr txBox="1">
            <a:spLocks noChangeArrowheads="1"/>
          </p:cNvSpPr>
          <p:nvPr/>
        </p:nvSpPr>
        <p:spPr bwMode="auto">
          <a:xfrm>
            <a:off x="0" y="2852930"/>
            <a:ext cx="1329916"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As A System</a:t>
            </a:r>
          </a:p>
        </p:txBody>
      </p:sp>
      <p:sp>
        <p:nvSpPr>
          <p:cNvPr id="22" name="TextBox 21"/>
          <p:cNvSpPr txBox="1"/>
          <p:nvPr/>
        </p:nvSpPr>
        <p:spPr>
          <a:xfrm rot="10800000" flipV="1">
            <a:off x="1461222" y="836685"/>
            <a:ext cx="6590987"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Brand impression was about the same as last year.  It did not sustain the negative change exhibited by their children in the high school prospect survey.</a:t>
            </a:r>
            <a:endParaRPr lang="en-US" sz="1600" dirty="0">
              <a:solidFill>
                <a:schemeClr val="accent4">
                  <a:lumMod val="75000"/>
                </a:schemeClr>
              </a:solidFill>
              <a:latin typeface="Arial Narrow" pitchFamily="34" charset="0"/>
            </a:endParaRPr>
          </a:p>
        </p:txBody>
      </p:sp>
      <p:sp>
        <p:nvSpPr>
          <p:cNvPr id="23" name="TextBox 22"/>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 Among those Aware  </a:t>
            </a:r>
            <a:endParaRPr lang="en-US" sz="1600" b="1" dirty="0">
              <a:solidFill>
                <a:schemeClr val="bg1"/>
              </a:solidFill>
              <a:latin typeface="Arial Narrow" pitchFamily="34" charset="0"/>
            </a:endParaRPr>
          </a:p>
        </p:txBody>
      </p:sp>
      <p:sp>
        <p:nvSpPr>
          <p:cNvPr id="9" name="TextBox 8"/>
          <p:cNvSpPr txBox="1"/>
          <p:nvPr/>
        </p:nvSpPr>
        <p:spPr>
          <a:xfrm>
            <a:off x="1461222" y="337139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n=228</a:t>
            </a:r>
            <a:endParaRPr lang="en-US" sz="1200" dirty="0">
              <a:solidFill>
                <a:schemeClr val="tx1">
                  <a:lumMod val="50000"/>
                  <a:lumOff val="50000"/>
                </a:schemeClr>
              </a:solidFill>
              <a:latin typeface="Arial Narrow" pitchFamily="34" charset="0"/>
            </a:endParaRPr>
          </a:p>
        </p:txBody>
      </p:sp>
      <p:sp>
        <p:nvSpPr>
          <p:cNvPr id="10" name="TextBox 9"/>
          <p:cNvSpPr txBox="1"/>
          <p:nvPr/>
        </p:nvSpPr>
        <p:spPr>
          <a:xfrm>
            <a:off x="1403615" y="556045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n=336</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rot="10800000" flipV="1">
            <a:off x="2440541" y="1816004"/>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from others, is your overall impression of </a:t>
            </a:r>
            <a:r>
              <a:rPr lang="en-US" sz="1200" b="1" i="1" dirty="0" err="1" smtClean="0">
                <a:solidFill>
                  <a:schemeClr val="tx1">
                    <a:lumMod val="50000"/>
                    <a:lumOff val="50000"/>
                  </a:schemeClr>
                </a:solidFill>
                <a:latin typeface="Arial Narrow" pitchFamily="34" charset="0"/>
              </a:rPr>
              <a:t>KCTCS</a:t>
            </a:r>
            <a:r>
              <a:rPr lang="en-US" sz="1200" b="1" i="1" dirty="0" smtClean="0">
                <a:solidFill>
                  <a:schemeClr val="tx1">
                    <a:lumMod val="50000"/>
                    <a:lumOff val="50000"/>
                  </a:schemeClr>
                </a:solidFill>
                <a:latin typeface="Arial Narrow" pitchFamily="34" charset="0"/>
              </a:rPr>
              <a:t> colleges overall excellent, very good, good, fair or poor?</a:t>
            </a:r>
            <a:endParaRPr lang="en-US" sz="1200" b="1" i="1" dirty="0">
              <a:solidFill>
                <a:schemeClr val="tx1">
                  <a:lumMod val="50000"/>
                  <a:lumOff val="50000"/>
                </a:schemeClr>
              </a:solidFill>
              <a:latin typeface="Arial Narrow" pitchFamily="34" charset="0"/>
            </a:endParaRPr>
          </a:p>
        </p:txBody>
      </p:sp>
      <p:sp>
        <p:nvSpPr>
          <p:cNvPr id="13" name="TextBox 12"/>
          <p:cNvSpPr txBox="1"/>
          <p:nvPr/>
        </p:nvSpPr>
        <p:spPr>
          <a:xfrm rot="10800000" flipV="1">
            <a:off x="2440541" y="4062677"/>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experience or anything you have heard, seen or read, is your overall impression of (KCTCS College) excellent, very good, good fair or poor?</a:t>
            </a:r>
            <a:endParaRPr lang="en-US" sz="1200" b="1" i="1" dirty="0">
              <a:solidFill>
                <a:schemeClr val="tx1">
                  <a:lumMod val="50000"/>
                  <a:lumOff val="50000"/>
                </a:schemeClr>
              </a:solidFill>
              <a:latin typeface="Arial Narrow" pitchFamily="34" charset="0"/>
            </a:endParaRPr>
          </a:p>
        </p:txBody>
      </p:sp>
      <p:sp>
        <p:nvSpPr>
          <p:cNvPr id="14" name="TextBox 13"/>
          <p:cNvSpPr txBox="1"/>
          <p:nvPr/>
        </p:nvSpPr>
        <p:spPr>
          <a:xfrm>
            <a:off x="1461222" y="279532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n=172</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1403615" y="493781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n=368</a:t>
            </a:r>
            <a:endParaRPr lang="en-US" sz="1200" dirty="0">
              <a:solidFill>
                <a:schemeClr val="tx1">
                  <a:lumMod val="50000"/>
                  <a:lumOff val="50000"/>
                </a:schemeClr>
              </a:solidFill>
              <a:latin typeface="Arial Narrow" pitchFamily="34" charset="0"/>
            </a:endParaRPr>
          </a:p>
        </p:txBody>
      </p:sp>
      <p:sp>
        <p:nvSpPr>
          <p:cNvPr id="16" name="Text Box 3"/>
          <p:cNvSpPr txBox="1">
            <a:spLocks noChangeArrowheads="1"/>
          </p:cNvSpPr>
          <p:nvPr/>
        </p:nvSpPr>
        <p:spPr bwMode="auto">
          <a:xfrm>
            <a:off x="115214" y="3198572"/>
            <a:ext cx="1288401"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 Excellent/</a:t>
            </a:r>
          </a:p>
          <a:p>
            <a:pPr fontAlgn="auto">
              <a:spcBef>
                <a:spcPts val="0"/>
              </a:spcBef>
              <a:spcAft>
                <a:spcPts val="0"/>
              </a:spcAft>
              <a:defRPr/>
            </a:pPr>
            <a:r>
              <a:rPr lang="en-US" sz="1400" b="1" dirty="0" smtClean="0">
                <a:solidFill>
                  <a:schemeClr val="accent3">
                    <a:lumMod val="75000"/>
                  </a:schemeClr>
                </a:solidFill>
                <a:latin typeface="Arial Narrow" pitchFamily="34" charset="0"/>
              </a:rPr>
              <a:t>Very Good</a:t>
            </a:r>
          </a:p>
        </p:txBody>
      </p:sp>
      <p:sp>
        <p:nvSpPr>
          <p:cNvPr id="17" name="Text Box 3"/>
          <p:cNvSpPr txBox="1">
            <a:spLocks noChangeArrowheads="1"/>
          </p:cNvSpPr>
          <p:nvPr/>
        </p:nvSpPr>
        <p:spPr bwMode="auto">
          <a:xfrm>
            <a:off x="115214" y="5555702"/>
            <a:ext cx="1288401"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 Excellent/</a:t>
            </a:r>
          </a:p>
          <a:p>
            <a:pPr fontAlgn="auto">
              <a:spcBef>
                <a:spcPts val="0"/>
              </a:spcBef>
              <a:spcAft>
                <a:spcPts val="0"/>
              </a:spcAft>
              <a:defRPr/>
            </a:pPr>
            <a:r>
              <a:rPr lang="en-US" sz="1400" b="1" dirty="0" smtClean="0">
                <a:solidFill>
                  <a:schemeClr val="accent3">
                    <a:lumMod val="75000"/>
                  </a:schemeClr>
                </a:solidFill>
                <a:latin typeface="Arial Narrow" pitchFamily="34" charset="0"/>
              </a:rPr>
              <a:t>Very Good</a:t>
            </a:r>
          </a:p>
        </p:txBody>
      </p:sp>
      <p:sp>
        <p:nvSpPr>
          <p:cNvPr id="18" name="Rectangle 17"/>
          <p:cNvSpPr/>
          <p:nvPr/>
        </p:nvSpPr>
        <p:spPr>
          <a:xfrm>
            <a:off x="1403615" y="6197275"/>
            <a:ext cx="6970447" cy="400110"/>
          </a:xfrm>
          <a:prstGeom prst="rect">
            <a:avLst/>
          </a:prstGeom>
        </p:spPr>
        <p:txBody>
          <a:bodyPr wrap="square">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251475" y="3025750"/>
          <a:ext cx="3974883" cy="138256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3"/>
          <p:cNvSpPr txBox="1">
            <a:spLocks noChangeArrowheads="1"/>
          </p:cNvSpPr>
          <p:nvPr/>
        </p:nvSpPr>
        <p:spPr bwMode="auto">
          <a:xfrm>
            <a:off x="942759" y="2656418"/>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West</a:t>
            </a:r>
          </a:p>
        </p:txBody>
      </p:sp>
      <p:sp>
        <p:nvSpPr>
          <p:cNvPr id="22" name="TextBox 21"/>
          <p:cNvSpPr txBox="1"/>
          <p:nvPr/>
        </p:nvSpPr>
        <p:spPr>
          <a:xfrm rot="10800000" flipV="1">
            <a:off x="1230793" y="844582"/>
            <a:ext cx="6048735"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Parent perceptions of the KCTCS brand have not changed appreciably anywhere in the state.</a:t>
            </a:r>
            <a:endParaRPr lang="en-US" sz="1600" dirty="0">
              <a:solidFill>
                <a:schemeClr val="accent4">
                  <a:lumMod val="75000"/>
                </a:schemeClr>
              </a:solidFill>
              <a:latin typeface="Arial Narrow" pitchFamily="34" charset="0"/>
            </a:endParaRPr>
          </a:p>
        </p:txBody>
      </p:sp>
      <p:sp>
        <p:nvSpPr>
          <p:cNvPr id="23" name="TextBox 22"/>
          <p:cNvSpPr txBox="1"/>
          <p:nvPr/>
        </p:nvSpPr>
        <p:spPr>
          <a:xfrm rot="10800000" flipV="1">
            <a:off x="0" y="375829"/>
            <a:ext cx="7970812"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Impressions By Region Among Those Aware Of The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System</a:t>
            </a:r>
            <a:endParaRPr lang="en-US" sz="1600" b="1" dirty="0">
              <a:solidFill>
                <a:schemeClr val="bg1"/>
              </a:solidFill>
              <a:latin typeface="Arial Narrow" pitchFamily="34" charset="0"/>
            </a:endParaRPr>
          </a:p>
        </p:txBody>
      </p:sp>
      <p:sp>
        <p:nvSpPr>
          <p:cNvPr id="9" name="TextBox 8"/>
          <p:cNvSpPr txBox="1"/>
          <p:nvPr/>
        </p:nvSpPr>
        <p:spPr>
          <a:xfrm>
            <a:off x="3707895" y="262250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n=64</a:t>
            </a:r>
            <a:endParaRPr lang="en-US" sz="1200"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4926781"/>
          <a:ext cx="3974883" cy="132496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3"/>
          <p:cNvSpPr txBox="1">
            <a:spLocks noChangeArrowheads="1"/>
          </p:cNvSpPr>
          <p:nvPr/>
        </p:nvSpPr>
        <p:spPr bwMode="auto">
          <a:xfrm>
            <a:off x="942759" y="4638747"/>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Central</a:t>
            </a:r>
          </a:p>
        </p:txBody>
      </p:sp>
      <p:graphicFrame>
        <p:nvGraphicFramePr>
          <p:cNvPr id="14" name="Chart 13"/>
          <p:cNvGraphicFramePr/>
          <p:nvPr/>
        </p:nvGraphicFramePr>
        <p:xfrm>
          <a:off x="4975249" y="3025750"/>
          <a:ext cx="3974883" cy="13825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975249" y="4869175"/>
          <a:ext cx="3974883" cy="1382568"/>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Box 3"/>
          <p:cNvSpPr txBox="1">
            <a:spLocks noChangeArrowheads="1"/>
          </p:cNvSpPr>
          <p:nvPr/>
        </p:nvSpPr>
        <p:spPr bwMode="auto">
          <a:xfrm>
            <a:off x="5609160" y="2714025"/>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East</a:t>
            </a:r>
          </a:p>
        </p:txBody>
      </p:sp>
      <p:sp>
        <p:nvSpPr>
          <p:cNvPr id="17" name="Text Box 3"/>
          <p:cNvSpPr txBox="1">
            <a:spLocks noChangeArrowheads="1"/>
          </p:cNvSpPr>
          <p:nvPr/>
        </p:nvSpPr>
        <p:spPr bwMode="auto">
          <a:xfrm>
            <a:off x="5608926" y="4557450"/>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Urban</a:t>
            </a:r>
          </a:p>
        </p:txBody>
      </p:sp>
      <p:sp>
        <p:nvSpPr>
          <p:cNvPr id="24" name="Rectangle 23"/>
          <p:cNvSpPr/>
          <p:nvPr/>
        </p:nvSpPr>
        <p:spPr>
          <a:xfrm>
            <a:off x="5090463" y="2622501"/>
            <a:ext cx="3859669" cy="17858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6689" y="2622501"/>
            <a:ext cx="3859669" cy="17858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6689" y="4581140"/>
            <a:ext cx="3859669" cy="172821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90463" y="4523533"/>
            <a:ext cx="3859669" cy="17858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431669" y="452353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n=43</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8431669" y="262169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n=52</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3707895" y="458033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n=69</a:t>
            </a:r>
            <a:endParaRPr lang="en-US" sz="1200" dirty="0">
              <a:solidFill>
                <a:schemeClr val="tx1">
                  <a:lumMod val="50000"/>
                  <a:lumOff val="50000"/>
                </a:schemeClr>
              </a:solidFill>
              <a:latin typeface="Arial Narrow" pitchFamily="34" charset="0"/>
            </a:endParaRPr>
          </a:p>
        </p:txBody>
      </p:sp>
      <p:sp>
        <p:nvSpPr>
          <p:cNvPr id="20" name="Text Box 3"/>
          <p:cNvSpPr txBox="1">
            <a:spLocks noChangeArrowheads="1"/>
          </p:cNvSpPr>
          <p:nvPr/>
        </p:nvSpPr>
        <p:spPr bwMode="auto">
          <a:xfrm>
            <a:off x="2901397" y="2104039"/>
            <a:ext cx="3341206" cy="33855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As A System (% Excellent/Very Good</a:t>
            </a:r>
            <a:r>
              <a:rPr lang="en-US" sz="1600" b="1" dirty="0" smtClean="0">
                <a:solidFill>
                  <a:schemeClr val="accent3">
                    <a:lumMod val="75000"/>
                  </a:schemeClr>
                </a:solidFill>
                <a:latin typeface="Arial Narrow" pitchFamily="34" charset="0"/>
              </a:rPr>
              <a:t>)</a:t>
            </a:r>
          </a:p>
        </p:txBody>
      </p:sp>
      <p:sp>
        <p:nvSpPr>
          <p:cNvPr id="32" name="TextBox 31"/>
          <p:cNvSpPr txBox="1"/>
          <p:nvPr/>
        </p:nvSpPr>
        <p:spPr>
          <a:xfrm rot="10800000" flipV="1">
            <a:off x="2037293" y="1585577"/>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from others, is your overall impression of KCTCS colleges overall excellent, very good, good, fair or poor?</a:t>
            </a:r>
            <a:endParaRPr lang="en-US" sz="1200" b="1" i="1" dirty="0">
              <a:solidFill>
                <a:schemeClr val="tx1">
                  <a:lumMod val="50000"/>
                  <a:lumOff val="50000"/>
                </a:schemeClr>
              </a:solidFill>
              <a:latin typeface="Arial Narrow" pitchFamily="34" charset="0"/>
            </a:endParaRPr>
          </a:p>
        </p:txBody>
      </p:sp>
      <p:sp>
        <p:nvSpPr>
          <p:cNvPr id="33" name="TextBox 32"/>
          <p:cNvSpPr txBox="1"/>
          <p:nvPr/>
        </p:nvSpPr>
        <p:spPr>
          <a:xfrm>
            <a:off x="3247039" y="2622502"/>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n=50</a:t>
            </a:r>
            <a:endParaRPr lang="en-US" sz="1200" dirty="0">
              <a:solidFill>
                <a:schemeClr val="tx1">
                  <a:lumMod val="50000"/>
                  <a:lumOff val="50000"/>
                </a:schemeClr>
              </a:solidFill>
              <a:latin typeface="Arial Narrow" pitchFamily="34" charset="0"/>
            </a:endParaRPr>
          </a:p>
        </p:txBody>
      </p:sp>
      <p:sp>
        <p:nvSpPr>
          <p:cNvPr id="34" name="TextBox 33"/>
          <p:cNvSpPr txBox="1"/>
          <p:nvPr/>
        </p:nvSpPr>
        <p:spPr>
          <a:xfrm>
            <a:off x="3247039" y="458033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n=36</a:t>
            </a:r>
            <a:endParaRPr lang="en-US" sz="1200" dirty="0">
              <a:solidFill>
                <a:schemeClr val="tx1">
                  <a:lumMod val="50000"/>
                  <a:lumOff val="50000"/>
                </a:schemeClr>
              </a:solidFill>
              <a:latin typeface="Arial Narrow" pitchFamily="34" charset="0"/>
            </a:endParaRPr>
          </a:p>
        </p:txBody>
      </p:sp>
      <p:sp>
        <p:nvSpPr>
          <p:cNvPr id="35" name="TextBox 34"/>
          <p:cNvSpPr txBox="1"/>
          <p:nvPr/>
        </p:nvSpPr>
        <p:spPr>
          <a:xfrm>
            <a:off x="8028420" y="262169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n=49</a:t>
            </a:r>
            <a:endParaRPr lang="en-US" sz="1200" dirty="0">
              <a:solidFill>
                <a:schemeClr val="tx1">
                  <a:lumMod val="50000"/>
                  <a:lumOff val="50000"/>
                </a:schemeClr>
              </a:solidFill>
              <a:latin typeface="Arial Narrow" pitchFamily="34" charset="0"/>
            </a:endParaRPr>
          </a:p>
        </p:txBody>
      </p:sp>
      <p:sp>
        <p:nvSpPr>
          <p:cNvPr id="36" name="TextBox 35"/>
          <p:cNvSpPr txBox="1"/>
          <p:nvPr/>
        </p:nvSpPr>
        <p:spPr>
          <a:xfrm>
            <a:off x="8028420"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n=37</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chemeClr val="bg1"/>
                </a:solidFill>
                <a:latin typeface="Arial Narrow" pitchFamily="34" charset="0"/>
              </a:rPr>
              <a:t>Research Design: Parents of High School Juniors and Seniors </a:t>
            </a:r>
          </a:p>
        </p:txBody>
      </p:sp>
      <p:sp>
        <p:nvSpPr>
          <p:cNvPr id="13321" name="Text Box 7"/>
          <p:cNvSpPr txBox="1">
            <a:spLocks noChangeArrowheads="1"/>
          </p:cNvSpPr>
          <p:nvPr/>
        </p:nvSpPr>
        <p:spPr bwMode="auto">
          <a:xfrm>
            <a:off x="309082" y="894292"/>
            <a:ext cx="8410622" cy="4755148"/>
          </a:xfrm>
          <a:prstGeom prst="rect">
            <a:avLst/>
          </a:prstGeom>
          <a:noFill/>
          <a:ln w="9525">
            <a:noFill/>
            <a:miter lim="800000"/>
            <a:headEnd/>
            <a:tailEnd/>
          </a:ln>
        </p:spPr>
        <p:txBody>
          <a:bodyPr wrap="square">
            <a:spAutoFit/>
          </a:bodyPr>
          <a:lstStyle/>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Objective</a:t>
            </a:r>
          </a:p>
          <a:p>
            <a:pPr algn="l" eaLnBrk="0" hangingPunct="0">
              <a:tabLst>
                <a:tab pos="173038" algn="l"/>
                <a:tab pos="346075" algn="l"/>
              </a:tabLst>
              <a:defRPr/>
            </a:pPr>
            <a:r>
              <a:rPr lang="en-US" sz="1600" dirty="0" smtClean="0">
                <a:solidFill>
                  <a:schemeClr val="tx1">
                    <a:lumMod val="50000"/>
                    <a:lumOff val="50000"/>
                  </a:schemeClr>
                </a:solidFill>
                <a:latin typeface="Arial Narrow" pitchFamily="34" charset="0"/>
              </a:rPr>
              <a:t>To </a:t>
            </a:r>
            <a:r>
              <a:rPr lang="en-US" sz="1600" dirty="0">
                <a:solidFill>
                  <a:schemeClr val="tx1">
                    <a:lumMod val="50000"/>
                    <a:lumOff val="50000"/>
                  </a:schemeClr>
                </a:solidFill>
                <a:latin typeface="Arial Narrow" pitchFamily="34" charset="0"/>
              </a:rPr>
              <a:t>understand the perceptions and attitudes of parents who have a  junior or </a:t>
            </a:r>
            <a:r>
              <a:rPr lang="en-US" sz="1600" dirty="0" smtClean="0">
                <a:solidFill>
                  <a:schemeClr val="tx1">
                    <a:lumMod val="50000"/>
                    <a:lumOff val="50000"/>
                  </a:schemeClr>
                </a:solidFill>
                <a:latin typeface="Arial Narrow" pitchFamily="34" charset="0"/>
              </a:rPr>
              <a:t>senior </a:t>
            </a:r>
            <a:r>
              <a:rPr lang="en-US" sz="1600" dirty="0">
                <a:solidFill>
                  <a:schemeClr val="tx1">
                    <a:lumMod val="50000"/>
                    <a:lumOff val="50000"/>
                  </a:schemeClr>
                </a:solidFill>
                <a:latin typeface="Arial Narrow" pitchFamily="34" charset="0"/>
              </a:rPr>
              <a:t>in a Kentucky public high school regarding Kentucky Community and Technical Colleges.</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Methodology</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Telephone surveys conducted by professional interviewers.</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The majority of interviews (87%) were conducted within the same household of the juniors and seniors who  completed </a:t>
            </a:r>
            <a:r>
              <a:rPr lang="en-US" sz="1600" dirty="0" smtClean="0">
                <a:solidFill>
                  <a:schemeClr val="tx1">
                    <a:lumMod val="50000"/>
                    <a:lumOff val="50000"/>
                  </a:schemeClr>
                </a:solidFill>
                <a:latin typeface="Arial Narrow" pitchFamily="34" charset="0"/>
              </a:rPr>
              <a:t>the </a:t>
            </a:r>
            <a:r>
              <a:rPr lang="en-US" sz="1600" dirty="0">
                <a:solidFill>
                  <a:schemeClr val="tx1">
                    <a:lumMod val="50000"/>
                    <a:lumOff val="50000"/>
                  </a:schemeClr>
                </a:solidFill>
                <a:latin typeface="Arial Narrow" pitchFamily="34" charset="0"/>
              </a:rPr>
              <a:t>younger prospect survey</a:t>
            </a:r>
            <a:r>
              <a:rPr lang="en-US" sz="1600" dirty="0" smtClean="0">
                <a:solidFill>
                  <a:schemeClr val="tx1">
                    <a:lumMod val="50000"/>
                    <a:lumOff val="50000"/>
                  </a:schemeClr>
                </a:solidFill>
                <a:latin typeface="Arial Narrow" pitchFamily="34" charset="0"/>
              </a:rPr>
              <a:t>.</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For the rest of the interviews, </a:t>
            </a:r>
            <a:r>
              <a:rPr lang="en-US" sz="1600" dirty="0" smtClean="0">
                <a:solidFill>
                  <a:schemeClr val="tx1">
                    <a:lumMod val="50000"/>
                    <a:lumOff val="50000"/>
                  </a:schemeClr>
                </a:solidFill>
                <a:latin typeface="Arial Narrow" pitchFamily="34" charset="0"/>
              </a:rPr>
              <a:t>the </a:t>
            </a:r>
            <a:r>
              <a:rPr lang="en-US" sz="1600" dirty="0">
                <a:solidFill>
                  <a:schemeClr val="tx1">
                    <a:lumMod val="50000"/>
                    <a:lumOff val="50000"/>
                  </a:schemeClr>
                </a:solidFill>
                <a:latin typeface="Arial Narrow" pitchFamily="34" charset="0"/>
              </a:rPr>
              <a:t>same </a:t>
            </a:r>
            <a:r>
              <a:rPr lang="en-US" sz="1600" dirty="0" smtClean="0">
                <a:solidFill>
                  <a:schemeClr val="tx1">
                    <a:lumMod val="50000"/>
                    <a:lumOff val="50000"/>
                  </a:schemeClr>
                </a:solidFill>
                <a:latin typeface="Arial Narrow" pitchFamily="34" charset="0"/>
              </a:rPr>
              <a:t>sample list </a:t>
            </a:r>
            <a:r>
              <a:rPr lang="en-US" sz="1600" dirty="0">
                <a:solidFill>
                  <a:schemeClr val="tx1">
                    <a:lumMod val="50000"/>
                    <a:lumOff val="50000"/>
                  </a:schemeClr>
                </a:solidFill>
                <a:latin typeface="Arial Narrow" pitchFamily="34" charset="0"/>
              </a:rPr>
              <a:t>of </a:t>
            </a:r>
            <a:r>
              <a:rPr lang="en-US" sz="1600" dirty="0" smtClean="0">
                <a:solidFill>
                  <a:schemeClr val="tx1">
                    <a:lumMod val="50000"/>
                    <a:lumOff val="50000"/>
                  </a:schemeClr>
                </a:solidFill>
                <a:latin typeface="Arial Narrow" pitchFamily="34" charset="0"/>
              </a:rPr>
              <a:t>telephone numbers </a:t>
            </a:r>
            <a:r>
              <a:rPr lang="en-US" sz="1600" dirty="0">
                <a:solidFill>
                  <a:schemeClr val="tx1">
                    <a:lumMod val="50000"/>
                    <a:lumOff val="50000"/>
                  </a:schemeClr>
                </a:solidFill>
                <a:latin typeface="Arial Narrow" pitchFamily="34" charset="0"/>
              </a:rPr>
              <a:t>of households predictive to have  juniors or seniors living there was used. </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Fieldwork</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Total number of completed Interviews = 354 </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Dates: February – March 2011</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Average length of </a:t>
            </a:r>
            <a:r>
              <a:rPr lang="en-US" sz="1600" dirty="0" smtClean="0">
                <a:solidFill>
                  <a:schemeClr val="tx1">
                    <a:lumMod val="50000"/>
                    <a:lumOff val="50000"/>
                  </a:schemeClr>
                </a:solidFill>
                <a:latin typeface="Arial Narrow" pitchFamily="34" charset="0"/>
              </a:rPr>
              <a:t>interview: </a:t>
            </a:r>
            <a:r>
              <a:rPr lang="en-US" sz="1600" dirty="0">
                <a:solidFill>
                  <a:schemeClr val="tx1">
                    <a:lumMod val="50000"/>
                    <a:lumOff val="50000"/>
                  </a:schemeClr>
                </a:solidFill>
                <a:latin typeface="Arial Narrow" pitchFamily="34" charset="0"/>
              </a:rPr>
              <a:t>26 minutes.</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251475" y="3025750"/>
          <a:ext cx="3974883" cy="138256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3"/>
          <p:cNvSpPr txBox="1">
            <a:spLocks noChangeArrowheads="1"/>
          </p:cNvSpPr>
          <p:nvPr/>
        </p:nvSpPr>
        <p:spPr bwMode="auto">
          <a:xfrm>
            <a:off x="942759" y="2656419"/>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West</a:t>
            </a:r>
          </a:p>
        </p:txBody>
      </p:sp>
      <p:sp>
        <p:nvSpPr>
          <p:cNvPr id="22" name="TextBox 21"/>
          <p:cNvSpPr txBox="1"/>
          <p:nvPr/>
        </p:nvSpPr>
        <p:spPr>
          <a:xfrm rot="10800000" flipV="1">
            <a:off x="366689" y="902189"/>
            <a:ext cx="7973555"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same was true for the KCTCS College in their region.  The impressions in 2011 were much the same as in 2006. However in neither year was the impression particularly high.</a:t>
            </a:r>
            <a:endParaRPr lang="en-US" sz="1600" dirty="0">
              <a:solidFill>
                <a:schemeClr val="accent4">
                  <a:lumMod val="75000"/>
                </a:schemeClr>
              </a:solidFill>
              <a:latin typeface="Arial Narrow" pitchFamily="34" charset="0"/>
            </a:endParaRPr>
          </a:p>
        </p:txBody>
      </p:sp>
      <p:sp>
        <p:nvSpPr>
          <p:cNvPr id="23" name="TextBox 22"/>
          <p:cNvSpPr txBox="1"/>
          <p:nvPr/>
        </p:nvSpPr>
        <p:spPr>
          <a:xfrm rot="10800000" flipV="1">
            <a:off x="-151774" y="346801"/>
            <a:ext cx="8064980"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Impressions By Region Among Those Aware Of The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 In Their Area</a:t>
            </a:r>
            <a:endParaRPr lang="en-US" sz="1600" b="1" dirty="0">
              <a:solidFill>
                <a:schemeClr val="bg1"/>
              </a:solidFill>
              <a:latin typeface="Arial Narrow" pitchFamily="34" charset="0"/>
            </a:endParaRPr>
          </a:p>
        </p:txBody>
      </p:sp>
      <p:sp>
        <p:nvSpPr>
          <p:cNvPr id="9" name="TextBox 8"/>
          <p:cNvSpPr txBox="1"/>
          <p:nvPr/>
        </p:nvSpPr>
        <p:spPr>
          <a:xfrm>
            <a:off x="3650288"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n=80</a:t>
            </a:r>
            <a:endParaRPr lang="en-US" sz="1200"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4869175"/>
          <a:ext cx="3974883" cy="144017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3"/>
          <p:cNvSpPr txBox="1">
            <a:spLocks noChangeArrowheads="1"/>
          </p:cNvSpPr>
          <p:nvPr/>
        </p:nvSpPr>
        <p:spPr bwMode="auto">
          <a:xfrm>
            <a:off x="942759" y="4499843"/>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Central</a:t>
            </a:r>
          </a:p>
        </p:txBody>
      </p:sp>
      <p:graphicFrame>
        <p:nvGraphicFramePr>
          <p:cNvPr id="14" name="Chart 13"/>
          <p:cNvGraphicFramePr/>
          <p:nvPr/>
        </p:nvGraphicFramePr>
        <p:xfrm>
          <a:off x="4975249" y="2968144"/>
          <a:ext cx="3974883" cy="1440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975249" y="4926782"/>
          <a:ext cx="3974883" cy="1382567"/>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Box 3"/>
          <p:cNvSpPr txBox="1">
            <a:spLocks noChangeArrowheads="1"/>
          </p:cNvSpPr>
          <p:nvPr/>
        </p:nvSpPr>
        <p:spPr bwMode="auto">
          <a:xfrm>
            <a:off x="5609160" y="2656419"/>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East</a:t>
            </a:r>
          </a:p>
        </p:txBody>
      </p:sp>
      <p:sp>
        <p:nvSpPr>
          <p:cNvPr id="17" name="Text Box 3"/>
          <p:cNvSpPr txBox="1">
            <a:spLocks noChangeArrowheads="1"/>
          </p:cNvSpPr>
          <p:nvPr/>
        </p:nvSpPr>
        <p:spPr bwMode="auto">
          <a:xfrm>
            <a:off x="5608926" y="4557450"/>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Urban</a:t>
            </a:r>
          </a:p>
        </p:txBody>
      </p:sp>
      <p:sp>
        <p:nvSpPr>
          <p:cNvPr id="24" name="Rectangle 23"/>
          <p:cNvSpPr/>
          <p:nvPr/>
        </p:nvSpPr>
        <p:spPr>
          <a:xfrm>
            <a:off x="5090463" y="2680108"/>
            <a:ext cx="3859669" cy="172820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6689" y="2680109"/>
            <a:ext cx="3859669" cy="17282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6689" y="4523533"/>
            <a:ext cx="3859669" cy="184342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090463" y="4523534"/>
            <a:ext cx="3859669" cy="184342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74062"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n=86</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8374062"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n=72</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3650288"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n=98</a:t>
            </a:r>
            <a:endParaRPr lang="en-US" sz="1200" dirty="0">
              <a:solidFill>
                <a:schemeClr val="tx1">
                  <a:lumMod val="50000"/>
                  <a:lumOff val="50000"/>
                </a:schemeClr>
              </a:solidFill>
              <a:latin typeface="Arial Narrow" pitchFamily="34" charset="0"/>
            </a:endParaRPr>
          </a:p>
        </p:txBody>
      </p:sp>
      <p:sp>
        <p:nvSpPr>
          <p:cNvPr id="20" name="Text Box 3"/>
          <p:cNvSpPr txBox="1">
            <a:spLocks noChangeArrowheads="1"/>
          </p:cNvSpPr>
          <p:nvPr/>
        </p:nvSpPr>
        <p:spPr bwMode="auto">
          <a:xfrm>
            <a:off x="2210113" y="2219253"/>
            <a:ext cx="4954202" cy="33855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 A KCTCS College (% Excellent/Very Good)</a:t>
            </a:r>
          </a:p>
        </p:txBody>
      </p:sp>
      <p:sp>
        <p:nvSpPr>
          <p:cNvPr id="31" name="TextBox 30"/>
          <p:cNvSpPr txBox="1"/>
          <p:nvPr/>
        </p:nvSpPr>
        <p:spPr>
          <a:xfrm>
            <a:off x="3189432"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n=94</a:t>
            </a:r>
            <a:endParaRPr lang="en-US" sz="1200" dirty="0">
              <a:solidFill>
                <a:schemeClr val="tx1">
                  <a:lumMod val="50000"/>
                  <a:lumOff val="50000"/>
                </a:schemeClr>
              </a:solidFill>
              <a:latin typeface="Arial Narrow" pitchFamily="34" charset="0"/>
            </a:endParaRPr>
          </a:p>
        </p:txBody>
      </p:sp>
      <p:sp>
        <p:nvSpPr>
          <p:cNvPr id="32" name="TextBox 31"/>
          <p:cNvSpPr txBox="1"/>
          <p:nvPr/>
        </p:nvSpPr>
        <p:spPr>
          <a:xfrm>
            <a:off x="3189432"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n=96</a:t>
            </a:r>
            <a:endParaRPr lang="en-US" sz="1200" dirty="0">
              <a:solidFill>
                <a:schemeClr val="tx1">
                  <a:lumMod val="50000"/>
                  <a:lumOff val="50000"/>
                </a:schemeClr>
              </a:solidFill>
              <a:latin typeface="Arial Narrow" pitchFamily="34" charset="0"/>
            </a:endParaRPr>
          </a:p>
        </p:txBody>
      </p:sp>
      <p:sp>
        <p:nvSpPr>
          <p:cNvPr id="33" name="TextBox 32"/>
          <p:cNvSpPr txBox="1"/>
          <p:nvPr/>
        </p:nvSpPr>
        <p:spPr>
          <a:xfrm>
            <a:off x="7913206"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n=93</a:t>
            </a:r>
            <a:endParaRPr lang="en-US" sz="1200" dirty="0">
              <a:solidFill>
                <a:schemeClr val="tx1">
                  <a:lumMod val="50000"/>
                  <a:lumOff val="50000"/>
                </a:schemeClr>
              </a:solidFill>
              <a:latin typeface="Arial Narrow" pitchFamily="34" charset="0"/>
            </a:endParaRPr>
          </a:p>
        </p:txBody>
      </p:sp>
      <p:sp>
        <p:nvSpPr>
          <p:cNvPr id="34" name="TextBox 33"/>
          <p:cNvSpPr txBox="1"/>
          <p:nvPr/>
        </p:nvSpPr>
        <p:spPr>
          <a:xfrm>
            <a:off x="7913206"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n=85</a:t>
            </a:r>
            <a:endParaRPr lang="en-US" sz="1200" dirty="0">
              <a:solidFill>
                <a:schemeClr val="tx1">
                  <a:lumMod val="50000"/>
                  <a:lumOff val="50000"/>
                </a:schemeClr>
              </a:solidFill>
              <a:latin typeface="Arial Narrow" pitchFamily="34" charset="0"/>
            </a:endParaRPr>
          </a:p>
        </p:txBody>
      </p:sp>
      <p:sp>
        <p:nvSpPr>
          <p:cNvPr id="35" name="TextBox 34"/>
          <p:cNvSpPr txBox="1"/>
          <p:nvPr/>
        </p:nvSpPr>
        <p:spPr>
          <a:xfrm rot="10800000" flipV="1">
            <a:off x="1922079" y="1699980"/>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experience or anything you have heard, seen or read, is your overall impression of (KCTCS College) excellent, very good, good fair or poor?</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78654" y="2104039"/>
          <a:ext cx="8583443" cy="362924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712332" y="696971"/>
            <a:ext cx="7627913"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majority of parents liked KCTCS Colleges for their affordability, modern and up-to-date campuses and the successful graduates they know.  It all suggested to them that the courses are useful and the academics are solid.</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885152" y="361315"/>
            <a:ext cx="685523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sp>
        <p:nvSpPr>
          <p:cNvPr id="10" name="TextBox 9"/>
          <p:cNvSpPr txBox="1"/>
          <p:nvPr/>
        </p:nvSpPr>
        <p:spPr>
          <a:xfrm>
            <a:off x="1173188"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280</a:t>
            </a:r>
            <a:endParaRPr lang="en-US" sz="1200" dirty="0">
              <a:solidFill>
                <a:schemeClr val="tx1">
                  <a:lumMod val="50000"/>
                  <a:lumOff val="50000"/>
                </a:schemeClr>
              </a:solidFill>
              <a:latin typeface="Arial Narrow" pitchFamily="34" charset="0"/>
            </a:endParaRPr>
          </a:p>
        </p:txBody>
      </p:sp>
      <p:sp>
        <p:nvSpPr>
          <p:cNvPr id="6" name="TextBox 5"/>
          <p:cNvSpPr txBox="1"/>
          <p:nvPr/>
        </p:nvSpPr>
        <p:spPr>
          <a:xfrm rot="10800000" flipV="1">
            <a:off x="3247038" y="1608457"/>
            <a:ext cx="288035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a:t>
            </a:r>
            <a:endParaRPr lang="en-US" sz="1200" b="1" i="1" dirty="0">
              <a:solidFill>
                <a:schemeClr val="tx1">
                  <a:lumMod val="50000"/>
                  <a:lumOff val="50000"/>
                </a:schemeClr>
              </a:solidFill>
              <a:latin typeface="Arial Narrow" pitchFamily="34" charset="0"/>
            </a:endParaRPr>
          </a:p>
        </p:txBody>
      </p:sp>
      <p:sp>
        <p:nvSpPr>
          <p:cNvPr id="8" name="TextBox 7"/>
          <p:cNvSpPr txBox="1"/>
          <p:nvPr/>
        </p:nvSpPr>
        <p:spPr>
          <a:xfrm>
            <a:off x="2786184"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271</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4341573"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272</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5954569"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290</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7567564"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293</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2359894" y="2161646"/>
            <a:ext cx="4414093"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Stronger Associations: Percent Strongly Agree</a:t>
            </a:r>
            <a:endParaRPr lang="en-US" b="1" dirty="0">
              <a:solidFill>
                <a:schemeClr val="bg1">
                  <a:lumMod val="50000"/>
                </a:schemeClr>
              </a:solidFill>
              <a:latin typeface="Arial Narrow" pitchFamily="34" charset="0"/>
            </a:endParaRPr>
          </a:p>
        </p:txBody>
      </p:sp>
      <p:sp>
        <p:nvSpPr>
          <p:cNvPr id="16" name="Rectangle 15"/>
          <p:cNvSpPr/>
          <p:nvPr/>
        </p:nvSpPr>
        <p:spPr>
          <a:xfrm>
            <a:off x="1403615" y="6197275"/>
            <a:ext cx="6970447" cy="400110"/>
          </a:xfrm>
          <a:prstGeom prst="rect">
            <a:avLst/>
          </a:prstGeom>
        </p:spPr>
        <p:txBody>
          <a:bodyPr wrap="square">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0" y="2104039"/>
          <a:ext cx="9144000" cy="362924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515721" y="827979"/>
            <a:ext cx="8088769"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Like their children, they were not impressed with student life on campus, the diversity and relevance of majors or efforts to find graduates jobs.</a:t>
            </a:r>
            <a:endParaRPr lang="en-US" sz="1600" dirty="0">
              <a:solidFill>
                <a:schemeClr val="accent4">
                  <a:lumMod val="75000"/>
                </a:schemeClr>
              </a:solidFill>
              <a:latin typeface="Arial Narrow" pitchFamily="34" charset="0"/>
            </a:endParaRPr>
          </a:p>
        </p:txBody>
      </p:sp>
      <p:sp>
        <p:nvSpPr>
          <p:cNvPr id="10" name="TextBox 9"/>
          <p:cNvSpPr txBox="1"/>
          <p:nvPr/>
        </p:nvSpPr>
        <p:spPr>
          <a:xfrm>
            <a:off x="309082" y="568670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219</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a:off x="1403615"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248</a:t>
            </a:r>
            <a:endParaRPr lang="en-US" sz="1200" dirty="0">
              <a:solidFill>
                <a:schemeClr val="tx1">
                  <a:lumMod val="50000"/>
                  <a:lumOff val="50000"/>
                </a:schemeClr>
              </a:solidFill>
              <a:latin typeface="Arial Narrow" pitchFamily="34" charset="0"/>
            </a:endParaRPr>
          </a:p>
        </p:txBody>
      </p:sp>
      <p:sp>
        <p:nvSpPr>
          <p:cNvPr id="8" name="TextBox 7"/>
          <p:cNvSpPr txBox="1"/>
          <p:nvPr/>
        </p:nvSpPr>
        <p:spPr>
          <a:xfrm>
            <a:off x="2498148"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277</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3650288"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237</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4744821"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173</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5896961" y="57443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207</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2476978" y="2046432"/>
            <a:ext cx="4297010"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Weaker Associations: Percent Strongly Agree</a:t>
            </a:r>
            <a:endParaRPr lang="en-US" b="1" dirty="0">
              <a:solidFill>
                <a:schemeClr val="bg1">
                  <a:lumMod val="50000"/>
                </a:schemeClr>
              </a:solidFill>
              <a:latin typeface="Arial Narrow" pitchFamily="34" charset="0"/>
            </a:endParaRPr>
          </a:p>
        </p:txBody>
      </p:sp>
      <p:sp>
        <p:nvSpPr>
          <p:cNvPr id="15" name="TextBox 14"/>
          <p:cNvSpPr txBox="1"/>
          <p:nvPr/>
        </p:nvSpPr>
        <p:spPr>
          <a:xfrm>
            <a:off x="8201241"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168</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a:off x="7049101"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237</a:t>
            </a:r>
            <a:endParaRPr lang="en-US" sz="1200" dirty="0">
              <a:solidFill>
                <a:schemeClr val="tx1">
                  <a:lumMod val="50000"/>
                  <a:lumOff val="50000"/>
                </a:schemeClr>
              </a:solidFill>
              <a:latin typeface="Arial Narrow" pitchFamily="34" charset="0"/>
            </a:endParaRPr>
          </a:p>
        </p:txBody>
      </p:sp>
      <p:sp>
        <p:nvSpPr>
          <p:cNvPr id="17" name="TextBox 16"/>
          <p:cNvSpPr txBox="1"/>
          <p:nvPr/>
        </p:nvSpPr>
        <p:spPr>
          <a:xfrm rot="10800000" flipV="1">
            <a:off x="885152" y="361315"/>
            <a:ext cx="685523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sp>
        <p:nvSpPr>
          <p:cNvPr id="18" name="Rectangle 17"/>
          <p:cNvSpPr/>
          <p:nvPr/>
        </p:nvSpPr>
        <p:spPr>
          <a:xfrm>
            <a:off x="1403615" y="6197275"/>
            <a:ext cx="6970447" cy="400110"/>
          </a:xfrm>
          <a:prstGeom prst="rect">
            <a:avLst/>
          </a:prstGeom>
        </p:spPr>
        <p:txBody>
          <a:bodyPr wrap="square">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9" name="TextBox 18"/>
          <p:cNvSpPr txBox="1"/>
          <p:nvPr/>
        </p:nvSpPr>
        <p:spPr>
          <a:xfrm rot="10800000" flipV="1">
            <a:off x="3189431" y="1470362"/>
            <a:ext cx="288035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nvGraphicFramePr>
        <p:xfrm>
          <a:off x="654724" y="5272424"/>
          <a:ext cx="8489276" cy="1036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654724" y="4120284"/>
          <a:ext cx="8295408" cy="10369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769938" y="3025751"/>
          <a:ext cx="8295408" cy="979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nvGraphicFramePr>
        <p:xfrm>
          <a:off x="769938" y="1931218"/>
          <a:ext cx="8295408" cy="979319"/>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p:cNvSpPr txBox="1"/>
          <p:nvPr/>
        </p:nvSpPr>
        <p:spPr>
          <a:xfrm>
            <a:off x="1770304" y="2161646"/>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n=213</a:t>
            </a:r>
            <a:endParaRPr lang="en-US" sz="1100" dirty="0">
              <a:solidFill>
                <a:schemeClr val="tx1">
                  <a:lumMod val="50000"/>
                  <a:lumOff val="50000"/>
                </a:schemeClr>
              </a:solidFill>
              <a:latin typeface="Arial Narrow" pitchFamily="34" charset="0"/>
            </a:endParaRPr>
          </a:p>
        </p:txBody>
      </p:sp>
      <p:sp>
        <p:nvSpPr>
          <p:cNvPr id="21" name="Text Box 3"/>
          <p:cNvSpPr txBox="1">
            <a:spLocks noChangeArrowheads="1"/>
          </p:cNvSpPr>
          <p:nvPr/>
        </p:nvSpPr>
        <p:spPr bwMode="auto">
          <a:xfrm>
            <a:off x="445343" y="2046432"/>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well qualified faculty</a:t>
            </a:r>
          </a:p>
        </p:txBody>
      </p:sp>
      <p:sp>
        <p:nvSpPr>
          <p:cNvPr id="22" name="TextBox 21"/>
          <p:cNvSpPr txBox="1"/>
          <p:nvPr/>
        </p:nvSpPr>
        <p:spPr>
          <a:xfrm rot="10800000" flipV="1">
            <a:off x="342900" y="712765"/>
            <a:ext cx="7685520"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While four different attributes scored lower than five years ago, none were dramatic or important enough to change the overall impression discussed earlier.</a:t>
            </a:r>
            <a:endParaRPr lang="en-US" sz="1600" dirty="0">
              <a:solidFill>
                <a:schemeClr val="accent4">
                  <a:lumMod val="75000"/>
                </a:schemeClr>
              </a:solidFill>
              <a:latin typeface="Arial Narrow" pitchFamily="34" charset="0"/>
            </a:endParaRPr>
          </a:p>
        </p:txBody>
      </p:sp>
      <p:sp>
        <p:nvSpPr>
          <p:cNvPr id="11" name="Text Box 3"/>
          <p:cNvSpPr txBox="1">
            <a:spLocks noChangeArrowheads="1"/>
          </p:cNvSpPr>
          <p:nvPr/>
        </p:nvSpPr>
        <p:spPr bwMode="auto">
          <a:xfrm>
            <a:off x="424296" y="3128311"/>
            <a:ext cx="1403615"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vibrant student life on campus</a:t>
            </a:r>
          </a:p>
        </p:txBody>
      </p:sp>
      <p:sp>
        <p:nvSpPr>
          <p:cNvPr id="15" name="Text Box 3"/>
          <p:cNvSpPr txBox="1">
            <a:spLocks noChangeArrowheads="1"/>
          </p:cNvSpPr>
          <p:nvPr/>
        </p:nvSpPr>
        <p:spPr bwMode="auto">
          <a:xfrm>
            <a:off x="424296" y="4407510"/>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successful graduates</a:t>
            </a:r>
          </a:p>
        </p:txBody>
      </p:sp>
      <p:sp>
        <p:nvSpPr>
          <p:cNvPr id="25" name="Text Box 3"/>
          <p:cNvSpPr txBox="1">
            <a:spLocks noChangeArrowheads="1"/>
          </p:cNvSpPr>
          <p:nvPr/>
        </p:nvSpPr>
        <p:spPr bwMode="auto">
          <a:xfrm>
            <a:off x="5090463" y="2392074"/>
            <a:ext cx="691284"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(-10)</a:t>
            </a:r>
          </a:p>
        </p:txBody>
      </p:sp>
      <p:sp>
        <p:nvSpPr>
          <p:cNvPr id="26" name="Text Box 3"/>
          <p:cNvSpPr txBox="1">
            <a:spLocks noChangeArrowheads="1"/>
          </p:cNvSpPr>
          <p:nvPr/>
        </p:nvSpPr>
        <p:spPr bwMode="auto">
          <a:xfrm>
            <a:off x="4337914" y="3486607"/>
            <a:ext cx="694942"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(-10)</a:t>
            </a:r>
          </a:p>
        </p:txBody>
      </p:sp>
      <p:sp>
        <p:nvSpPr>
          <p:cNvPr id="27" name="Text Box 3"/>
          <p:cNvSpPr txBox="1">
            <a:spLocks noChangeArrowheads="1"/>
          </p:cNvSpPr>
          <p:nvPr/>
        </p:nvSpPr>
        <p:spPr bwMode="auto">
          <a:xfrm>
            <a:off x="5662875" y="4581140"/>
            <a:ext cx="539510"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(-9)</a:t>
            </a:r>
          </a:p>
        </p:txBody>
      </p:sp>
      <p:sp>
        <p:nvSpPr>
          <p:cNvPr id="20" name="TextBox 19"/>
          <p:cNvSpPr txBox="1"/>
          <p:nvPr/>
        </p:nvSpPr>
        <p:spPr>
          <a:xfrm>
            <a:off x="1770304" y="2564895"/>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n=237</a:t>
            </a:r>
            <a:endParaRPr lang="en-US" sz="1100" dirty="0">
              <a:solidFill>
                <a:schemeClr val="tx1">
                  <a:lumMod val="50000"/>
                  <a:lumOff val="50000"/>
                </a:schemeClr>
              </a:solidFill>
              <a:latin typeface="Arial Narrow" pitchFamily="34" charset="0"/>
            </a:endParaRPr>
          </a:p>
        </p:txBody>
      </p:sp>
      <p:sp>
        <p:nvSpPr>
          <p:cNvPr id="29" name="TextBox 28"/>
          <p:cNvSpPr txBox="1"/>
          <p:nvPr/>
        </p:nvSpPr>
        <p:spPr>
          <a:xfrm>
            <a:off x="1770304" y="3282604"/>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n=179</a:t>
            </a:r>
            <a:endParaRPr lang="en-US" sz="1100" dirty="0">
              <a:solidFill>
                <a:schemeClr val="tx1">
                  <a:lumMod val="50000"/>
                  <a:lumOff val="50000"/>
                </a:schemeClr>
              </a:solidFill>
              <a:latin typeface="Arial Narrow" pitchFamily="34" charset="0"/>
            </a:endParaRPr>
          </a:p>
        </p:txBody>
      </p:sp>
      <p:sp>
        <p:nvSpPr>
          <p:cNvPr id="30" name="TextBox 29"/>
          <p:cNvSpPr txBox="1"/>
          <p:nvPr/>
        </p:nvSpPr>
        <p:spPr>
          <a:xfrm>
            <a:off x="1770304" y="3685853"/>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n=186</a:t>
            </a:r>
            <a:endParaRPr lang="en-US" sz="1100" dirty="0">
              <a:solidFill>
                <a:schemeClr val="tx1">
                  <a:lumMod val="50000"/>
                  <a:lumOff val="50000"/>
                </a:schemeClr>
              </a:solidFill>
              <a:latin typeface="Arial Narrow" pitchFamily="34" charset="0"/>
            </a:endParaRPr>
          </a:p>
        </p:txBody>
      </p:sp>
      <p:sp>
        <p:nvSpPr>
          <p:cNvPr id="31" name="TextBox 30"/>
          <p:cNvSpPr txBox="1"/>
          <p:nvPr/>
        </p:nvSpPr>
        <p:spPr>
          <a:xfrm>
            <a:off x="1770304" y="4350712"/>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n=221</a:t>
            </a:r>
            <a:endParaRPr lang="en-US" sz="1100" dirty="0">
              <a:solidFill>
                <a:schemeClr val="tx1">
                  <a:lumMod val="50000"/>
                  <a:lumOff val="50000"/>
                </a:schemeClr>
              </a:solidFill>
              <a:latin typeface="Arial Narrow" pitchFamily="34" charset="0"/>
            </a:endParaRPr>
          </a:p>
        </p:txBody>
      </p:sp>
      <p:sp>
        <p:nvSpPr>
          <p:cNvPr id="32" name="TextBox 31"/>
          <p:cNvSpPr txBox="1"/>
          <p:nvPr/>
        </p:nvSpPr>
        <p:spPr>
          <a:xfrm>
            <a:off x="1770304" y="4811568"/>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n=271</a:t>
            </a:r>
            <a:endParaRPr lang="en-US" sz="1100" dirty="0">
              <a:solidFill>
                <a:schemeClr val="tx1">
                  <a:lumMod val="50000"/>
                  <a:lumOff val="50000"/>
                </a:schemeClr>
              </a:solidFill>
              <a:latin typeface="Arial Narrow" pitchFamily="34" charset="0"/>
            </a:endParaRPr>
          </a:p>
        </p:txBody>
      </p:sp>
      <p:sp>
        <p:nvSpPr>
          <p:cNvPr id="24" name="Text Box 3"/>
          <p:cNvSpPr txBox="1">
            <a:spLocks noChangeArrowheads="1"/>
          </p:cNvSpPr>
          <p:nvPr/>
        </p:nvSpPr>
        <p:spPr bwMode="auto">
          <a:xfrm>
            <a:off x="1288401" y="6262779"/>
            <a:ext cx="7221922" cy="276999"/>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*In 2006 Wave, “vibrant student life” was worded: Has a good outside of class social experience.</a:t>
            </a:r>
          </a:p>
        </p:txBody>
      </p:sp>
      <p:sp>
        <p:nvSpPr>
          <p:cNvPr id="28" name="TextBox 27"/>
          <p:cNvSpPr txBox="1"/>
          <p:nvPr/>
        </p:nvSpPr>
        <p:spPr>
          <a:xfrm>
            <a:off x="3707895" y="1585576"/>
            <a:ext cx="138531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Key Changes</a:t>
            </a:r>
            <a:endParaRPr lang="en-US" b="1" dirty="0">
              <a:solidFill>
                <a:schemeClr val="bg1">
                  <a:lumMod val="50000"/>
                </a:schemeClr>
              </a:solidFill>
              <a:latin typeface="Arial Narrow" pitchFamily="34" charset="0"/>
            </a:endParaRPr>
          </a:p>
        </p:txBody>
      </p:sp>
      <p:sp>
        <p:nvSpPr>
          <p:cNvPr id="33" name="Isosceles Triangle 32"/>
          <p:cNvSpPr/>
          <p:nvPr/>
        </p:nvSpPr>
        <p:spPr>
          <a:xfrm rot="10800000">
            <a:off x="5666533" y="250728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4913984" y="360182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6184997" y="475396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3"/>
          <p:cNvSpPr txBox="1">
            <a:spLocks noChangeArrowheads="1"/>
          </p:cNvSpPr>
          <p:nvPr/>
        </p:nvSpPr>
        <p:spPr bwMode="auto">
          <a:xfrm>
            <a:off x="424296" y="5502043"/>
            <a:ext cx="1403615"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academic majors he/she is interested in</a:t>
            </a:r>
          </a:p>
        </p:txBody>
      </p:sp>
      <p:sp>
        <p:nvSpPr>
          <p:cNvPr id="39" name="Text Box 3"/>
          <p:cNvSpPr txBox="1">
            <a:spLocks noChangeArrowheads="1"/>
          </p:cNvSpPr>
          <p:nvPr/>
        </p:nvSpPr>
        <p:spPr bwMode="auto">
          <a:xfrm>
            <a:off x="4666167" y="5767197"/>
            <a:ext cx="539510" cy="369332"/>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(-8)</a:t>
            </a:r>
          </a:p>
        </p:txBody>
      </p:sp>
      <p:sp>
        <p:nvSpPr>
          <p:cNvPr id="40" name="Isosceles Triangle 39"/>
          <p:cNvSpPr/>
          <p:nvPr/>
        </p:nvSpPr>
        <p:spPr>
          <a:xfrm rot="10800000">
            <a:off x="5148071" y="590610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749257" y="5529277"/>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n=217</a:t>
            </a:r>
            <a:endParaRPr lang="en-US" sz="1100" dirty="0">
              <a:solidFill>
                <a:schemeClr val="tx1">
                  <a:lumMod val="50000"/>
                  <a:lumOff val="50000"/>
                </a:schemeClr>
              </a:solidFill>
              <a:latin typeface="Arial Narrow" pitchFamily="34" charset="0"/>
            </a:endParaRPr>
          </a:p>
        </p:txBody>
      </p:sp>
      <p:sp>
        <p:nvSpPr>
          <p:cNvPr id="42" name="TextBox 41"/>
          <p:cNvSpPr txBox="1"/>
          <p:nvPr/>
        </p:nvSpPr>
        <p:spPr>
          <a:xfrm>
            <a:off x="1749257" y="5963708"/>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n=250</a:t>
            </a:r>
            <a:endParaRPr lang="en-US" sz="1100" dirty="0">
              <a:solidFill>
                <a:schemeClr val="tx1">
                  <a:lumMod val="50000"/>
                  <a:lumOff val="50000"/>
                </a:schemeClr>
              </a:solidFill>
              <a:latin typeface="Arial Narrow" pitchFamily="34" charset="0"/>
            </a:endParaRPr>
          </a:p>
        </p:txBody>
      </p:sp>
      <p:sp>
        <p:nvSpPr>
          <p:cNvPr id="43" name="TextBox 42"/>
          <p:cNvSpPr txBox="1"/>
          <p:nvPr/>
        </p:nvSpPr>
        <p:spPr>
          <a:xfrm rot="10800000" flipV="1">
            <a:off x="827545" y="375829"/>
            <a:ext cx="685523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sp>
        <p:nvSpPr>
          <p:cNvPr id="44" name="Rectangle 43"/>
          <p:cNvSpPr/>
          <p:nvPr/>
        </p:nvSpPr>
        <p:spPr>
          <a:xfrm>
            <a:off x="1346008" y="6485310"/>
            <a:ext cx="6970447" cy="400110"/>
          </a:xfrm>
          <a:prstGeom prst="rect">
            <a:avLst/>
          </a:prstGeom>
        </p:spPr>
        <p:txBody>
          <a:bodyPr wrap="square">
            <a:spAutoFit/>
          </a:bodyPr>
          <a:lstStyle/>
          <a:p>
            <a:r>
              <a:rPr lang="en-US" sz="1000" i="1" dirty="0" smtClean="0">
                <a:solidFill>
                  <a:schemeClr val="bg1"/>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bg1"/>
                </a:solidFill>
                <a:latin typeface="Arial Narrow" pitchFamily="34" charset="0"/>
              </a:rPr>
              <a:t>Percents are based on those who gave a response to the statement.</a:t>
            </a:r>
            <a:endParaRPr lang="en-US" sz="1000" i="1" dirty="0">
              <a:solidFill>
                <a:schemeClr val="bg1"/>
              </a:solidFill>
              <a:latin typeface="Arial Narrow" pitchFamily="34" charset="0"/>
            </a:endParaRPr>
          </a:p>
        </p:txBody>
      </p:sp>
      <p:sp>
        <p:nvSpPr>
          <p:cNvPr id="45" name="TextBox 44"/>
          <p:cNvSpPr txBox="1"/>
          <p:nvPr/>
        </p:nvSpPr>
        <p:spPr>
          <a:xfrm rot="10800000" flipV="1">
            <a:off x="2037293" y="1308577"/>
            <a:ext cx="5299846"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2934" y="613652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n=314</a:t>
            </a:r>
            <a:endParaRPr lang="en-US" sz="1200" dirty="0">
              <a:solidFill>
                <a:schemeClr val="tx1">
                  <a:lumMod val="50000"/>
                  <a:lumOff val="50000"/>
                </a:schemeClr>
              </a:solidFill>
              <a:latin typeface="Arial Narrow" pitchFamily="34" charset="0"/>
            </a:endParaRPr>
          </a:p>
        </p:txBody>
      </p:sp>
      <p:graphicFrame>
        <p:nvGraphicFramePr>
          <p:cNvPr id="19" name="Chart 18"/>
          <p:cNvGraphicFramePr/>
          <p:nvPr/>
        </p:nvGraphicFramePr>
        <p:xfrm>
          <a:off x="136260" y="2622502"/>
          <a:ext cx="3283599" cy="351402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597117" y="844582"/>
            <a:ext cx="7834552"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Brand consideration of KCTCS remained as strong as it had ever been.  If there was any attrition it might be in the urban areas.  However sample sizes were not large enough to confirm that.</a:t>
            </a:r>
            <a:endParaRPr lang="en-US" sz="1600" dirty="0">
              <a:solidFill>
                <a:schemeClr val="accent4">
                  <a:lumMod val="75000"/>
                </a:schemeClr>
              </a:solidFill>
              <a:latin typeface="Arial Narrow" pitchFamily="34" charset="0"/>
            </a:endParaRPr>
          </a:p>
        </p:txBody>
      </p:sp>
      <p:sp>
        <p:nvSpPr>
          <p:cNvPr id="23" name="TextBox 22"/>
          <p:cNvSpPr txBox="1"/>
          <p:nvPr/>
        </p:nvSpPr>
        <p:spPr>
          <a:xfrm rot="10800000" flipV="1">
            <a:off x="-1" y="375829"/>
            <a:ext cx="779799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Consideration Among Those Whose Child Is Likely To Enroll</a:t>
            </a:r>
            <a:endParaRPr lang="en-US" sz="1600" b="1" dirty="0">
              <a:solidFill>
                <a:schemeClr val="bg1"/>
              </a:solidFill>
              <a:latin typeface="Arial Narrow" pitchFamily="34" charset="0"/>
            </a:endParaRPr>
          </a:p>
        </p:txBody>
      </p:sp>
      <p:graphicFrame>
        <p:nvGraphicFramePr>
          <p:cNvPr id="7" name="Chart 6"/>
          <p:cNvGraphicFramePr/>
          <p:nvPr/>
        </p:nvGraphicFramePr>
        <p:xfrm>
          <a:off x="4456786" y="2564894"/>
          <a:ext cx="1901031" cy="1497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6991494" y="2564895"/>
          <a:ext cx="1901031" cy="1497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6991494" y="4696354"/>
          <a:ext cx="1901031" cy="14977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4514393" y="4753961"/>
          <a:ext cx="1901031" cy="1497783"/>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 Box 3"/>
          <p:cNvSpPr txBox="1">
            <a:spLocks noChangeArrowheads="1"/>
          </p:cNvSpPr>
          <p:nvPr/>
        </p:nvSpPr>
        <p:spPr bwMode="auto">
          <a:xfrm>
            <a:off x="4514393" y="2161646"/>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West</a:t>
            </a:r>
          </a:p>
        </p:txBody>
      </p:sp>
      <p:sp>
        <p:nvSpPr>
          <p:cNvPr id="12" name="Text Box 3"/>
          <p:cNvSpPr txBox="1">
            <a:spLocks noChangeArrowheads="1"/>
          </p:cNvSpPr>
          <p:nvPr/>
        </p:nvSpPr>
        <p:spPr bwMode="auto">
          <a:xfrm>
            <a:off x="4572000" y="4350712"/>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Central</a:t>
            </a:r>
          </a:p>
        </p:txBody>
      </p:sp>
      <p:sp>
        <p:nvSpPr>
          <p:cNvPr id="13" name="Text Box 3"/>
          <p:cNvSpPr txBox="1">
            <a:spLocks noChangeArrowheads="1"/>
          </p:cNvSpPr>
          <p:nvPr/>
        </p:nvSpPr>
        <p:spPr bwMode="auto">
          <a:xfrm>
            <a:off x="7097361" y="2195563"/>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East</a:t>
            </a:r>
          </a:p>
        </p:txBody>
      </p:sp>
      <p:sp>
        <p:nvSpPr>
          <p:cNvPr id="14" name="Text Box 3"/>
          <p:cNvSpPr txBox="1">
            <a:spLocks noChangeArrowheads="1"/>
          </p:cNvSpPr>
          <p:nvPr/>
        </p:nvSpPr>
        <p:spPr bwMode="auto">
          <a:xfrm>
            <a:off x="7066702" y="4350712"/>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Urban</a:t>
            </a:r>
          </a:p>
        </p:txBody>
      </p:sp>
      <p:sp>
        <p:nvSpPr>
          <p:cNvPr id="15" name="TextBox 14"/>
          <p:cNvSpPr txBox="1"/>
          <p:nvPr/>
        </p:nvSpPr>
        <p:spPr>
          <a:xfrm>
            <a:off x="1000366" y="613652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n=377</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a:off x="4975249"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n=94</a:t>
            </a:r>
            <a:endParaRPr lang="en-US" sz="1200" dirty="0">
              <a:solidFill>
                <a:schemeClr val="tx1">
                  <a:lumMod val="50000"/>
                  <a:lumOff val="50000"/>
                </a:schemeClr>
              </a:solidFill>
              <a:latin typeface="Arial Narrow" pitchFamily="34" charset="0"/>
            </a:endParaRPr>
          </a:p>
        </p:txBody>
      </p:sp>
      <p:sp>
        <p:nvSpPr>
          <p:cNvPr id="17" name="TextBox 16"/>
          <p:cNvSpPr txBox="1"/>
          <p:nvPr/>
        </p:nvSpPr>
        <p:spPr>
          <a:xfrm>
            <a:off x="5090463"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n=93</a:t>
            </a:r>
            <a:endParaRPr lang="en-US" sz="1200" dirty="0">
              <a:solidFill>
                <a:schemeClr val="tx1">
                  <a:lumMod val="50000"/>
                  <a:lumOff val="50000"/>
                </a:schemeClr>
              </a:solidFill>
              <a:latin typeface="Arial Narrow" pitchFamily="34" charset="0"/>
            </a:endParaRPr>
          </a:p>
        </p:txBody>
      </p:sp>
      <p:sp>
        <p:nvSpPr>
          <p:cNvPr id="18" name="TextBox 17"/>
          <p:cNvSpPr txBox="1"/>
          <p:nvPr/>
        </p:nvSpPr>
        <p:spPr>
          <a:xfrm>
            <a:off x="7567564"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n=93</a:t>
            </a:r>
            <a:endParaRPr lang="en-US" sz="1200" dirty="0">
              <a:solidFill>
                <a:schemeClr val="tx1">
                  <a:lumMod val="50000"/>
                  <a:lumOff val="50000"/>
                </a:schemeClr>
              </a:solidFill>
              <a:latin typeface="Arial Narrow" pitchFamily="34" charset="0"/>
            </a:endParaRPr>
          </a:p>
        </p:txBody>
      </p:sp>
      <p:sp>
        <p:nvSpPr>
          <p:cNvPr id="20" name="TextBox 19"/>
          <p:cNvSpPr txBox="1"/>
          <p:nvPr/>
        </p:nvSpPr>
        <p:spPr>
          <a:xfrm>
            <a:off x="7567564" y="6078922"/>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n=97</a:t>
            </a:r>
            <a:endParaRPr lang="en-US" sz="1200" dirty="0">
              <a:solidFill>
                <a:schemeClr val="tx1">
                  <a:lumMod val="50000"/>
                  <a:lumOff val="50000"/>
                </a:schemeClr>
              </a:solidFill>
              <a:latin typeface="Arial Narrow" pitchFamily="34" charset="0"/>
            </a:endParaRPr>
          </a:p>
        </p:txBody>
      </p:sp>
      <p:sp>
        <p:nvSpPr>
          <p:cNvPr id="21" name="Rectangle 20"/>
          <p:cNvSpPr/>
          <p:nvPr/>
        </p:nvSpPr>
        <p:spPr>
          <a:xfrm>
            <a:off x="4456786" y="2161646"/>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56786" y="4350711"/>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91494" y="4350712"/>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91494" y="2161646"/>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flipV="1">
            <a:off x="1288400" y="1493243"/>
            <a:ext cx="691283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If your (Junior/Senior) did enroll in a university, college or technical trade institute, what is the name of the place you think they would be most likely to attend? What are the names of any others they would seriously consider?</a:t>
            </a:r>
            <a:endParaRPr lang="en-US" sz="1200" b="1" i="1" dirty="0">
              <a:solidFill>
                <a:schemeClr val="tx1">
                  <a:lumMod val="50000"/>
                  <a:lumOff val="50000"/>
                </a:schemeClr>
              </a:solidFill>
              <a:latin typeface="Arial Narrow" pitchFamily="34" charset="0"/>
            </a:endParaRPr>
          </a:p>
        </p:txBody>
      </p:sp>
      <p:sp>
        <p:nvSpPr>
          <p:cNvPr id="28" name="TextBox 27"/>
          <p:cNvSpPr txBox="1"/>
          <p:nvPr/>
        </p:nvSpPr>
        <p:spPr>
          <a:xfrm>
            <a:off x="5724140"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n=73</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5839354"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n=92</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8316455"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n=72</a:t>
            </a:r>
            <a:endParaRPr lang="en-US" sz="1200" dirty="0">
              <a:solidFill>
                <a:schemeClr val="tx1">
                  <a:lumMod val="50000"/>
                  <a:lumOff val="50000"/>
                </a:schemeClr>
              </a:solidFill>
              <a:latin typeface="Arial Narrow" pitchFamily="34" charset="0"/>
            </a:endParaRPr>
          </a:p>
        </p:txBody>
      </p:sp>
      <p:sp>
        <p:nvSpPr>
          <p:cNvPr id="31" name="TextBox 30"/>
          <p:cNvSpPr txBox="1"/>
          <p:nvPr/>
        </p:nvSpPr>
        <p:spPr>
          <a:xfrm>
            <a:off x="8316455" y="6078922"/>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n=77</a:t>
            </a:r>
            <a:endParaRPr lang="en-US" sz="1200" dirty="0">
              <a:solidFill>
                <a:schemeClr val="tx1">
                  <a:lumMod val="50000"/>
                  <a:lumOff val="50000"/>
                </a:schemeClr>
              </a:solidFill>
              <a:latin typeface="Arial Narrow" pitchFamily="34" charset="0"/>
            </a:endParaRPr>
          </a:p>
        </p:txBody>
      </p:sp>
      <p:sp>
        <p:nvSpPr>
          <p:cNvPr id="33" name="TextBox 32"/>
          <p:cNvSpPr txBox="1"/>
          <p:nvPr/>
        </p:nvSpPr>
        <p:spPr>
          <a:xfrm rot="10800000" flipV="1">
            <a:off x="251475" y="2622502"/>
            <a:ext cx="3398813" cy="523220"/>
          </a:xfrm>
          <a:prstGeom prst="rect">
            <a:avLst/>
          </a:prstGeom>
          <a:noFill/>
          <a:ln>
            <a:noFill/>
          </a:ln>
        </p:spPr>
        <p:txBody>
          <a:bodyPr wrap="square" rtlCol="0">
            <a:spAutoFit/>
          </a:bodyPr>
          <a:lstStyle/>
          <a:p>
            <a:pPr algn="ctr"/>
            <a:r>
              <a:rPr lang="en-US" sz="1400" b="1" dirty="0" smtClean="0">
                <a:solidFill>
                  <a:schemeClr val="tx1">
                    <a:lumMod val="50000"/>
                    <a:lumOff val="50000"/>
                  </a:schemeClr>
                </a:solidFill>
                <a:latin typeface="Arial Narrow" pitchFamily="34" charset="0"/>
              </a:rPr>
              <a:t>Percent Likely To Consider</a:t>
            </a:r>
          </a:p>
          <a:p>
            <a:pPr algn="ctr"/>
            <a:r>
              <a:rPr lang="en-US" sz="1400" b="1" u="sng" dirty="0" smtClean="0">
                <a:solidFill>
                  <a:schemeClr val="tx1">
                    <a:lumMod val="50000"/>
                    <a:lumOff val="50000"/>
                  </a:schemeClr>
                </a:solidFill>
                <a:latin typeface="Arial Narrow" pitchFamily="34" charset="0"/>
              </a:rPr>
              <a:t> A KCTCS College</a:t>
            </a:r>
            <a:endParaRPr lang="en-US" sz="1400" b="1" u="sng"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4159985"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Perceptions on Credit Transfer(s) &amp; Tuition</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000366" y="1700791"/>
            <a:ext cx="720087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Now I’d like you to use excellent, very good, good, fair or poor and tell me how you would rate the KCTCS college closest to you as a place to start college and then transfer credits to a four-year college or university in Kentucky?</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564896"/>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n=298</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Closest KCTCS College As A Place To Transfer From</a:t>
            </a:r>
            <a:endParaRPr lang="en-US" sz="1600" b="1" dirty="0">
              <a:solidFill>
                <a:schemeClr val="bg1"/>
              </a:solidFill>
              <a:latin typeface="Arial Narrow" pitchFamily="34" charset="0"/>
            </a:endParaRPr>
          </a:p>
        </p:txBody>
      </p:sp>
      <p:sp>
        <p:nvSpPr>
          <p:cNvPr id="6" name="TextBox 5"/>
          <p:cNvSpPr txBox="1"/>
          <p:nvPr/>
        </p:nvSpPr>
        <p:spPr>
          <a:xfrm rot="10800000" flipV="1">
            <a:off x="712331" y="836685"/>
            <a:ext cx="7167057"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The large majority of parents thought a KCTCS College was a good place to start college and then transfer credits.</a:t>
            </a:r>
            <a:endParaRPr lang="en-US"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712331" y="5733280"/>
          <a:ext cx="7604124" cy="806498"/>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rot="10800000" flipV="1">
            <a:off x="1576436" y="1527159"/>
            <a:ext cx="599112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Why do you say that the KCTCS college is a/an excellent, very good, good, fair or poor place to start college and then transfer credits to a four-year college or university in Kentucky?</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7164315" y="6021315"/>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n=300</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Rationale For Starting And Transferring From KCTCS </a:t>
            </a:r>
            <a:endParaRPr lang="en-US" sz="1600" b="1" dirty="0">
              <a:solidFill>
                <a:schemeClr val="bg1"/>
              </a:solidFill>
              <a:latin typeface="Arial Narrow" pitchFamily="34" charset="0"/>
            </a:endParaRPr>
          </a:p>
        </p:txBody>
      </p:sp>
      <p:graphicFrame>
        <p:nvGraphicFramePr>
          <p:cNvPr id="6" name="Chart 5"/>
          <p:cNvGraphicFramePr/>
          <p:nvPr/>
        </p:nvGraphicFramePr>
        <p:xfrm>
          <a:off x="251475" y="2507288"/>
          <a:ext cx="7949766" cy="293795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p:cNvSpPr txBox="1">
            <a:spLocks noChangeArrowheads="1"/>
          </p:cNvSpPr>
          <p:nvPr/>
        </p:nvSpPr>
        <p:spPr bwMode="auto">
          <a:xfrm>
            <a:off x="3074218" y="2161646"/>
            <a:ext cx="197682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Positive Responses</a:t>
            </a:r>
          </a:p>
        </p:txBody>
      </p:sp>
      <p:sp>
        <p:nvSpPr>
          <p:cNvPr id="10" name="Text Box 3"/>
          <p:cNvSpPr txBox="1">
            <a:spLocks noChangeArrowheads="1"/>
          </p:cNvSpPr>
          <p:nvPr/>
        </p:nvSpPr>
        <p:spPr bwMode="auto">
          <a:xfrm>
            <a:off x="3108729" y="5421555"/>
            <a:ext cx="203934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Negative Responses</a:t>
            </a:r>
          </a:p>
        </p:txBody>
      </p:sp>
      <p:sp>
        <p:nvSpPr>
          <p:cNvPr id="7169" name="Rectangle 1"/>
          <p:cNvSpPr>
            <a:spLocks noChangeArrowheads="1"/>
          </p:cNvSpPr>
          <p:nvPr/>
        </p:nvSpPr>
        <p:spPr bwMode="auto">
          <a:xfrm>
            <a:off x="1864471" y="951899"/>
            <a:ext cx="560892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1600" b="1" i="1" u="none" strike="noStrike" cap="none" normalizeH="0" baseline="0" dirty="0" smtClean="0">
                <a:ln>
                  <a:noFill/>
                </a:ln>
                <a:solidFill>
                  <a:srgbClr val="5F497A"/>
                </a:solidFill>
                <a:effectLst/>
                <a:latin typeface="Arial Narrow" pitchFamily="34" charset="0"/>
                <a:ea typeface="Calibri" pitchFamily="34" charset="0"/>
                <a:cs typeface="Times New Roman" pitchFamily="18" charset="0"/>
              </a:rPr>
              <a:t>They liked it because it was convenient, affordable and small.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806865" y="1815194"/>
            <a:ext cx="5587880"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is it very easy, easy, difficult or very difficult to transfer credits from (a KCTCS College) to a four-year college or university in Kentucky?</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481903"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n=340</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0" y="346801"/>
            <a:ext cx="785559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Ease of Transferring Credits From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Among Those Aware Of Closest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graphicFrame>
        <p:nvGraphicFramePr>
          <p:cNvPr id="6" name="Chart 5"/>
          <p:cNvGraphicFramePr/>
          <p:nvPr/>
        </p:nvGraphicFramePr>
        <p:xfrm>
          <a:off x="2786183" y="2564895"/>
          <a:ext cx="3744455"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5121" name="Rectangle 1"/>
          <p:cNvSpPr>
            <a:spLocks noChangeArrowheads="1"/>
          </p:cNvSpPr>
          <p:nvPr/>
        </p:nvSpPr>
        <p:spPr bwMode="auto">
          <a:xfrm>
            <a:off x="712332" y="1075009"/>
            <a:ext cx="75465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1600" b="1" i="1" u="none" strike="noStrike" cap="none" normalizeH="0" baseline="0" dirty="0" smtClean="0">
                <a:ln>
                  <a:noFill/>
                </a:ln>
                <a:solidFill>
                  <a:srgbClr val="5F497A"/>
                </a:solidFill>
                <a:effectLst/>
                <a:latin typeface="Arial Narrow" pitchFamily="34" charset="0"/>
                <a:ea typeface="Calibri" pitchFamily="34" charset="0"/>
                <a:cs typeface="Times New Roman" pitchFamily="18" charset="0"/>
              </a:rPr>
              <a:t>Very few people felt transferring credits to a Kentucky four-year institution would be difficult.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5724140" y="1816004"/>
            <a:ext cx="2822743" cy="28803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Why do you think it  is easier now?</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366689" y="5974744"/>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n=340</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000366" y="375829"/>
            <a:ext cx="679762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Ease of Transferring Credits From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Among Those Aware Of </a:t>
            </a:r>
            <a:r>
              <a:rPr lang="en-US" sz="1600" b="1" dirty="0" err="1" smtClean="0">
                <a:solidFill>
                  <a:schemeClr val="bg1"/>
                </a:solidFill>
                <a:latin typeface="Arial Narrow" pitchFamily="34" charset="0"/>
              </a:rPr>
              <a:t>KCTCS</a:t>
            </a:r>
            <a:r>
              <a:rPr lang="en-US" sz="1600" b="1" dirty="0" smtClean="0">
                <a:solidFill>
                  <a:schemeClr val="bg1"/>
                </a:solidFill>
                <a:latin typeface="Arial Narrow" pitchFamily="34" charset="0"/>
              </a:rPr>
              <a:t> College</a:t>
            </a:r>
            <a:endParaRPr lang="en-US" sz="1600" b="1" dirty="0">
              <a:solidFill>
                <a:schemeClr val="bg1"/>
              </a:solidFill>
              <a:latin typeface="Arial Narrow" pitchFamily="34" charset="0"/>
            </a:endParaRPr>
          </a:p>
        </p:txBody>
      </p:sp>
      <p:graphicFrame>
        <p:nvGraphicFramePr>
          <p:cNvPr id="6" name="Chart 5"/>
          <p:cNvGraphicFramePr/>
          <p:nvPr/>
        </p:nvGraphicFramePr>
        <p:xfrm>
          <a:off x="4456786" y="2219253"/>
          <a:ext cx="4687214" cy="4262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39510" y="2921573"/>
          <a:ext cx="2995564" cy="29955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rot="10800000" flipV="1">
            <a:off x="136262" y="1791504"/>
            <a:ext cx="3802063" cy="830997"/>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To the best of your knowledge, over the past year has it become easier, about the same, or more difficult to get (</a:t>
            </a:r>
            <a:r>
              <a:rPr lang="en-US" sz="1200" b="1" i="1" u="sng" dirty="0" smtClean="0">
                <a:solidFill>
                  <a:schemeClr val="tx1">
                    <a:lumMod val="50000"/>
                    <a:lumOff val="50000"/>
                  </a:schemeClr>
                </a:solidFill>
                <a:latin typeface="Arial Narrow" pitchFamily="34" charset="0"/>
              </a:rPr>
              <a:t>KCTCS college) </a:t>
            </a:r>
            <a:r>
              <a:rPr lang="en-US" sz="1200" b="1" i="1" dirty="0" smtClean="0">
                <a:solidFill>
                  <a:schemeClr val="tx1">
                    <a:lumMod val="50000"/>
                    <a:lumOff val="50000"/>
                  </a:schemeClr>
                </a:solidFill>
                <a:latin typeface="Arial Narrow" pitchFamily="34" charset="0"/>
              </a:rPr>
              <a:t>credits accepted at four-year colleges and universities in Kentucky?</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a:off x="5378498" y="608995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n=59</a:t>
            </a:r>
            <a:endParaRPr lang="en-US" sz="1200" dirty="0">
              <a:solidFill>
                <a:schemeClr val="tx1">
                  <a:lumMod val="50000"/>
                  <a:lumOff val="50000"/>
                </a:schemeClr>
              </a:solidFill>
              <a:latin typeface="Arial Narrow" pitchFamily="34" charset="0"/>
            </a:endParaRPr>
          </a:p>
        </p:txBody>
      </p:sp>
      <p:sp>
        <p:nvSpPr>
          <p:cNvPr id="3073" name="Rectangle 1"/>
          <p:cNvSpPr>
            <a:spLocks noChangeArrowheads="1"/>
          </p:cNvSpPr>
          <p:nvPr/>
        </p:nvSpPr>
        <p:spPr bwMode="auto">
          <a:xfrm>
            <a:off x="597117" y="779078"/>
            <a:ext cx="754651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1600" b="1" i="1" u="none" strike="noStrike" cap="none" normalizeH="0" baseline="0" dirty="0" smtClean="0">
                <a:ln>
                  <a:noFill/>
                </a:ln>
                <a:solidFill>
                  <a:srgbClr val="5F497A"/>
                </a:solidFill>
                <a:effectLst/>
                <a:latin typeface="Arial Narrow" pitchFamily="34" charset="0"/>
                <a:ea typeface="Calibri" pitchFamily="34" charset="0"/>
                <a:cs typeface="Times New Roman" pitchFamily="18" charset="0"/>
              </a:rPr>
              <a:t>Since transferring credits was not thought to be difficult, only a few thought it had gotten even easier.  Most gave KCTCS and the state colleges credit for working out the details. Only 10 percent said anything about the recent legislation.</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chemeClr val="bg1"/>
                </a:solidFill>
                <a:latin typeface="Arial Narrow" pitchFamily="34" charset="0"/>
              </a:rPr>
              <a:t>Research Design: Parents of High School Juniors and Seniors </a:t>
            </a:r>
          </a:p>
        </p:txBody>
      </p:sp>
      <p:sp>
        <p:nvSpPr>
          <p:cNvPr id="13321" name="Text Box 7"/>
          <p:cNvSpPr txBox="1">
            <a:spLocks noChangeArrowheads="1"/>
          </p:cNvSpPr>
          <p:nvPr/>
        </p:nvSpPr>
        <p:spPr bwMode="auto">
          <a:xfrm>
            <a:off x="309082" y="1005462"/>
            <a:ext cx="8410622" cy="2462213"/>
          </a:xfrm>
          <a:prstGeom prst="rect">
            <a:avLst/>
          </a:prstGeom>
          <a:noFill/>
          <a:ln w="9525">
            <a:noFill/>
            <a:miter lim="800000"/>
            <a:headEnd/>
            <a:tailEnd/>
          </a:ln>
        </p:spPr>
        <p:txBody>
          <a:bodyPr wrap="square">
            <a:spAutoFit/>
          </a:bodyPr>
          <a:lstStyle/>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Sample</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Approximately equal number of interviews were completed in four geographic areas, defined as </a:t>
            </a:r>
            <a:r>
              <a:rPr lang="en-US" sz="1600" dirty="0" smtClean="0">
                <a:solidFill>
                  <a:schemeClr val="tx1">
                    <a:lumMod val="50000"/>
                    <a:lumOff val="50000"/>
                  </a:schemeClr>
                </a:solidFill>
                <a:latin typeface="Arial Narrow" pitchFamily="34" charset="0"/>
              </a:rPr>
              <a:t>Urban</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East</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Central </a:t>
            </a:r>
            <a:r>
              <a:rPr lang="en-US" sz="1600" dirty="0">
                <a:solidFill>
                  <a:schemeClr val="tx1">
                    <a:lumMod val="50000"/>
                    <a:lumOff val="50000"/>
                  </a:schemeClr>
                </a:solidFill>
                <a:latin typeface="Arial Narrow" pitchFamily="34" charset="0"/>
              </a:rPr>
              <a:t>and </a:t>
            </a:r>
            <a:r>
              <a:rPr lang="en-US" sz="1600" dirty="0" smtClean="0">
                <a:solidFill>
                  <a:schemeClr val="tx1">
                    <a:lumMod val="50000"/>
                    <a:lumOff val="50000"/>
                  </a:schemeClr>
                </a:solidFill>
                <a:latin typeface="Arial Narrow" pitchFamily="34" charset="0"/>
              </a:rPr>
              <a:t>West</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 Total </a:t>
            </a:r>
            <a:r>
              <a:rPr lang="en-US" sz="1600" dirty="0">
                <a:solidFill>
                  <a:schemeClr val="tx1">
                    <a:lumMod val="50000"/>
                    <a:lumOff val="50000"/>
                  </a:schemeClr>
                </a:solidFill>
                <a:latin typeface="Arial Narrow" pitchFamily="34" charset="0"/>
              </a:rPr>
              <a:t>results were weighted to reflect the correct proportion for the state as a whole.</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Reporting/Graphics</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The percents shown on the graphs are based on those who had a response to the question.</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         on the graphs indicates a discernibly statistical difference from the corresponding segment at the 90 percent confidence level.</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p:txBody>
      </p:sp>
      <p:grpSp>
        <p:nvGrpSpPr>
          <p:cNvPr id="6" name="Group 5"/>
          <p:cNvGrpSpPr/>
          <p:nvPr/>
        </p:nvGrpSpPr>
        <p:grpSpPr>
          <a:xfrm>
            <a:off x="597117" y="2738630"/>
            <a:ext cx="244475" cy="114300"/>
            <a:chOff x="2286000" y="5056188"/>
            <a:chExt cx="244475" cy="114300"/>
          </a:xfrm>
        </p:grpSpPr>
        <p:sp>
          <p:nvSpPr>
            <p:cNvPr id="17" name="Isosceles Triangle 16"/>
            <p:cNvSpPr/>
            <p:nvPr/>
          </p:nvSpPr>
          <p:spPr>
            <a:xfrm rot="10800000">
              <a:off x="2411413" y="5056188"/>
              <a:ext cx="119062"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Isosceles Triangle 17"/>
            <p:cNvSpPr/>
            <p:nvPr/>
          </p:nvSpPr>
          <p:spPr>
            <a:xfrm>
              <a:off x="2286000" y="5056188"/>
              <a:ext cx="119063"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1973617"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Respondent Profile</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97117" y="1622136"/>
          <a:ext cx="4147703" cy="4572000"/>
        </p:xfrm>
        <a:graphic>
          <a:graphicData uri="http://schemas.openxmlformats.org/drawingml/2006/table">
            <a:tbl>
              <a:tblPr firstRow="1" bandRow="1">
                <a:tableStyleId>{2D5ABB26-0587-4C30-8999-92F81FD0307C}</a:tableStyleId>
              </a:tblPr>
              <a:tblGrid>
                <a:gridCol w="2521152"/>
                <a:gridCol w="1626551"/>
              </a:tblGrid>
              <a:tr h="245790">
                <a:tc gridSpan="2">
                  <a:txBody>
                    <a:bodyPr/>
                    <a:lstStyle/>
                    <a:p>
                      <a:pPr algn="ctr"/>
                      <a:r>
                        <a:rPr lang="en-US" sz="1400" b="1" dirty="0" smtClean="0">
                          <a:solidFill>
                            <a:schemeClr val="bg1"/>
                          </a:solidFill>
                          <a:latin typeface="Arial Narrow" pitchFamily="34" charset="0"/>
                        </a:rPr>
                        <a:t>Parents</a:t>
                      </a:r>
                      <a:endParaRPr lang="en-US" sz="1400" b="1" dirty="0">
                        <a:solidFill>
                          <a:schemeClr val="bg1"/>
                        </a:solidFill>
                        <a:latin typeface="Arial Narrow"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solidFill>
                      <a:schemeClr val="accent4">
                        <a:lumMod val="75000"/>
                      </a:schemeClr>
                    </a:solidFill>
                  </a:tcPr>
                </a:tc>
                <a:tc hMerge="1">
                  <a:txBody>
                    <a:bodyPr/>
                    <a:lstStyle/>
                    <a:p>
                      <a:pPr algn="ctr"/>
                      <a:endParaRPr lang="en-US" sz="1400" b="1" dirty="0">
                        <a:solidFill>
                          <a:schemeClr val="bg1"/>
                        </a:solidFill>
                        <a:latin typeface="Arial Narrow" pitchFamily="34" charset="0"/>
                      </a:endParaRPr>
                    </a:p>
                  </a:txBody>
                  <a:tcPr anchor="b">
                    <a:lnR w="12700" cap="flat" cmpd="sng" algn="ctr">
                      <a:solidFill>
                        <a:schemeClr val="accent4">
                          <a:lumMod val="75000"/>
                        </a:schemeClr>
                      </a:solidFill>
                      <a:prstDash val="solid"/>
                      <a:round/>
                      <a:headEnd type="none" w="med" len="med"/>
                      <a:tailEnd type="none" w="med" len="med"/>
                    </a:lnR>
                    <a:solidFill>
                      <a:schemeClr val="accent4">
                        <a:lumMod val="75000"/>
                      </a:schemeClr>
                    </a:solidFill>
                  </a:tcPr>
                </a:tc>
              </a:tr>
              <a:tr h="245790">
                <a:tc>
                  <a:txBody>
                    <a:bodyPr/>
                    <a:lstStyle/>
                    <a:p>
                      <a:endParaRPr lang="en-US" sz="14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b="1" i="0" u="sng" dirty="0" smtClean="0">
                          <a:solidFill>
                            <a:schemeClr val="bg1">
                              <a:lumMod val="50000"/>
                            </a:schemeClr>
                          </a:solidFill>
                          <a:latin typeface="Arial Narrow" pitchFamily="34" charset="0"/>
                        </a:rPr>
                        <a:t>Total</a:t>
                      </a:r>
                      <a:endParaRPr lang="en-US" sz="1400" b="1" i="0"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lumMod val="50000"/>
                            </a:schemeClr>
                          </a:solidFill>
                          <a:latin typeface="Arial Narrow" pitchFamily="34" charset="0"/>
                        </a:rPr>
                        <a:t>Age</a:t>
                      </a:r>
                    </a:p>
                  </a:txBody>
                  <a:tcPr>
                    <a:lnL w="12700" cap="flat" cmpd="sng" algn="ctr">
                      <a:solidFill>
                        <a:schemeClr val="bg1">
                          <a:lumMod val="85000"/>
                        </a:schemeClr>
                      </a:solidFill>
                      <a:prstDash val="solid"/>
                      <a:round/>
                      <a:headEnd type="none" w="med" len="med"/>
                      <a:tailEnd type="none" w="med" len="med"/>
                    </a:lnL>
                  </a:tcPr>
                </a:tc>
                <a:tc>
                  <a:txBody>
                    <a:bodyPr/>
                    <a:lstStyle/>
                    <a:p>
                      <a:pPr algn="ctr"/>
                      <a:endParaRPr lang="en-US" sz="1400" b="1"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19-39</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11%</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40-54</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77%</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Average</a:t>
                      </a:r>
                      <a:r>
                        <a:rPr lang="en-US" sz="1400" i="1" baseline="0" dirty="0" smtClean="0">
                          <a:solidFill>
                            <a:schemeClr val="bg1">
                              <a:lumMod val="50000"/>
                            </a:schemeClr>
                          </a:solidFill>
                          <a:latin typeface="Arial Narrow" pitchFamily="34" charset="0"/>
                        </a:rPr>
                        <a:t> (Mean)</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47.6</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348</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790">
                <a:tc>
                  <a:txBody>
                    <a:bodyPr/>
                    <a:lstStyle/>
                    <a:p>
                      <a:r>
                        <a:rPr lang="en-US" sz="1400" b="1" i="1" dirty="0" smtClean="0">
                          <a:solidFill>
                            <a:schemeClr val="bg1">
                              <a:lumMod val="50000"/>
                            </a:schemeClr>
                          </a:solidFill>
                          <a:latin typeface="Arial Narrow" pitchFamily="34" charset="0"/>
                        </a:rPr>
                        <a:t>Gender</a:t>
                      </a:r>
                      <a:endParaRPr lang="en-US" sz="14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Male</a:t>
                      </a: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32%</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Female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68%</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354</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790">
                <a:tc>
                  <a:txBody>
                    <a:bodyPr/>
                    <a:lstStyle/>
                    <a:p>
                      <a:r>
                        <a:rPr lang="en-US" sz="1400" b="1" i="1" dirty="0" smtClean="0">
                          <a:solidFill>
                            <a:schemeClr val="bg1">
                              <a:lumMod val="50000"/>
                            </a:schemeClr>
                          </a:solidFill>
                          <a:latin typeface="Arial Narrow" pitchFamily="34" charset="0"/>
                        </a:rPr>
                        <a:t>Race</a:t>
                      </a:r>
                      <a:endParaRPr lang="en-US" sz="14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Caucasian</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96%</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Minority</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4%</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790">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346</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nvGraphicFramePr>
        <p:xfrm>
          <a:off x="5090463" y="1643183"/>
          <a:ext cx="3497566" cy="2743200"/>
        </p:xfrm>
        <a:graphic>
          <a:graphicData uri="http://schemas.openxmlformats.org/drawingml/2006/table">
            <a:tbl>
              <a:tblPr firstRow="1" bandRow="1">
                <a:tableStyleId>{2D5ABB26-0587-4C30-8999-92F81FD0307C}</a:tableStyleId>
              </a:tblPr>
              <a:tblGrid>
                <a:gridCol w="2125971"/>
                <a:gridCol w="1371595"/>
              </a:tblGrid>
              <a:tr h="247710">
                <a:tc gridSpan="2">
                  <a:txBody>
                    <a:bodyPr/>
                    <a:lstStyle/>
                    <a:p>
                      <a:pPr algn="ctr"/>
                      <a:r>
                        <a:rPr lang="en-US" sz="1400" b="1" dirty="0" smtClean="0">
                          <a:solidFill>
                            <a:schemeClr val="bg1"/>
                          </a:solidFill>
                          <a:latin typeface="Arial Narrow" pitchFamily="34" charset="0"/>
                        </a:rPr>
                        <a:t>Parents</a:t>
                      </a:r>
                      <a:endParaRPr lang="en-US" sz="1400" b="1" dirty="0">
                        <a:solidFill>
                          <a:schemeClr val="bg1"/>
                        </a:solidFill>
                        <a:latin typeface="Arial Narrow" pitchFamily="34" charset="0"/>
                      </a:endParaRPr>
                    </a:p>
                  </a:txBody>
                  <a:tcPr>
                    <a:lnR w="12700" cap="flat" cmpd="sng" algn="ctr">
                      <a:solidFill>
                        <a:schemeClr val="accent4">
                          <a:lumMod val="75000"/>
                        </a:schemeClr>
                      </a:solidFill>
                      <a:prstDash val="solid"/>
                      <a:round/>
                      <a:headEnd type="none" w="med" len="med"/>
                      <a:tailEnd type="none" w="med" len="med"/>
                    </a:lnR>
                    <a:solidFill>
                      <a:schemeClr val="accent4">
                        <a:lumMod val="75000"/>
                      </a:schemeClr>
                    </a:solidFill>
                  </a:tcPr>
                </a:tc>
                <a:tc hMerge="1">
                  <a:txBody>
                    <a:bodyPr/>
                    <a:lstStyle/>
                    <a:p>
                      <a:pPr algn="ctr"/>
                      <a:endParaRPr lang="en-US" sz="1400" b="1" dirty="0">
                        <a:solidFill>
                          <a:schemeClr val="bg1"/>
                        </a:solidFill>
                        <a:latin typeface="Arial Narrow" pitchFamily="34" charset="0"/>
                      </a:endParaRPr>
                    </a:p>
                  </a:txBody>
                  <a:tcPr anchor="b">
                    <a:lnR w="12700" cap="flat" cmpd="sng" algn="ctr">
                      <a:solidFill>
                        <a:schemeClr val="accent4">
                          <a:lumMod val="75000"/>
                        </a:schemeClr>
                      </a:solidFill>
                      <a:prstDash val="solid"/>
                      <a:round/>
                      <a:headEnd type="none" w="med" len="med"/>
                      <a:tailEnd type="none" w="med" len="med"/>
                    </a:lnR>
                    <a:solidFill>
                      <a:schemeClr val="accent4">
                        <a:lumMod val="75000"/>
                      </a:schemeClr>
                    </a:solidFill>
                  </a:tcPr>
                </a:tc>
              </a:tr>
              <a:tr h="247710">
                <a:tc>
                  <a:txBody>
                    <a:bodyPr/>
                    <a:lstStyle/>
                    <a:p>
                      <a:endParaRPr lang="en-US" sz="1400" b="1" i="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b="1" u="sng" dirty="0" smtClean="0">
                          <a:solidFill>
                            <a:schemeClr val="bg1">
                              <a:lumMod val="50000"/>
                            </a:schemeClr>
                          </a:solidFill>
                          <a:latin typeface="Arial Narrow" pitchFamily="34" charset="0"/>
                        </a:rPr>
                        <a:t>Total</a:t>
                      </a:r>
                      <a:endParaRPr lang="en-US" sz="14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7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lumMod val="50000"/>
                            </a:schemeClr>
                          </a:solidFill>
                          <a:latin typeface="Arial Narrow" pitchFamily="34" charset="0"/>
                        </a:rPr>
                        <a:t>Marital</a:t>
                      </a:r>
                      <a:r>
                        <a:rPr lang="en-US" sz="1400" b="1" i="1" baseline="0" dirty="0" smtClean="0">
                          <a:solidFill>
                            <a:schemeClr val="bg1">
                              <a:lumMod val="50000"/>
                            </a:schemeClr>
                          </a:solidFill>
                          <a:latin typeface="Arial Narrow" pitchFamily="34" charset="0"/>
                        </a:rPr>
                        <a:t> Status</a:t>
                      </a:r>
                      <a:endParaRPr lang="en-US" sz="1400" b="1" i="1" dirty="0" smtClean="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tcPr>
                </a:tc>
                <a:tc>
                  <a:txBody>
                    <a:bodyPr/>
                    <a:lstStyle/>
                    <a:p>
                      <a:pPr algn="ctr"/>
                      <a:endParaRPr lang="en-US" sz="1400" b="1"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tcPr>
                </a:tc>
              </a:tr>
              <a:tr h="247710">
                <a:tc>
                  <a:txBody>
                    <a:bodyPr/>
                    <a:lstStyle/>
                    <a:p>
                      <a:r>
                        <a:rPr lang="en-US" sz="1400" i="1" dirty="0" smtClean="0">
                          <a:solidFill>
                            <a:schemeClr val="bg1">
                              <a:lumMod val="50000"/>
                            </a:schemeClr>
                          </a:solidFill>
                          <a:latin typeface="Arial Narrow" pitchFamily="34" charset="0"/>
                        </a:rPr>
                        <a:t>Married</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89%</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7710">
                <a:tc>
                  <a:txBody>
                    <a:bodyPr/>
                    <a:lstStyle/>
                    <a:p>
                      <a:r>
                        <a:rPr lang="en-US" sz="1400" i="1" dirty="0" smtClean="0">
                          <a:solidFill>
                            <a:schemeClr val="bg1">
                              <a:lumMod val="50000"/>
                            </a:schemeClr>
                          </a:solidFill>
                          <a:latin typeface="Arial Narrow" pitchFamily="34" charset="0"/>
                        </a:rPr>
                        <a:t>Not</a:t>
                      </a:r>
                      <a:r>
                        <a:rPr lang="en-US" sz="1400" i="1" baseline="0" dirty="0" smtClean="0">
                          <a:solidFill>
                            <a:schemeClr val="bg1">
                              <a:lumMod val="50000"/>
                            </a:schemeClr>
                          </a:solidFill>
                          <a:latin typeface="Arial Narrow" pitchFamily="34" charset="0"/>
                        </a:rPr>
                        <a:t> Married</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11%</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7710">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346</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7710">
                <a:tc>
                  <a:txBody>
                    <a:bodyPr/>
                    <a:lstStyle/>
                    <a:p>
                      <a:r>
                        <a:rPr lang="en-US" sz="1400" b="1" i="1" dirty="0" smtClean="0">
                          <a:solidFill>
                            <a:schemeClr val="bg1">
                              <a:lumMod val="50000"/>
                            </a:schemeClr>
                          </a:solidFill>
                          <a:latin typeface="Arial Narrow" pitchFamily="34" charset="0"/>
                        </a:rPr>
                        <a:t>Income</a:t>
                      </a:r>
                      <a:endParaRPr lang="en-US" sz="14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7710">
                <a:tc>
                  <a:txBody>
                    <a:bodyPr/>
                    <a:lstStyle/>
                    <a:p>
                      <a:r>
                        <a:rPr lang="en-US" sz="1400" i="1" dirty="0" smtClean="0">
                          <a:solidFill>
                            <a:schemeClr val="bg1">
                              <a:lumMod val="50000"/>
                            </a:schemeClr>
                          </a:solidFill>
                          <a:latin typeface="Arial Narrow" pitchFamily="34" charset="0"/>
                        </a:rPr>
                        <a:t>Average</a:t>
                      </a:r>
                      <a:r>
                        <a:rPr lang="en-US" sz="1400" i="1" baseline="0" dirty="0" smtClean="0">
                          <a:solidFill>
                            <a:schemeClr val="bg1">
                              <a:lumMod val="50000"/>
                            </a:schemeClr>
                          </a:solidFill>
                          <a:latin typeface="Arial Narrow" pitchFamily="34" charset="0"/>
                        </a:rPr>
                        <a:t> Household</a:t>
                      </a:r>
                      <a:endParaRPr lang="en-US" sz="1400" i="1" dirty="0" smtClean="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400" dirty="0" smtClean="0">
                          <a:solidFill>
                            <a:schemeClr val="bg1">
                              <a:lumMod val="50000"/>
                            </a:schemeClr>
                          </a:solidFill>
                          <a:latin typeface="Arial Narrow" pitchFamily="34" charset="0"/>
                        </a:rPr>
                        <a:t>68.5 K</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7710">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315</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bl>
          </a:graphicData>
        </a:graphic>
      </p:graphicFrame>
      <p:sp>
        <p:nvSpPr>
          <p:cNvPr id="6" name="TextBox 5"/>
          <p:cNvSpPr txBox="1"/>
          <p:nvPr/>
        </p:nvSpPr>
        <p:spPr>
          <a:xfrm rot="10800000" flipV="1">
            <a:off x="1000366" y="375829"/>
            <a:ext cx="679762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00366" y="1643183"/>
          <a:ext cx="7431302" cy="4023360"/>
        </p:xfrm>
        <a:graphic>
          <a:graphicData uri="http://schemas.openxmlformats.org/drawingml/2006/table">
            <a:tbl>
              <a:tblPr firstRow="1" bandRow="1">
                <a:tableStyleId>{2D5ABB26-0587-4C30-8999-92F81FD0307C}</a:tableStyleId>
              </a:tblPr>
              <a:tblGrid>
                <a:gridCol w="3244652"/>
                <a:gridCol w="2093325"/>
                <a:gridCol w="2093325"/>
              </a:tblGrid>
              <a:tr h="269899">
                <a:tc>
                  <a:txBody>
                    <a:bodyPr/>
                    <a:lstStyle/>
                    <a:p>
                      <a:endParaRPr lang="en-US" sz="1800" b="1" dirty="0">
                        <a:solidFill>
                          <a:schemeClr val="bg1">
                            <a:lumMod val="50000"/>
                          </a:schemeClr>
                        </a:solidFill>
                        <a:latin typeface="Arial Narrow" pitchFamily="34" charset="0"/>
                      </a:endParaRPr>
                    </a:p>
                  </a:txBody>
                  <a:tcPr>
                    <a:solidFill>
                      <a:schemeClr val="accent4">
                        <a:lumMod val="75000"/>
                      </a:schemeClr>
                    </a:solidFill>
                  </a:tcPr>
                </a:tc>
                <a:tc gridSpan="2">
                  <a:txBody>
                    <a:bodyPr/>
                    <a:lstStyle/>
                    <a:p>
                      <a:pPr algn="ctr"/>
                      <a:r>
                        <a:rPr lang="en-US" sz="1800" b="1" dirty="0" smtClean="0">
                          <a:solidFill>
                            <a:schemeClr val="bg1"/>
                          </a:solidFill>
                          <a:latin typeface="Arial Narrow" pitchFamily="34" charset="0"/>
                        </a:rPr>
                        <a:t>Parents</a:t>
                      </a:r>
                      <a:endParaRPr lang="en-US" sz="1800" b="1" dirty="0">
                        <a:solidFill>
                          <a:schemeClr val="bg1"/>
                        </a:solidFill>
                        <a:latin typeface="Arial Narrow" pitchFamily="34" charset="0"/>
                      </a:endParaRPr>
                    </a:p>
                  </a:txBody>
                  <a:tcPr anchor="b">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r>
              <a:tr h="269899">
                <a:tc>
                  <a:txBody>
                    <a:bodyPr/>
                    <a:lstStyle/>
                    <a:p>
                      <a:endParaRPr lang="en-US" sz="18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800" u="sng" dirty="0" smtClean="0">
                          <a:solidFill>
                            <a:schemeClr val="bg1">
                              <a:lumMod val="50000"/>
                            </a:schemeClr>
                          </a:solidFill>
                          <a:latin typeface="Arial Narrow" pitchFamily="34" charset="0"/>
                        </a:rPr>
                        <a:t>Urban</a:t>
                      </a:r>
                      <a:endParaRPr lang="en-US" sz="18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800" u="sng" dirty="0" smtClean="0">
                          <a:solidFill>
                            <a:schemeClr val="bg1">
                              <a:lumMod val="50000"/>
                            </a:schemeClr>
                          </a:solidFill>
                          <a:latin typeface="Arial Narrow" pitchFamily="34" charset="0"/>
                        </a:rPr>
                        <a:t>Other Regions</a:t>
                      </a:r>
                      <a:endParaRPr lang="en-US" sz="18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69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solidFill>
                            <a:schemeClr val="bg1">
                              <a:lumMod val="50000"/>
                            </a:schemeClr>
                          </a:solidFill>
                          <a:latin typeface="Arial Narrow" pitchFamily="34" charset="0"/>
                        </a:rPr>
                        <a:t>Computer</a:t>
                      </a:r>
                      <a:r>
                        <a:rPr lang="en-US" sz="1800" b="1" i="1" baseline="0" dirty="0" smtClean="0">
                          <a:solidFill>
                            <a:schemeClr val="bg1">
                              <a:lumMod val="50000"/>
                            </a:schemeClr>
                          </a:solidFill>
                          <a:latin typeface="Arial Narrow" pitchFamily="34" charset="0"/>
                        </a:rPr>
                        <a:t> (NET)</a:t>
                      </a:r>
                      <a:endParaRPr lang="en-US" sz="1800" b="1" i="1" dirty="0" smtClean="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95%</a:t>
                      </a:r>
                      <a:endParaRPr lang="en-US" sz="1800" b="1" dirty="0">
                        <a:solidFill>
                          <a:schemeClr val="bg1">
                            <a:lumMod val="50000"/>
                          </a:schemeClr>
                        </a:solidFill>
                        <a:latin typeface="Arial Narrow" pitchFamily="34" charset="0"/>
                      </a:endParaRPr>
                    </a:p>
                  </a:txBody>
                  <a:tcPr anchor="b"/>
                </a:tc>
                <a:tc>
                  <a:txBody>
                    <a:bodyPr/>
                    <a:lstStyle/>
                    <a:p>
                      <a:pPr algn="ctr"/>
                      <a:r>
                        <a:rPr lang="en-US" sz="1800" dirty="0" smtClean="0">
                          <a:solidFill>
                            <a:schemeClr val="bg1">
                              <a:lumMod val="50000"/>
                            </a:schemeClr>
                          </a:solidFill>
                          <a:latin typeface="Arial Narrow" pitchFamily="34" charset="0"/>
                        </a:rPr>
                        <a:t>95%</a:t>
                      </a:r>
                      <a:endParaRPr lang="en-US" sz="1800" b="1"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Desktop</a:t>
                      </a:r>
                      <a:r>
                        <a:rPr lang="en-US" sz="1800" i="1" baseline="0" dirty="0" smtClean="0">
                          <a:solidFill>
                            <a:schemeClr val="bg1">
                              <a:lumMod val="50000"/>
                            </a:schemeClr>
                          </a:solidFill>
                          <a:latin typeface="Arial Narrow" pitchFamily="34" charset="0"/>
                        </a:rPr>
                        <a:t> (at home)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92%</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91%</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Laptop</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68%</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64%</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159</a:t>
                      </a:r>
                      <a:endParaRPr lang="en-US" sz="18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195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800" b="1" i="1" dirty="0" smtClean="0">
                          <a:solidFill>
                            <a:schemeClr val="bg1">
                              <a:lumMod val="50000"/>
                            </a:schemeClr>
                          </a:solidFill>
                          <a:latin typeface="Arial Narrow" pitchFamily="34" charset="0"/>
                        </a:rPr>
                        <a:t>Traditional</a:t>
                      </a:r>
                      <a:r>
                        <a:rPr lang="en-US" sz="1800" b="1" i="1" baseline="0" dirty="0" smtClean="0">
                          <a:solidFill>
                            <a:schemeClr val="bg1">
                              <a:lumMod val="50000"/>
                            </a:schemeClr>
                          </a:solidFill>
                          <a:latin typeface="Arial Narrow" pitchFamily="34" charset="0"/>
                        </a:rPr>
                        <a:t> Media (NET)</a:t>
                      </a:r>
                      <a:endParaRPr lang="en-US" sz="18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95%</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99%</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Cable/Satellite</a:t>
                      </a: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83%</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92%</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Subscription/Newspaper</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63%</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50%</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Subscription on Magazine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noFill/>
                  </a:tcPr>
                </a:tc>
                <a:tc>
                  <a:txBody>
                    <a:bodyPr/>
                    <a:lstStyle/>
                    <a:p>
                      <a:pPr algn="ctr"/>
                      <a:r>
                        <a:rPr lang="en-US" sz="1800" dirty="0" smtClean="0">
                          <a:solidFill>
                            <a:schemeClr val="bg1">
                              <a:lumMod val="50000"/>
                            </a:schemeClr>
                          </a:solidFill>
                          <a:latin typeface="Arial Narrow" pitchFamily="34" charset="0"/>
                        </a:rPr>
                        <a:t>67%</a:t>
                      </a:r>
                      <a:endParaRPr lang="en-US" sz="1800" dirty="0">
                        <a:solidFill>
                          <a:schemeClr val="bg1">
                            <a:lumMod val="50000"/>
                          </a:schemeClr>
                        </a:solidFill>
                        <a:latin typeface="Arial Narrow" pitchFamily="34" charset="0"/>
                      </a:endParaRPr>
                    </a:p>
                  </a:txBody>
                  <a:tcPr anchor="ctr">
                    <a:noFill/>
                  </a:tcPr>
                </a:tc>
                <a:tc>
                  <a:txBody>
                    <a:bodyPr/>
                    <a:lstStyle/>
                    <a:p>
                      <a:pPr algn="ctr"/>
                      <a:r>
                        <a:rPr lang="en-US" sz="1800" dirty="0" smtClean="0">
                          <a:solidFill>
                            <a:schemeClr val="bg1">
                              <a:lumMod val="50000"/>
                            </a:schemeClr>
                          </a:solidFill>
                          <a:latin typeface="Arial Narrow" pitchFamily="34" charset="0"/>
                        </a:rPr>
                        <a:t>57%</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noFill/>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159</a:t>
                      </a:r>
                      <a:endParaRPr lang="en-US" sz="1800" dirty="0">
                        <a:solidFill>
                          <a:schemeClr val="bg1">
                            <a:lumMod val="50000"/>
                          </a:schemeClr>
                        </a:solidFill>
                        <a:latin typeface="Arial Narrow"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195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bl>
          </a:graphicData>
        </a:graphic>
      </p:graphicFrame>
      <p:sp>
        <p:nvSpPr>
          <p:cNvPr id="3" name="TextBox 2"/>
          <p:cNvSpPr txBox="1"/>
          <p:nvPr/>
        </p:nvSpPr>
        <p:spPr>
          <a:xfrm rot="10800000" flipV="1">
            <a:off x="1000366" y="375829"/>
            <a:ext cx="679762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42759" y="1009506"/>
          <a:ext cx="7200875" cy="4754880"/>
        </p:xfrm>
        <a:graphic>
          <a:graphicData uri="http://schemas.openxmlformats.org/drawingml/2006/table">
            <a:tbl>
              <a:tblPr firstRow="1" bandRow="1">
                <a:tableStyleId>{2D5ABB26-0587-4C30-8999-92F81FD0307C}</a:tableStyleId>
              </a:tblPr>
              <a:tblGrid>
                <a:gridCol w="3144043"/>
                <a:gridCol w="2028416"/>
                <a:gridCol w="2028416"/>
              </a:tblGrid>
              <a:tr h="269899">
                <a:tc>
                  <a:txBody>
                    <a:bodyPr/>
                    <a:lstStyle/>
                    <a:p>
                      <a:endParaRPr lang="en-US" sz="1800" b="1" dirty="0">
                        <a:solidFill>
                          <a:schemeClr val="bg1">
                            <a:lumMod val="50000"/>
                          </a:schemeClr>
                        </a:solidFill>
                        <a:latin typeface="Arial Narrow" pitchFamily="34" charset="0"/>
                      </a:endParaRPr>
                    </a:p>
                  </a:txBody>
                  <a:tcPr>
                    <a:solidFill>
                      <a:schemeClr val="accent4">
                        <a:lumMod val="75000"/>
                      </a:schemeClr>
                    </a:solidFill>
                  </a:tcPr>
                </a:tc>
                <a:tc gridSpan="2">
                  <a:txBody>
                    <a:bodyPr/>
                    <a:lstStyle/>
                    <a:p>
                      <a:pPr algn="ctr"/>
                      <a:r>
                        <a:rPr lang="en-US" sz="1800" b="1" dirty="0" smtClean="0">
                          <a:solidFill>
                            <a:schemeClr val="bg1"/>
                          </a:solidFill>
                          <a:latin typeface="Arial Narrow" pitchFamily="34" charset="0"/>
                        </a:rPr>
                        <a:t>Parents</a:t>
                      </a:r>
                      <a:endParaRPr lang="en-US" sz="1800" b="1" dirty="0">
                        <a:solidFill>
                          <a:schemeClr val="bg1"/>
                        </a:solidFill>
                        <a:latin typeface="Arial Narrow" pitchFamily="34" charset="0"/>
                      </a:endParaRPr>
                    </a:p>
                  </a:txBody>
                  <a:tcPr anchor="b">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r>
              <a:tr h="269899">
                <a:tc>
                  <a:txBody>
                    <a:bodyPr/>
                    <a:lstStyle/>
                    <a:p>
                      <a:endParaRPr lang="en-US" sz="18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800" u="sng" dirty="0" smtClean="0">
                          <a:solidFill>
                            <a:schemeClr val="bg1">
                              <a:lumMod val="50000"/>
                            </a:schemeClr>
                          </a:solidFill>
                          <a:latin typeface="Arial Narrow" pitchFamily="34" charset="0"/>
                        </a:rPr>
                        <a:t>Urban</a:t>
                      </a:r>
                      <a:endParaRPr lang="en-US" sz="18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800" u="sng" dirty="0" smtClean="0">
                          <a:solidFill>
                            <a:schemeClr val="bg1">
                              <a:lumMod val="50000"/>
                            </a:schemeClr>
                          </a:solidFill>
                          <a:latin typeface="Arial Narrow" pitchFamily="34" charset="0"/>
                        </a:rPr>
                        <a:t>Other Regions</a:t>
                      </a:r>
                      <a:endParaRPr lang="en-US" sz="18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69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solidFill>
                            <a:schemeClr val="bg1">
                              <a:lumMod val="50000"/>
                            </a:schemeClr>
                          </a:solidFill>
                          <a:latin typeface="Arial Narrow" pitchFamily="34" charset="0"/>
                        </a:rPr>
                        <a:t>Cell Phone (NET)</a:t>
                      </a:r>
                    </a:p>
                  </a:txBody>
                  <a:tcP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96%</a:t>
                      </a:r>
                      <a:endParaRPr lang="en-US" sz="1800" b="1"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90%</a:t>
                      </a:r>
                      <a:endParaRPr lang="en-US" sz="1800" b="1"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Text</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74%</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71%</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E-mail</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27%</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23%</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Website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26%</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24%</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159</a:t>
                      </a:r>
                      <a:endParaRPr lang="en-US" sz="18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195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800" b="1" i="1" dirty="0" smtClean="0">
                          <a:solidFill>
                            <a:schemeClr val="bg1">
                              <a:lumMod val="50000"/>
                            </a:schemeClr>
                          </a:solidFill>
                          <a:latin typeface="Arial Narrow" pitchFamily="34" charset="0"/>
                        </a:rPr>
                        <a:t>Smart Phone</a:t>
                      </a:r>
                      <a:endParaRPr lang="en-US" sz="18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noFill/>
                  </a:tcPr>
                </a:tc>
                <a:tc>
                  <a:txBody>
                    <a:bodyPr/>
                    <a:lstStyle/>
                    <a:p>
                      <a:pPr algn="ctr"/>
                      <a:r>
                        <a:rPr lang="en-US" sz="1800" dirty="0" smtClean="0">
                          <a:solidFill>
                            <a:schemeClr val="bg1">
                              <a:lumMod val="50000"/>
                            </a:schemeClr>
                          </a:solidFill>
                          <a:latin typeface="Arial Narrow" pitchFamily="34" charset="0"/>
                        </a:rPr>
                        <a:t>27%</a:t>
                      </a:r>
                      <a:endParaRPr lang="en-US" sz="1800" dirty="0">
                        <a:solidFill>
                          <a:schemeClr val="bg1">
                            <a:lumMod val="50000"/>
                          </a:schemeClr>
                        </a:solidFill>
                        <a:latin typeface="Arial Narrow" pitchFamily="34" charset="0"/>
                      </a:endParaRPr>
                    </a:p>
                  </a:txBody>
                  <a:tcPr anchor="ctr">
                    <a:noFill/>
                  </a:tcPr>
                </a:tc>
                <a:tc>
                  <a:txBody>
                    <a:bodyPr/>
                    <a:lstStyle/>
                    <a:p>
                      <a:pPr algn="ctr"/>
                      <a:r>
                        <a:rPr lang="en-US" sz="1800" dirty="0" smtClean="0">
                          <a:solidFill>
                            <a:schemeClr val="bg1">
                              <a:lumMod val="50000"/>
                            </a:schemeClr>
                          </a:solidFill>
                          <a:latin typeface="Arial Narrow" pitchFamily="34" charset="0"/>
                        </a:rPr>
                        <a:t>20%</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noFill/>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159</a:t>
                      </a:r>
                      <a:endParaRPr lang="en-US" sz="18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195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800" b="1" i="1" dirty="0" smtClean="0">
                          <a:solidFill>
                            <a:schemeClr val="bg1">
                              <a:lumMod val="50000"/>
                            </a:schemeClr>
                          </a:solidFill>
                          <a:latin typeface="Arial Narrow" pitchFamily="34" charset="0"/>
                        </a:rPr>
                        <a:t>Social Media (NET)</a:t>
                      </a:r>
                      <a:endParaRPr lang="en-US" sz="18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53%</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55%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err="1" smtClean="0">
                          <a:solidFill>
                            <a:schemeClr val="bg1">
                              <a:lumMod val="50000"/>
                            </a:schemeClr>
                          </a:solidFill>
                          <a:latin typeface="Arial Narrow" pitchFamily="34" charset="0"/>
                        </a:rPr>
                        <a:t>Facebook</a:t>
                      </a:r>
                      <a:r>
                        <a:rPr lang="en-US" sz="1800" i="1" dirty="0" smtClean="0">
                          <a:solidFill>
                            <a:schemeClr val="bg1">
                              <a:lumMod val="50000"/>
                            </a:schemeClr>
                          </a:solidFill>
                          <a:latin typeface="Arial Narrow" pitchFamily="34" charset="0"/>
                        </a:rPr>
                        <a:t>/MySpace</a:t>
                      </a: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53%</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54%</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Twitter</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tcPr>
                </a:tc>
                <a:tc>
                  <a:txBody>
                    <a:bodyPr/>
                    <a:lstStyle/>
                    <a:p>
                      <a:pPr algn="ctr"/>
                      <a:r>
                        <a:rPr lang="en-US" sz="1800" dirty="0" smtClean="0">
                          <a:solidFill>
                            <a:schemeClr val="bg1">
                              <a:lumMod val="50000"/>
                            </a:schemeClr>
                          </a:solidFill>
                          <a:latin typeface="Arial Narrow" pitchFamily="34" charset="0"/>
                        </a:rPr>
                        <a:t>3%</a:t>
                      </a:r>
                      <a:endParaRPr lang="en-US" sz="1800" dirty="0">
                        <a:solidFill>
                          <a:schemeClr val="bg1">
                            <a:lumMod val="50000"/>
                          </a:schemeClr>
                        </a:solidFill>
                        <a:latin typeface="Arial Narrow" pitchFamily="34" charset="0"/>
                      </a:endParaRPr>
                    </a:p>
                  </a:txBody>
                  <a:tcPr anchor="ctr"/>
                </a:tc>
                <a:tc>
                  <a:txBody>
                    <a:bodyPr/>
                    <a:lstStyle/>
                    <a:p>
                      <a:pPr algn="ctr"/>
                      <a:r>
                        <a:rPr lang="en-US" sz="1800" dirty="0" smtClean="0">
                          <a:solidFill>
                            <a:schemeClr val="bg1">
                              <a:lumMod val="50000"/>
                            </a:schemeClr>
                          </a:solidFill>
                          <a:latin typeface="Arial Narrow" pitchFamily="34" charset="0"/>
                        </a:rPr>
                        <a:t>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159</a:t>
                      </a:r>
                      <a:endParaRPr lang="en-US" sz="18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195</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bl>
          </a:graphicData>
        </a:graphic>
      </p:graphicFrame>
      <p:sp>
        <p:nvSpPr>
          <p:cNvPr id="3" name="TextBox 2"/>
          <p:cNvSpPr txBox="1"/>
          <p:nvPr/>
        </p:nvSpPr>
        <p:spPr>
          <a:xfrm rot="10800000" flipV="1">
            <a:off x="1000366" y="375829"/>
            <a:ext cx="679762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4133183"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Attitudes and Behaviors Toward Education</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115581" y="1585577"/>
            <a:ext cx="6970445" cy="461665"/>
          </a:xfrm>
          <a:prstGeom prst="rect">
            <a:avLst/>
          </a:prstGeom>
          <a:noFill/>
          <a:ln>
            <a:solidFill>
              <a:schemeClr val="accent3">
                <a:lumMod val="75000"/>
              </a:schemeClr>
            </a:solidFill>
          </a:ln>
        </p:spPr>
        <p:txBody>
          <a:bodyPr wrap="square" rtlCol="0">
            <a:spAutoFit/>
          </a:bodyPr>
          <a:lstStyle/>
          <a:p>
            <a:pPr algn="ctr"/>
            <a:r>
              <a:rPr lang="en-US" sz="1200" b="1" dirty="0" smtClean="0">
                <a:solidFill>
                  <a:schemeClr val="tx1">
                    <a:lumMod val="50000"/>
                    <a:lumOff val="50000"/>
                  </a:schemeClr>
                </a:solidFill>
                <a:latin typeface="Arial Narrow" pitchFamily="34" charset="0"/>
              </a:rPr>
              <a:t>Do you have any children that are a Junior or Senior in high school this school year living in your household. . .? </a:t>
            </a:r>
          </a:p>
          <a:p>
            <a:pPr algn="ctr"/>
            <a:r>
              <a:rPr lang="en-US" sz="1200" b="1" dirty="0" smtClean="0">
                <a:solidFill>
                  <a:schemeClr val="tx1">
                    <a:lumMod val="50000"/>
                    <a:lumOff val="50000"/>
                  </a:schemeClr>
                </a:solidFill>
                <a:latin typeface="Arial Narrow" pitchFamily="34" charset="0"/>
              </a:rPr>
              <a:t>What </a:t>
            </a:r>
            <a:r>
              <a:rPr lang="en-US" sz="1200" b="1" u="sng" dirty="0" smtClean="0">
                <a:solidFill>
                  <a:schemeClr val="tx1">
                    <a:lumMod val="50000"/>
                    <a:lumOff val="50000"/>
                  </a:schemeClr>
                </a:solidFill>
                <a:latin typeface="Arial Narrow" pitchFamily="34" charset="0"/>
              </a:rPr>
              <a:t>type</a:t>
            </a:r>
            <a:r>
              <a:rPr lang="en-US" sz="1200" b="1" dirty="0" smtClean="0">
                <a:solidFill>
                  <a:schemeClr val="tx1">
                    <a:lumMod val="50000"/>
                    <a:lumOff val="50000"/>
                  </a:schemeClr>
                </a:solidFill>
                <a:latin typeface="Arial Narrow" pitchFamily="34" charset="0"/>
              </a:rPr>
              <a:t> of high school does that child attend?  Is it a . . ?</a:t>
            </a:r>
          </a:p>
        </p:txBody>
      </p:sp>
      <p:graphicFrame>
        <p:nvGraphicFramePr>
          <p:cNvPr id="11" name="Chart 10"/>
          <p:cNvGraphicFramePr/>
          <p:nvPr/>
        </p:nvGraphicFramePr>
        <p:xfrm>
          <a:off x="1772780" y="2392074"/>
          <a:ext cx="6740019" cy="40900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152506" y="318222"/>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Child’s Educational Background</a:t>
            </a:r>
            <a:endParaRPr lang="en-US" sz="1600" b="1" dirty="0">
              <a:solidFill>
                <a:schemeClr val="bg1"/>
              </a:solidFill>
              <a:latin typeface="Arial Narrow" pitchFamily="34" charset="0"/>
            </a:endParaRPr>
          </a:p>
        </p:txBody>
      </p:sp>
      <p:sp>
        <p:nvSpPr>
          <p:cNvPr id="6" name="TextBox 5"/>
          <p:cNvSpPr txBox="1"/>
          <p:nvPr/>
        </p:nvSpPr>
        <p:spPr>
          <a:xfrm>
            <a:off x="1288401" y="5906101"/>
            <a:ext cx="138256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n=400</a:t>
            </a:r>
          </a:p>
          <a:p>
            <a:r>
              <a:rPr lang="en-US" sz="1200" dirty="0" smtClean="0">
                <a:solidFill>
                  <a:schemeClr val="tx1">
                    <a:lumMod val="50000"/>
                    <a:lumOff val="50000"/>
                  </a:schemeClr>
                </a:solidFill>
                <a:latin typeface="Arial Narrow" pitchFamily="34" charset="0"/>
              </a:rPr>
              <a:t>Now n=354</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rot="10800000" flipV="1">
            <a:off x="1057974" y="836686"/>
            <a:ext cx="7051843" cy="584775"/>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A cross section of parents with juniors and seniors in high school were interviewed mostly from public schools in Kentucky. </a:t>
            </a:r>
            <a:endParaRPr lang="en-US" sz="1600" dirty="0">
              <a:solidFill>
                <a:schemeClr val="accent4">
                  <a:lumMod val="75000"/>
                </a:schemeClr>
              </a:solidFill>
              <a:latin typeface="Arial Narrow" pitchFamily="34" charset="0"/>
            </a:endParaRPr>
          </a:p>
        </p:txBody>
      </p:sp>
      <p:sp>
        <p:nvSpPr>
          <p:cNvPr id="14" name="Text Box 8"/>
          <p:cNvSpPr txBox="1">
            <a:spLocks noChangeArrowheads="1"/>
          </p:cNvSpPr>
          <p:nvPr/>
        </p:nvSpPr>
        <p:spPr bwMode="auto">
          <a:xfrm>
            <a:off x="870408" y="2737716"/>
            <a:ext cx="1017587" cy="457200"/>
          </a:xfrm>
          <a:prstGeom prst="rect">
            <a:avLst/>
          </a:prstGeom>
          <a:noFill/>
          <a:ln w="9525">
            <a:noFill/>
            <a:miter lim="800000"/>
            <a:headEnd/>
            <a:tailEnd/>
          </a:ln>
        </p:spPr>
        <p:txBody>
          <a:bodyPr>
            <a:spAutoFit/>
          </a:bodyPr>
          <a:lstStyle/>
          <a:p>
            <a:r>
              <a:rPr lang="en-US" sz="1200" b="1" dirty="0">
                <a:solidFill>
                  <a:schemeClr val="tx1">
                    <a:lumMod val="50000"/>
                    <a:lumOff val="50000"/>
                  </a:schemeClr>
                </a:solidFill>
                <a:latin typeface="Arial Narrow" pitchFamily="34" charset="0"/>
              </a:rPr>
              <a:t>Year In</a:t>
            </a:r>
          </a:p>
          <a:p>
            <a:r>
              <a:rPr lang="en-US" sz="1200" b="1" dirty="0">
                <a:solidFill>
                  <a:schemeClr val="tx1">
                    <a:lumMod val="50000"/>
                    <a:lumOff val="50000"/>
                  </a:schemeClr>
                </a:solidFill>
                <a:latin typeface="Arial Narrow" pitchFamily="34" charset="0"/>
              </a:rPr>
              <a:t>High </a:t>
            </a:r>
            <a:r>
              <a:rPr lang="en-US" sz="1200" b="1" dirty="0" smtClean="0">
                <a:solidFill>
                  <a:schemeClr val="tx1">
                    <a:lumMod val="50000"/>
                    <a:lumOff val="50000"/>
                  </a:schemeClr>
                </a:solidFill>
                <a:latin typeface="Arial Narrow" pitchFamily="34" charset="0"/>
              </a:rPr>
              <a:t>School*</a:t>
            </a:r>
            <a:endParaRPr lang="en-US" sz="1200" b="1" dirty="0">
              <a:solidFill>
                <a:schemeClr val="tx1">
                  <a:lumMod val="50000"/>
                  <a:lumOff val="50000"/>
                </a:schemeClr>
              </a:solidFill>
              <a:latin typeface="Arial Narrow" pitchFamily="34" charset="0"/>
            </a:endParaRPr>
          </a:p>
        </p:txBody>
      </p:sp>
      <p:sp>
        <p:nvSpPr>
          <p:cNvPr id="15" name="Text Box 13"/>
          <p:cNvSpPr txBox="1">
            <a:spLocks noChangeArrowheads="1"/>
          </p:cNvSpPr>
          <p:nvPr/>
        </p:nvSpPr>
        <p:spPr bwMode="auto">
          <a:xfrm>
            <a:off x="827545" y="4642403"/>
            <a:ext cx="1017588" cy="457200"/>
          </a:xfrm>
          <a:prstGeom prst="rect">
            <a:avLst/>
          </a:prstGeom>
          <a:noFill/>
          <a:ln w="9525">
            <a:noFill/>
            <a:miter lim="800000"/>
            <a:headEnd/>
            <a:tailEnd/>
          </a:ln>
        </p:spPr>
        <p:txBody>
          <a:bodyPr>
            <a:spAutoFit/>
          </a:bodyPr>
          <a:lstStyle/>
          <a:p>
            <a:r>
              <a:rPr lang="en-US" sz="1200" b="1" dirty="0">
                <a:solidFill>
                  <a:schemeClr val="tx1">
                    <a:lumMod val="50000"/>
                    <a:lumOff val="50000"/>
                  </a:schemeClr>
                </a:solidFill>
                <a:latin typeface="Arial Narrow" pitchFamily="34" charset="0"/>
              </a:rPr>
              <a:t>Type Of</a:t>
            </a:r>
          </a:p>
          <a:p>
            <a:r>
              <a:rPr lang="en-US" sz="1200" b="1" dirty="0">
                <a:solidFill>
                  <a:schemeClr val="tx1">
                    <a:lumMod val="50000"/>
                    <a:lumOff val="50000"/>
                  </a:schemeClr>
                </a:solidFill>
                <a:latin typeface="Arial Narrow" pitchFamily="34" charset="0"/>
              </a:rPr>
              <a:t>High School</a:t>
            </a:r>
          </a:p>
        </p:txBody>
      </p:sp>
      <p:sp>
        <p:nvSpPr>
          <p:cNvPr id="9" name="TextBox 8"/>
          <p:cNvSpPr txBox="1"/>
          <p:nvPr/>
        </p:nvSpPr>
        <p:spPr>
          <a:xfrm>
            <a:off x="1288401" y="6251743"/>
            <a:ext cx="3849131" cy="369332"/>
          </a:xfrm>
          <a:prstGeom prst="rect">
            <a:avLst/>
          </a:prstGeom>
          <a:noFill/>
        </p:spPr>
        <p:txBody>
          <a:bodyPr wrap="none" rtlCol="0">
            <a:spAutoFit/>
          </a:bodyPr>
          <a:lstStyle/>
          <a:p>
            <a:r>
              <a:rPr lang="en-US" dirty="0" smtClean="0">
                <a:solidFill>
                  <a:schemeClr val="tx1">
                    <a:lumMod val="50000"/>
                    <a:lumOff val="50000"/>
                  </a:schemeClr>
                </a:solidFill>
              </a:rPr>
              <a:t>*</a:t>
            </a:r>
            <a:r>
              <a:rPr lang="en-US" sz="1000" dirty="0" smtClean="0">
                <a:solidFill>
                  <a:schemeClr val="tx1">
                    <a:lumMod val="50000"/>
                    <a:lumOff val="50000"/>
                  </a:schemeClr>
                </a:solidFill>
                <a:latin typeface="Arial Narrow" pitchFamily="34" charset="0"/>
              </a:rPr>
              <a:t>Does not add to 100% due to households with more than one junior or senior.</a:t>
            </a:r>
            <a:endParaRPr lang="en-US" sz="10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325328" y="1642373"/>
            <a:ext cx="4550952"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Which of the following statements best describes the last level of education you finished and got credit for?  Was it…?</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1" y="2104039"/>
          <a:ext cx="9144001" cy="43781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210113" y="318222"/>
            <a:ext cx="472377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Educational Background of Respondents</a:t>
            </a:r>
            <a:endParaRPr lang="en-US" sz="1600" b="1" dirty="0">
              <a:solidFill>
                <a:schemeClr val="bg1"/>
              </a:solidFill>
              <a:latin typeface="Arial Narrow" pitchFamily="34" charset="0"/>
            </a:endParaRPr>
          </a:p>
        </p:txBody>
      </p:sp>
      <p:sp>
        <p:nvSpPr>
          <p:cNvPr id="6" name="TextBox 5"/>
          <p:cNvSpPr txBox="1"/>
          <p:nvPr/>
        </p:nvSpPr>
        <p:spPr>
          <a:xfrm>
            <a:off x="1346008" y="6139668"/>
            <a:ext cx="2477101"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n=400</a:t>
            </a:r>
          </a:p>
          <a:p>
            <a:r>
              <a:rPr lang="en-US" sz="1200" dirty="0" smtClean="0">
                <a:solidFill>
                  <a:schemeClr val="tx1">
                    <a:lumMod val="50000"/>
                    <a:lumOff val="50000"/>
                  </a:schemeClr>
                </a:solidFill>
                <a:latin typeface="Arial Narrow" pitchFamily="34" charset="0"/>
              </a:rPr>
              <a:t>Now  n=354</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rot="10800000" flipV="1">
            <a:off x="1115581" y="754578"/>
            <a:ext cx="6912840" cy="830997"/>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A similar number of parents with high school educations were interviewed in 2011.  Since about half did not have postsecondary education, many were expecting their children to be first generation college students.</a:t>
            </a:r>
            <a:endParaRPr lang="en-US" sz="1600" dirty="0">
              <a:solidFill>
                <a:schemeClr val="accent4">
                  <a:lumMod val="75000"/>
                </a:schemeClr>
              </a:solidFill>
              <a:latin typeface="Arial Narrow" pitchFamily="34" charset="0"/>
            </a:endParaRPr>
          </a:p>
        </p:txBody>
      </p:sp>
      <p:sp>
        <p:nvSpPr>
          <p:cNvPr id="9" name="Isosceles Triangle 8"/>
          <p:cNvSpPr/>
          <p:nvPr/>
        </p:nvSpPr>
        <p:spPr>
          <a:xfrm>
            <a:off x="6156417" y="306884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5374840" y="358775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786184" y="1585577"/>
            <a:ext cx="3571633" cy="288034"/>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How well did your education prepare you FOR LIFE?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680109"/>
          <a:ext cx="8180194"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6136529"/>
            <a:ext cx="1094533"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n=396</a:t>
            </a:r>
          </a:p>
          <a:p>
            <a:r>
              <a:rPr lang="en-US" sz="1200" dirty="0" smtClean="0">
                <a:solidFill>
                  <a:schemeClr val="tx1">
                    <a:lumMod val="50000"/>
                    <a:lumOff val="50000"/>
                  </a:schemeClr>
                </a:solidFill>
                <a:latin typeface="Arial Narrow" pitchFamily="34" charset="0"/>
              </a:rPr>
              <a:t>Now n=350</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Education As Preparation For Life</a:t>
            </a:r>
            <a:endParaRPr lang="en-US" sz="1600" b="1" dirty="0">
              <a:solidFill>
                <a:schemeClr val="bg1"/>
              </a:solidFill>
              <a:latin typeface="Arial Narrow" pitchFamily="34" charset="0"/>
            </a:endParaRPr>
          </a:p>
        </p:txBody>
      </p:sp>
      <p:sp>
        <p:nvSpPr>
          <p:cNvPr id="6" name="TextBox 5"/>
          <p:cNvSpPr txBox="1"/>
          <p:nvPr/>
        </p:nvSpPr>
        <p:spPr>
          <a:xfrm rot="10800000" flipV="1">
            <a:off x="1173188" y="951494"/>
            <a:ext cx="6797625" cy="338554"/>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Most parents were positive about the benefits of the education they received.  </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057974" y="1700791"/>
            <a:ext cx="708566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now about your child that is a (Junior/Senior) in high school this year.  Within the next few years, how likely is that (Junior/Senior) to enroll in a university, college or technical or trade institute?  Would you say they are…?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680109"/>
          <a:ext cx="8180194"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60522" y="6021315"/>
            <a:ext cx="1094533"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n=392</a:t>
            </a:r>
          </a:p>
          <a:p>
            <a:r>
              <a:rPr lang="en-US" sz="1200" dirty="0" smtClean="0">
                <a:solidFill>
                  <a:schemeClr val="tx1">
                    <a:lumMod val="50000"/>
                    <a:lumOff val="50000"/>
                  </a:schemeClr>
                </a:solidFill>
                <a:latin typeface="Arial Narrow" pitchFamily="34" charset="0"/>
              </a:rPr>
              <a:t>Now n=348</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Child’s Likelihood To Further Education In Future</a:t>
            </a:r>
            <a:endParaRPr lang="en-US" sz="1600" b="1" dirty="0">
              <a:solidFill>
                <a:schemeClr val="bg1"/>
              </a:solidFill>
              <a:latin typeface="Arial Narrow" pitchFamily="34" charset="0"/>
            </a:endParaRPr>
          </a:p>
        </p:txBody>
      </p:sp>
      <p:sp>
        <p:nvSpPr>
          <p:cNvPr id="6" name="TextBox 5"/>
          <p:cNvSpPr txBox="1"/>
          <p:nvPr/>
        </p:nvSpPr>
        <p:spPr>
          <a:xfrm rot="10800000" flipV="1">
            <a:off x="573328" y="1082906"/>
            <a:ext cx="8031162" cy="338554"/>
          </a:xfrm>
          <a:prstGeom prst="rect">
            <a:avLst/>
          </a:prstGeom>
          <a:noFill/>
          <a:ln>
            <a:noFill/>
          </a:ln>
        </p:spPr>
        <p:txBody>
          <a:bodyPr wrap="square" rtlCol="0">
            <a:spAutoFit/>
          </a:bodyPr>
          <a:lstStyle/>
          <a:p>
            <a:pPr lvl="0" algn="ctr"/>
            <a:r>
              <a:rPr lang="en-US" sz="1600" b="1" i="1" dirty="0" smtClean="0">
                <a:solidFill>
                  <a:schemeClr val="accent4">
                    <a:lumMod val="75000"/>
                  </a:schemeClr>
                </a:solidFill>
                <a:latin typeface="Arial Narrow" pitchFamily="34" charset="0"/>
              </a:rPr>
              <a:t>Parental aspirations for their children were as high as those of the children themselves.</a:t>
            </a:r>
            <a:endParaRPr lang="en-US" sz="1600" dirty="0">
              <a:solidFill>
                <a:schemeClr val="accent4">
                  <a:lumMod val="75000"/>
                </a:schemeClr>
              </a:solidFill>
              <a:latin typeface="Arial Narrow" pitchFamily="34" charset="0"/>
            </a:endParaRPr>
          </a:p>
        </p:txBody>
      </p:sp>
      <p:sp>
        <p:nvSpPr>
          <p:cNvPr id="10" name="TextBox 9"/>
          <p:cNvSpPr txBox="1"/>
          <p:nvPr/>
        </p:nvSpPr>
        <p:spPr>
          <a:xfrm>
            <a:off x="1346008" y="6320386"/>
            <a:ext cx="1314784" cy="246221"/>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X Less than 0.5 percent.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36631</TotalTime>
  <Words>3351</Words>
  <Application>Microsoft Office PowerPoint</Application>
  <PresentationFormat>On-screen Show (4:3)</PresentationFormat>
  <Paragraphs>519</Paragraphs>
  <Slides>43</Slides>
  <Notes>40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Southern Research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Schulte</dc:creator>
  <cp:lastModifiedBy>Authorized User</cp:lastModifiedBy>
  <cp:revision>2119</cp:revision>
  <dcterms:created xsi:type="dcterms:W3CDTF">2006-06-22T14:49:05Z</dcterms:created>
  <dcterms:modified xsi:type="dcterms:W3CDTF">2012-01-09T21:17:31Z</dcterms:modified>
</cp:coreProperties>
</file>