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11.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theme/themeOverride7.xml" ContentType="application/vnd.openxmlformats-officedocument.themeOverride+xml"/>
  <Override PartName="/ppt/notesSlides/notesSlide15.xml" ContentType="application/vnd.openxmlformats-officedocument.presentationml.notesSlide+xml"/>
  <Override PartName="/ppt/charts/chart11.xml" ContentType="application/vnd.openxmlformats-officedocument.drawingml.chart+xml"/>
  <Override PartName="/ppt/theme/themeOverride8.xml" ContentType="application/vnd.openxmlformats-officedocument.themeOverride+xml"/>
  <Override PartName="/ppt/notesSlides/notesSlide16.xml" ContentType="application/vnd.openxmlformats-officedocument.presentationml.notesSlide+xml"/>
  <Override PartName="/ppt/charts/chart12.xml" ContentType="application/vnd.openxmlformats-officedocument.drawingml.chart+xml"/>
  <Override PartName="/ppt/theme/themeOverride9.xml" ContentType="application/vnd.openxmlformats-officedocument.themeOverride+xml"/>
  <Override PartName="/ppt/notesSlides/notesSlide17.xml" ContentType="application/vnd.openxmlformats-officedocument.presentationml.notesSlide+xml"/>
  <Override PartName="/ppt/charts/chart13.xml" ContentType="application/vnd.openxmlformats-officedocument.drawingml.chart+xml"/>
  <Override PartName="/ppt/theme/themeOverride10.xml" ContentType="application/vnd.openxmlformats-officedocument.themeOverride+xml"/>
  <Override PartName="/ppt/notesSlides/notesSlide18.xml" ContentType="application/vnd.openxmlformats-officedocument.presentationml.notesSlide+xml"/>
  <Override PartName="/ppt/charts/chart14.xml" ContentType="application/vnd.openxmlformats-officedocument.drawingml.chart+xml"/>
  <Override PartName="/ppt/theme/themeOverride11.xml" ContentType="application/vnd.openxmlformats-officedocument.themeOverride+xml"/>
  <Override PartName="/ppt/notesSlides/notesSlide19.xml" ContentType="application/vnd.openxmlformats-officedocument.presentationml.notesSlide+xml"/>
  <Override PartName="/ppt/charts/chart15.xml" ContentType="application/vnd.openxmlformats-officedocument.drawingml.chart+xml"/>
  <Override PartName="/ppt/notesSlides/notesSlide20.xml" ContentType="application/vnd.openxmlformats-officedocument.presentationml.notesSlide+xml"/>
  <Override PartName="/ppt/charts/chart16.xml" ContentType="application/vnd.openxmlformats-officedocument.drawingml.chart+xml"/>
  <Override PartName="/ppt/notesSlides/notesSlide21.xml" ContentType="application/vnd.openxmlformats-officedocument.presentationml.notesSlide+xml"/>
  <Override PartName="/ppt/charts/chart17.xml" ContentType="application/vnd.openxmlformats-officedocument.drawingml.chart+xml"/>
  <Override PartName="/ppt/theme/themeOverride12.xml" ContentType="application/vnd.openxmlformats-officedocument.themeOverride+xml"/>
  <Override PartName="/ppt/charts/chart18.xml" ContentType="application/vnd.openxmlformats-officedocument.drawingml.chart+xml"/>
  <Override PartName="/ppt/theme/themeOverride13.xml" ContentType="application/vnd.openxmlformats-officedocument.themeOverride+xml"/>
  <Override PartName="/ppt/notesSlides/notesSlide22.xml" ContentType="application/vnd.openxmlformats-officedocument.presentationml.notesSlide+xml"/>
  <Override PartName="/ppt/charts/chart19.xml" ContentType="application/vnd.openxmlformats-officedocument.drawingml.chart+xml"/>
  <Override PartName="/ppt/notesSlides/notesSlide23.xml" ContentType="application/vnd.openxmlformats-officedocument.presentationml.notesSlide+xml"/>
  <Override PartName="/ppt/charts/chart20.xml" ContentType="application/vnd.openxmlformats-officedocument.drawingml.chart+xml"/>
  <Override PartName="/ppt/notesSlides/notesSlide24.xml" ContentType="application/vnd.openxmlformats-officedocument.presentationml.notesSlide+xml"/>
  <Override PartName="/ppt/charts/chart21.xml" ContentType="application/vnd.openxmlformats-officedocument.drawingml.chart+xml"/>
  <Override PartName="/ppt/notesSlides/notesSlide25.xml" ContentType="application/vnd.openxmlformats-officedocument.presentationml.notesSlide+xml"/>
  <Override PartName="/ppt/charts/chart22.xml" ContentType="application/vnd.openxmlformats-officedocument.drawingml.chart+xml"/>
  <Override PartName="/ppt/theme/themeOverride14.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3.xml" ContentType="application/vnd.openxmlformats-officedocument.drawingml.chart+xml"/>
  <Override PartName="/ppt/theme/themeOverride15.xml" ContentType="application/vnd.openxmlformats-officedocument.themeOverride+xml"/>
  <Override PartName="/ppt/charts/chart24.xml" ContentType="application/vnd.openxmlformats-officedocument.drawingml.chart+xml"/>
  <Override PartName="/ppt/theme/themeOverride16.xml" ContentType="application/vnd.openxmlformats-officedocument.themeOverride+xml"/>
  <Override PartName="/ppt/notesSlides/notesSlide28.xml" ContentType="application/vnd.openxmlformats-officedocument.presentationml.notesSlide+xml"/>
  <Override PartName="/ppt/charts/chart25.xml" ContentType="application/vnd.openxmlformats-officedocument.drawingml.chart+xml"/>
  <Override PartName="/ppt/theme/themeOverride17.xml" ContentType="application/vnd.openxmlformats-officedocument.themeOverride+xml"/>
  <Override PartName="/ppt/notesSlides/notesSlide29.xml" ContentType="application/vnd.openxmlformats-officedocument.presentationml.notesSlide+xml"/>
  <Override PartName="/ppt/charts/chart26.xml" ContentType="application/vnd.openxmlformats-officedocument.drawingml.chart+xml"/>
  <Override PartName="/ppt/theme/themeOverride18.xml" ContentType="application/vnd.openxmlformats-officedocument.themeOverride+xml"/>
  <Override PartName="/ppt/notesSlides/notesSlide30.xml" ContentType="application/vnd.openxmlformats-officedocument.presentationml.notesSlide+xml"/>
  <Override PartName="/ppt/charts/chart27.xml" ContentType="application/vnd.openxmlformats-officedocument.drawingml.chart+xml"/>
  <Override PartName="/ppt/notesSlides/notesSlide31.xml" ContentType="application/vnd.openxmlformats-officedocument.presentationml.notesSlide+xml"/>
  <Override PartName="/ppt/charts/chart28.xml" ContentType="application/vnd.openxmlformats-officedocument.drawingml.chart+xml"/>
  <Override PartName="/ppt/theme/themeOverride19.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9.xml" ContentType="application/vnd.openxmlformats-officedocument.drawingml.chart+xml"/>
  <Override PartName="/ppt/theme/themeOverride20.xml" ContentType="application/vnd.openxmlformats-officedocument.themeOverride+xml"/>
  <Override PartName="/ppt/notesSlides/notesSlide34.xml" ContentType="application/vnd.openxmlformats-officedocument.presentationml.notesSlide+xml"/>
  <Override PartName="/ppt/charts/chart30.xml" ContentType="application/vnd.openxmlformats-officedocument.drawingml.chart+xml"/>
  <Override PartName="/ppt/theme/themeOverride21.xml" ContentType="application/vnd.openxmlformats-officedocument.themeOverride+xml"/>
  <Override PartName="/ppt/charts/chart31.xml" ContentType="application/vnd.openxmlformats-officedocument.drawingml.chart+xml"/>
  <Override PartName="/ppt/theme/themeOverride22.xml" ContentType="application/vnd.openxmlformats-officedocument.themeOverride+xml"/>
  <Override PartName="/ppt/notesSlides/notesSlide35.xml" ContentType="application/vnd.openxmlformats-officedocument.presentationml.notesSlide+xml"/>
  <Override PartName="/ppt/charts/chart32.xml" ContentType="application/vnd.openxmlformats-officedocument.drawingml.chart+xml"/>
  <Override PartName="/ppt/theme/themeOverride23.xml" ContentType="application/vnd.openxmlformats-officedocument.themeOverride+xml"/>
  <Override PartName="/ppt/charts/chart33.xml" ContentType="application/vnd.openxmlformats-officedocument.drawingml.chart+xml"/>
  <Override PartName="/ppt/theme/themeOverride24.xml" ContentType="application/vnd.openxmlformats-officedocument.themeOverride+xml"/>
  <Override PartName="/ppt/notesSlides/notesSlide36.xml" ContentType="application/vnd.openxmlformats-officedocument.presentationml.notesSlide+xml"/>
  <Override PartName="/ppt/charts/chart34.xml" ContentType="application/vnd.openxmlformats-officedocument.drawingml.chart+xml"/>
  <Override PartName="/ppt/theme/themeOverride25.xml" ContentType="application/vnd.openxmlformats-officedocument.themeOverride+xml"/>
  <Override PartName="/ppt/charts/chart35.xml" ContentType="application/vnd.openxmlformats-officedocument.drawingml.chart+xml"/>
  <Override PartName="/ppt/theme/themeOverride26.xml" ContentType="application/vnd.openxmlformats-officedocument.themeOverr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36.xml" ContentType="application/vnd.openxmlformats-officedocument.drawingml.chart+xml"/>
  <Override PartName="/ppt/theme/themeOverride27.xml" ContentType="application/vnd.openxmlformats-officedocument.themeOverride+xml"/>
  <Override PartName="/ppt/charts/chart37.xml" ContentType="application/vnd.openxmlformats-officedocument.drawingml.chart+xml"/>
  <Override PartName="/ppt/theme/themeOverride28.xml" ContentType="application/vnd.openxmlformats-officedocument.themeOverride+xml"/>
  <Override PartName="/ppt/notesSlides/notesSlide39.xml" ContentType="application/vnd.openxmlformats-officedocument.presentationml.notesSlide+xml"/>
  <Override PartName="/ppt/charts/chart38.xml" ContentType="application/vnd.openxmlformats-officedocument.drawingml.chart+xml"/>
  <Override PartName="/ppt/theme/themeOverride29.xml" ContentType="application/vnd.openxmlformats-officedocument.themeOverride+xml"/>
  <Override PartName="/ppt/charts/chart39.xml" ContentType="application/vnd.openxmlformats-officedocument.drawingml.chart+xml"/>
  <Override PartName="/ppt/theme/themeOverride30.xml" ContentType="application/vnd.openxmlformats-officedocument.themeOverride+xml"/>
  <Override PartName="/ppt/notesSlides/notesSlide40.xml" ContentType="application/vnd.openxmlformats-officedocument.presentationml.notesSlide+xml"/>
  <Override PartName="/ppt/charts/chart40.xml" ContentType="application/vnd.openxmlformats-officedocument.drawingml.chart+xml"/>
  <Override PartName="/ppt/theme/themeOverride31.xml" ContentType="application/vnd.openxmlformats-officedocument.themeOverride+xml"/>
  <Override PartName="/ppt/charts/chart41.xml" ContentType="application/vnd.openxmlformats-officedocument.drawingml.chart+xml"/>
  <Override PartName="/ppt/theme/themeOverride32.xml" ContentType="application/vnd.openxmlformats-officedocument.themeOverride+xml"/>
  <Override PartName="/ppt/charts/chart42.xml" ContentType="application/vnd.openxmlformats-officedocument.drawingml.chart+xml"/>
  <Override PartName="/ppt/theme/themeOverride33.xml" ContentType="application/vnd.openxmlformats-officedocument.themeOverride+xml"/>
  <Override PartName="/ppt/charts/chart43.xml" ContentType="application/vnd.openxmlformats-officedocument.drawingml.chart+xml"/>
  <Override PartName="/ppt/theme/themeOverride34.xml" ContentType="application/vnd.openxmlformats-officedocument.themeOverride+xml"/>
  <Override PartName="/ppt/notesSlides/notesSlide41.xml" ContentType="application/vnd.openxmlformats-officedocument.presentationml.notesSlide+xml"/>
  <Override PartName="/ppt/charts/chart44.xml" ContentType="application/vnd.openxmlformats-officedocument.drawingml.chart+xml"/>
  <Override PartName="/ppt/theme/themeOverride35.xml" ContentType="application/vnd.openxmlformats-officedocument.themeOverride+xml"/>
  <Override PartName="/ppt/charts/chart45.xml" ContentType="application/vnd.openxmlformats-officedocument.drawingml.chart+xml"/>
  <Override PartName="/ppt/theme/themeOverride36.xml" ContentType="application/vnd.openxmlformats-officedocument.themeOverride+xml"/>
  <Override PartName="/ppt/charts/chart46.xml" ContentType="application/vnd.openxmlformats-officedocument.drawingml.chart+xml"/>
  <Override PartName="/ppt/theme/themeOverride37.xml" ContentType="application/vnd.openxmlformats-officedocument.themeOverride+xml"/>
  <Override PartName="/ppt/charts/chart47.xml" ContentType="application/vnd.openxmlformats-officedocument.drawingml.chart+xml"/>
  <Override PartName="/ppt/theme/themeOverride38.xml" ContentType="application/vnd.openxmlformats-officedocument.themeOverride+xml"/>
  <Override PartName="/ppt/notesSlides/notesSlide42.xml" ContentType="application/vnd.openxmlformats-officedocument.presentationml.notesSlide+xml"/>
  <Override PartName="/ppt/charts/chart48.xml" ContentType="application/vnd.openxmlformats-officedocument.drawingml.chart+xml"/>
  <Override PartName="/ppt/theme/themeOverride39.xml" ContentType="application/vnd.openxmlformats-officedocument.themeOverride+xml"/>
  <Override PartName="/ppt/notesSlides/notesSlide43.xml" ContentType="application/vnd.openxmlformats-officedocument.presentationml.notesSlide+xml"/>
  <Override PartName="/ppt/charts/chart49.xml" ContentType="application/vnd.openxmlformats-officedocument.drawingml.chart+xml"/>
  <Override PartName="/ppt/theme/themeOverride40.xml" ContentType="application/vnd.openxmlformats-officedocument.themeOverride+xml"/>
  <Override PartName="/ppt/notesSlides/notesSlide44.xml" ContentType="application/vnd.openxmlformats-officedocument.presentationml.notesSlide+xml"/>
  <Override PartName="/ppt/charts/chart50.xml" ContentType="application/vnd.openxmlformats-officedocument.drawingml.chart+xml"/>
  <Override PartName="/ppt/theme/themeOverride41.xml" ContentType="application/vnd.openxmlformats-officedocument.themeOverride+xml"/>
  <Override PartName="/ppt/charts/chart51.xml" ContentType="application/vnd.openxmlformats-officedocument.drawingml.chart+xml"/>
  <Override PartName="/ppt/theme/themeOverride42.xml" ContentType="application/vnd.openxmlformats-officedocument.themeOverride+xml"/>
  <Override PartName="/ppt/charts/chart52.xml" ContentType="application/vnd.openxmlformats-officedocument.drawingml.chart+xml"/>
  <Override PartName="/ppt/theme/themeOverride43.xml" ContentType="application/vnd.openxmlformats-officedocument.themeOverride+xml"/>
  <Override PartName="/ppt/charts/chart53.xml" ContentType="application/vnd.openxmlformats-officedocument.drawingml.chart+xml"/>
  <Override PartName="/ppt/theme/themeOverride44.xml" ContentType="application/vnd.openxmlformats-officedocument.themeOverride+xml"/>
  <Override PartName="/ppt/notesSlides/notesSlide45.xml" ContentType="application/vnd.openxmlformats-officedocument.presentationml.notesSlide+xml"/>
  <Override PartName="/ppt/charts/chart54.xml" ContentType="application/vnd.openxmlformats-officedocument.drawingml.chart+xml"/>
  <Override PartName="/ppt/theme/themeOverride45.xml" ContentType="application/vnd.openxmlformats-officedocument.themeOverride+xml"/>
  <Override PartName="/ppt/charts/chart55.xml" ContentType="application/vnd.openxmlformats-officedocument.drawingml.chart+xml"/>
  <Override PartName="/ppt/theme/themeOverride46.xml" ContentType="application/vnd.openxmlformats-officedocument.themeOverride+xml"/>
  <Override PartName="/ppt/charts/chart56.xml" ContentType="application/vnd.openxmlformats-officedocument.drawingml.chart+xml"/>
  <Override PartName="/ppt/theme/themeOverride47.xml" ContentType="application/vnd.openxmlformats-officedocument.themeOverride+xml"/>
  <Override PartName="/ppt/charts/chart57.xml" ContentType="application/vnd.openxmlformats-officedocument.drawingml.chart+xml"/>
  <Override PartName="/ppt/theme/themeOverride48.xml" ContentType="application/vnd.openxmlformats-officedocument.themeOverride+xml"/>
  <Override PartName="/ppt/charts/chart58.xml" ContentType="application/vnd.openxmlformats-officedocument.drawingml.chart+xml"/>
  <Override PartName="/ppt/theme/themeOverride49.xml" ContentType="application/vnd.openxmlformats-officedocument.themeOverr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59.xml" ContentType="application/vnd.openxmlformats-officedocument.drawingml.chart+xml"/>
  <Override PartName="/ppt/theme/themeOverride50.xml" ContentType="application/vnd.openxmlformats-officedocument.themeOverride+xml"/>
  <Override PartName="/ppt/notesSlides/notesSlide48.xml" ContentType="application/vnd.openxmlformats-officedocument.presentationml.notesSlide+xml"/>
  <Override PartName="/ppt/charts/chart60.xml" ContentType="application/vnd.openxmlformats-officedocument.drawingml.chart+xml"/>
  <Override PartName="/ppt/theme/themeOverride51.xml" ContentType="application/vnd.openxmlformats-officedocument.themeOverride+xml"/>
  <Override PartName="/ppt/charts/chart61.xml" ContentType="application/vnd.openxmlformats-officedocument.drawingml.chart+xml"/>
  <Override PartName="/ppt/theme/themeOverride52.xml" ContentType="application/vnd.openxmlformats-officedocument.themeOverride+xml"/>
  <Override PartName="/ppt/notesSlides/notesSlide49.xml" ContentType="application/vnd.openxmlformats-officedocument.presentationml.notesSlide+xml"/>
  <Override PartName="/ppt/charts/chart62.xml" ContentType="application/vnd.openxmlformats-officedocument.drawingml.chart+xml"/>
  <Override PartName="/ppt/theme/themeOverride53.xml" ContentType="application/vnd.openxmlformats-officedocument.themeOverride+xml"/>
  <Override PartName="/ppt/charts/chart63.xml" ContentType="application/vnd.openxmlformats-officedocument.drawingml.chart+xml"/>
  <Override PartName="/ppt/theme/themeOverride54.xml" ContentType="application/vnd.openxmlformats-officedocument.themeOverride+xml"/>
  <Override PartName="/ppt/notesSlides/notesSlide50.xml" ContentType="application/vnd.openxmlformats-officedocument.presentationml.notesSlide+xml"/>
  <Override PartName="/ppt/charts/chart64.xml" ContentType="application/vnd.openxmlformats-officedocument.drawingml.chart+xml"/>
  <Override PartName="/ppt/theme/themeOverride55.xml" ContentType="application/vnd.openxmlformats-officedocument.themeOverride+xml"/>
  <Override PartName="/ppt/charts/chart65.xml" ContentType="application/vnd.openxmlformats-officedocument.drawingml.chart+xml"/>
  <Override PartName="/ppt/theme/themeOverride5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6" r:id="rId1"/>
  </p:sldMasterIdLst>
  <p:notesMasterIdLst>
    <p:notesMasterId r:id="rId55"/>
  </p:notesMasterIdLst>
  <p:handoutMasterIdLst>
    <p:handoutMasterId r:id="rId56"/>
  </p:handoutMasterIdLst>
  <p:sldIdLst>
    <p:sldId id="712" r:id="rId2"/>
    <p:sldId id="713" r:id="rId3"/>
    <p:sldId id="735" r:id="rId4"/>
    <p:sldId id="736" r:id="rId5"/>
    <p:sldId id="531" r:id="rId6"/>
    <p:sldId id="572" r:id="rId7"/>
    <p:sldId id="576" r:id="rId8"/>
    <p:sldId id="738" r:id="rId9"/>
    <p:sldId id="578" r:id="rId10"/>
    <p:sldId id="579" r:id="rId11"/>
    <p:sldId id="671" r:id="rId12"/>
    <p:sldId id="597" r:id="rId13"/>
    <p:sldId id="580" r:id="rId14"/>
    <p:sldId id="582" r:id="rId15"/>
    <p:sldId id="585" r:id="rId16"/>
    <p:sldId id="756" r:id="rId17"/>
    <p:sldId id="757" r:id="rId18"/>
    <p:sldId id="754" r:id="rId19"/>
    <p:sldId id="632" r:id="rId20"/>
    <p:sldId id="691" r:id="rId21"/>
    <p:sldId id="715" r:id="rId22"/>
    <p:sldId id="683" r:id="rId23"/>
    <p:sldId id="686" r:id="rId24"/>
    <p:sldId id="737" r:id="rId25"/>
    <p:sldId id="741" r:id="rId26"/>
    <p:sldId id="689" r:id="rId27"/>
    <p:sldId id="690" r:id="rId28"/>
    <p:sldId id="584" r:id="rId29"/>
    <p:sldId id="742" r:id="rId30"/>
    <p:sldId id="743" r:id="rId31"/>
    <p:sldId id="744" r:id="rId32"/>
    <p:sldId id="745" r:id="rId33"/>
    <p:sldId id="746" r:id="rId34"/>
    <p:sldId id="747" r:id="rId35"/>
    <p:sldId id="748" r:id="rId36"/>
    <p:sldId id="749" r:id="rId37"/>
    <p:sldId id="750" r:id="rId38"/>
    <p:sldId id="751" r:id="rId39"/>
    <p:sldId id="752" r:id="rId40"/>
    <p:sldId id="693" r:id="rId41"/>
    <p:sldId id="716" r:id="rId42"/>
    <p:sldId id="717" r:id="rId43"/>
    <p:sldId id="718" r:id="rId44"/>
    <p:sldId id="719" r:id="rId45"/>
    <p:sldId id="720" r:id="rId46"/>
    <p:sldId id="721" r:id="rId47"/>
    <p:sldId id="722" r:id="rId48"/>
    <p:sldId id="724" r:id="rId49"/>
    <p:sldId id="706" r:id="rId50"/>
    <p:sldId id="707" r:id="rId51"/>
    <p:sldId id="708" r:id="rId52"/>
    <p:sldId id="709" r:id="rId53"/>
    <p:sldId id="710" r:id="rId5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933C"/>
    <a:srgbClr val="653D7B"/>
    <a:srgbClr val="7F7F7F"/>
    <a:srgbClr val="604A7B"/>
    <a:srgbClr val="31014F"/>
    <a:srgbClr val="A5A5A5"/>
    <a:srgbClr val="9F9F9F"/>
    <a:srgbClr val="A168C0"/>
    <a:srgbClr val="A3A3A3"/>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6" autoAdjust="0"/>
    <p:restoredTop sz="94713" autoAdjust="0"/>
  </p:normalViewPr>
  <p:slideViewPr>
    <p:cSldViewPr>
      <p:cViewPr>
        <p:scale>
          <a:sx n="66" d="100"/>
          <a:sy n="66" d="100"/>
        </p:scale>
        <p:origin x="-1188" y="-10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57607" cy="57607"/>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7.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8.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1.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2.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3.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4.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5.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6.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7.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8.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19.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0.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1.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3.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4.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25.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26.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27.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28.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29.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0.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31.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32.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33.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34.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35.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36.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37.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3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themeOverride" Target="../theme/themeOverride39.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40.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41.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42.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43.xml"/></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themeOverride" Target="../theme/themeOverride44.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themeOverride" Target="../theme/themeOverride45.xml"/></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themeOverride" Target="../theme/themeOverride46.xml"/></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themeOverride" Target="../theme/themeOverride47.xml"/></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48.xml"/></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49.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50.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60.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themeOverride" Target="../theme/themeOverride51.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themeOverride" Target="../theme/themeOverride52.xml"/></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53.xml"/></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54.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55.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5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215032128715311"/>
          <c:y val="1.4875387897099919E-2"/>
          <c:w val="0.43433591050569681"/>
          <c:h val="0.80731318088007031"/>
        </c:manualLayout>
      </c:layout>
      <c:barChart>
        <c:barDir val="bar"/>
        <c:grouping val="clustered"/>
        <c:varyColors val="0"/>
        <c:ser>
          <c:idx val="0"/>
          <c:order val="0"/>
          <c:tx>
            <c:strRef>
              <c:f>Sheet1!$B$1</c:f>
              <c:strCache>
                <c:ptCount val="1"/>
                <c:pt idx="0">
                  <c:v>Now</c:v>
                </c:pt>
              </c:strCache>
            </c:strRef>
          </c:tx>
          <c:spPr>
            <a:solidFill>
              <a:schemeClr val="accent4">
                <a:lumMod val="75000"/>
              </a:schemeClr>
            </a:solidFill>
          </c:spPr>
          <c:invertIfNegative val="0"/>
          <c:dLbls>
            <c:dLbl>
              <c:idx val="4"/>
              <c:layout>
                <c:manualLayout>
                  <c:x val="-2.8661195465748652E-2"/>
                  <c:y val="0"/>
                </c:manualLayout>
              </c:layout>
              <c:dLblPos val="outEnd"/>
              <c:showLegendKey val="0"/>
              <c:showVal val="1"/>
              <c:showCatName val="0"/>
              <c:showSerName val="0"/>
              <c:showPercent val="0"/>
              <c:showBubbleSize val="0"/>
            </c:dLbl>
            <c:txPr>
              <a:bodyPr/>
              <a:lstStyle/>
              <a:p>
                <a:pPr>
                  <a:defRPr sz="1200" b="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Sheet1!$A$2:$A$5</c:f>
              <c:strCache>
                <c:ptCount val="4"/>
                <c:pt idx="0">
                  <c:v>High school grades 9 through 11</c:v>
                </c:pt>
                <c:pt idx="1">
                  <c:v>An associate's degree, diploma or certificate from a two year college or technical trade institute</c:v>
                </c:pt>
                <c:pt idx="2">
                  <c:v>Some technical training after high school but no degree, diploma or certificate</c:v>
                </c:pt>
                <c:pt idx="3">
                  <c:v>High school graduate or GED</c:v>
                </c:pt>
              </c:strCache>
            </c:strRef>
          </c:cat>
          <c:val>
            <c:numRef>
              <c:f>Sheet1!$B$2:$B$5</c:f>
              <c:numCache>
                <c:formatCode>0%</c:formatCode>
                <c:ptCount val="4"/>
                <c:pt idx="0">
                  <c:v>3.0000000000000509E-2</c:v>
                </c:pt>
                <c:pt idx="1">
                  <c:v>0.25</c:v>
                </c:pt>
                <c:pt idx="2">
                  <c:v>0.30000000000000032</c:v>
                </c:pt>
                <c:pt idx="3">
                  <c:v>0.42000000000000032</c:v>
                </c:pt>
              </c:numCache>
            </c:numRef>
          </c:val>
        </c:ser>
        <c:ser>
          <c:idx val="1"/>
          <c:order val="1"/>
          <c:tx>
            <c:strRef>
              <c:f>Sheet1!$C$1</c:f>
              <c:strCache>
                <c:ptCount val="1"/>
                <c:pt idx="0">
                  <c:v>Then</c:v>
                </c:pt>
              </c:strCache>
            </c:strRef>
          </c:tx>
          <c:spPr>
            <a:solidFill>
              <a:schemeClr val="bg1">
                <a:lumMod val="65000"/>
              </a:schemeClr>
            </a:solidFill>
          </c:spPr>
          <c:invertIfNegative val="0"/>
          <c:dLbls>
            <c:dLbl>
              <c:idx val="0"/>
              <c:layout>
                <c:manualLayout>
                  <c:x val="-3.4722218424955154E-2"/>
                  <c:y val="3.0199906736980992E-3"/>
                </c:manualLayout>
              </c:layout>
              <c:showLegendKey val="0"/>
              <c:showVal val="1"/>
              <c:showCatName val="0"/>
              <c:showSerName val="0"/>
              <c:showPercent val="0"/>
              <c:showBubbleSize val="0"/>
            </c:dLbl>
            <c:dLbl>
              <c:idx val="1"/>
              <c:layout>
                <c:manualLayout>
                  <c:x val="-4.1666662109945532E-2"/>
                  <c:y val="3.0199906736981482E-3"/>
                </c:manualLayout>
              </c:layout>
              <c:showLegendKey val="0"/>
              <c:showVal val="1"/>
              <c:showCatName val="0"/>
              <c:showSerName val="0"/>
              <c:showPercent val="0"/>
              <c:showBubbleSize val="0"/>
            </c:dLbl>
            <c:dLbl>
              <c:idx val="2"/>
              <c:layout>
                <c:manualLayout>
                  <c:x val="-4.4444439583942133E-2"/>
                  <c:y val="3.0199906736980992E-3"/>
                </c:manualLayout>
              </c:layout>
              <c:showLegendKey val="0"/>
              <c:showVal val="1"/>
              <c:showCatName val="0"/>
              <c:showSerName val="0"/>
              <c:showPercent val="0"/>
              <c:showBubbleSize val="0"/>
            </c:dLbl>
            <c:dLbl>
              <c:idx val="3"/>
              <c:layout>
                <c:manualLayout>
                  <c:x val="-4.3055550846943534E-2"/>
                  <c:y val="-3.0199906736980992E-3"/>
                </c:manualLayout>
              </c:layout>
              <c:showLegendKey val="0"/>
              <c:showVal val="1"/>
              <c:showCatName val="0"/>
              <c:showSerName val="0"/>
              <c:showPercent val="0"/>
              <c:showBubbleSize val="0"/>
            </c:dLbl>
            <c:dLbl>
              <c:idx val="4"/>
              <c:layout>
                <c:manualLayout>
                  <c:x val="-3.4722218424955202E-2"/>
                  <c:y val="6.0399813473961924E-3"/>
                </c:manualLayout>
              </c:layout>
              <c:showLegendKey val="0"/>
              <c:showVal val="1"/>
              <c:showCatName val="0"/>
              <c:showSerName val="0"/>
              <c:showPercent val="0"/>
              <c:showBubbleSize val="0"/>
            </c:dLbl>
            <c:dLbl>
              <c:idx val="5"/>
              <c:layout>
                <c:manualLayout>
                  <c:x val="-4.0277773372946919E-2"/>
                  <c:y val="0"/>
                </c:manualLayout>
              </c:layout>
              <c:showLegendKey val="0"/>
              <c:showVal val="1"/>
              <c:showCatName val="0"/>
              <c:showSerName val="0"/>
              <c:showPercent val="0"/>
              <c:showBubbleSize val="0"/>
            </c:dLbl>
            <c:dLbl>
              <c:idx val="6"/>
              <c:layout>
                <c:manualLayout>
                  <c:x val="-4.3055550846943534E-2"/>
                  <c:y val="-3.0199906736980992E-3"/>
                </c:manualLayout>
              </c:layout>
              <c:showLegendKey val="0"/>
              <c:showVal val="1"/>
              <c:showCatName val="0"/>
              <c:showSerName val="0"/>
              <c:showPercent val="0"/>
              <c:showBubbleSize val="0"/>
            </c:dLbl>
            <c:dLbl>
              <c:idx val="7"/>
              <c:layout>
                <c:manualLayout>
                  <c:x val="-4.5833328320939823E-2"/>
                  <c:y val="-3.0199906736980992E-3"/>
                </c:manualLayout>
              </c:layout>
              <c:showLegendKey val="0"/>
              <c:showVal val="1"/>
              <c:showCatName val="0"/>
              <c:showSerName val="0"/>
              <c:showPercent val="0"/>
              <c:showBubbleSize val="0"/>
            </c:dLbl>
            <c:txPr>
              <a:bodyPr/>
              <a:lstStyle/>
              <a:p>
                <a:pPr>
                  <a:defRPr sz="12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Sheet1!$A$2:$A$5</c:f>
              <c:strCache>
                <c:ptCount val="4"/>
                <c:pt idx="0">
                  <c:v>High school grades 9 through 11</c:v>
                </c:pt>
                <c:pt idx="1">
                  <c:v>An associate's degree, diploma or certificate from a two year college or technical trade institute</c:v>
                </c:pt>
                <c:pt idx="2">
                  <c:v>Some technical training after high school but no degree, diploma or certificate</c:v>
                </c:pt>
                <c:pt idx="3">
                  <c:v>High school graduate or GED</c:v>
                </c:pt>
              </c:strCache>
            </c:strRef>
          </c:cat>
          <c:val>
            <c:numRef>
              <c:f>Sheet1!$C$2:$C$5</c:f>
              <c:numCache>
                <c:formatCode>0%</c:formatCode>
                <c:ptCount val="4"/>
                <c:pt idx="0">
                  <c:v>8.0000000000000224E-2</c:v>
                </c:pt>
                <c:pt idx="1">
                  <c:v>0.18000000000000024</c:v>
                </c:pt>
                <c:pt idx="2">
                  <c:v>0.25</c:v>
                </c:pt>
                <c:pt idx="3">
                  <c:v>0.49000000000000032</c:v>
                </c:pt>
              </c:numCache>
            </c:numRef>
          </c:val>
        </c:ser>
        <c:dLbls>
          <c:showLegendKey val="0"/>
          <c:showVal val="0"/>
          <c:showCatName val="0"/>
          <c:showSerName val="0"/>
          <c:showPercent val="0"/>
          <c:showBubbleSize val="0"/>
        </c:dLbls>
        <c:gapWidth val="69"/>
        <c:axId val="128751104"/>
        <c:axId val="128752640"/>
      </c:barChart>
      <c:catAx>
        <c:axId val="128751104"/>
        <c:scaling>
          <c:orientation val="minMax"/>
        </c:scaling>
        <c:delete val="0"/>
        <c:axPos val="l"/>
        <c:majorTickMark val="out"/>
        <c:minorTickMark val="none"/>
        <c:tickLblPos val="nextTo"/>
        <c:txPr>
          <a:bodyPr/>
          <a:lstStyle/>
          <a:p>
            <a:pPr>
              <a:defRPr sz="1050" b="0">
                <a:solidFill>
                  <a:schemeClr val="tx1">
                    <a:lumMod val="50000"/>
                    <a:lumOff val="50000"/>
                  </a:schemeClr>
                </a:solidFill>
                <a:latin typeface="Arial Narrow" pitchFamily="34" charset="0"/>
              </a:defRPr>
            </a:pPr>
            <a:endParaRPr lang="en-US"/>
          </a:p>
        </c:txPr>
        <c:crossAx val="128752640"/>
        <c:crosses val="autoZero"/>
        <c:auto val="1"/>
        <c:lblAlgn val="ctr"/>
        <c:lblOffset val="100"/>
        <c:noMultiLvlLbl val="0"/>
      </c:catAx>
      <c:valAx>
        <c:axId val="128752640"/>
        <c:scaling>
          <c:orientation val="minMax"/>
        </c:scaling>
        <c:delete val="0"/>
        <c:axPos val="b"/>
        <c:numFmt formatCode="0%" sourceLinked="0"/>
        <c:majorTickMark val="out"/>
        <c:minorTickMark val="none"/>
        <c:tickLblPos val="nextTo"/>
        <c:txPr>
          <a:bodyPr/>
          <a:lstStyle/>
          <a:p>
            <a:pPr>
              <a:defRPr sz="1400">
                <a:solidFill>
                  <a:schemeClr val="tx1">
                    <a:lumMod val="50000"/>
                    <a:lumOff val="50000"/>
                  </a:schemeClr>
                </a:solidFill>
              </a:defRPr>
            </a:pPr>
            <a:endParaRPr lang="en-US"/>
          </a:p>
        </c:txPr>
        <c:crossAx val="128751104"/>
        <c:crosses val="autoZero"/>
        <c:crossBetween val="between"/>
        <c:majorUnit val="0.1"/>
      </c:valAx>
    </c:plotArea>
    <c:legend>
      <c:legendPos val="b"/>
      <c:layout>
        <c:manualLayout>
          <c:xMode val="edge"/>
          <c:yMode val="edge"/>
          <c:x val="0.56862067272303995"/>
          <c:y val="0.93147189351752036"/>
          <c:w val="0.23914739291914044"/>
          <c:h val="6.550811580879512E-2"/>
        </c:manualLayout>
      </c:layout>
      <c:overlay val="0"/>
      <c:txPr>
        <a:bodyPr/>
        <a:lstStyle/>
        <a:p>
          <a:pPr>
            <a:defRPr sz="1400">
              <a:solidFill>
                <a:srgbClr val="7F7F7F"/>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0"/>
          <c:w val="0.66050523985127985"/>
          <c:h val="0.81418951489602631"/>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Sheet1!$A$2:$A$4</c:f>
              <c:strCache>
                <c:ptCount val="3"/>
                <c:pt idx="0">
                  <c:v>Extremely/Very likely</c:v>
                </c:pt>
                <c:pt idx="1">
                  <c:v>Somewhat likely</c:v>
                </c:pt>
                <c:pt idx="2">
                  <c:v>Not very/Not at all likely</c:v>
                </c:pt>
              </c:strCache>
            </c:strRef>
          </c:cat>
          <c:val>
            <c:numRef>
              <c:f>Sheet1!$B$2:$B$4</c:f>
              <c:numCache>
                <c:formatCode>0%</c:formatCode>
                <c:ptCount val="3"/>
                <c:pt idx="0">
                  <c:v>0.17</c:v>
                </c:pt>
                <c:pt idx="1">
                  <c:v>0.17</c:v>
                </c:pt>
                <c:pt idx="2">
                  <c:v>0.66000000000001346</c:v>
                </c:pt>
              </c:numCache>
            </c:numRef>
          </c:val>
        </c:ser>
        <c:ser>
          <c:idx val="1"/>
          <c:order val="1"/>
          <c:tx>
            <c:strRef>
              <c:f>Sheet1!$C$1</c:f>
              <c:strCache>
                <c:ptCount val="1"/>
                <c:pt idx="0">
                  <c:v>Then</c:v>
                </c:pt>
              </c:strCache>
            </c:strRef>
          </c:tx>
          <c:spPr>
            <a:solidFill>
              <a:sysClr val="window" lastClr="FFFFFF">
                <a:lumMod val="65000"/>
              </a:sysClr>
            </a:solidFill>
          </c:spPr>
          <c:invertIfNegative val="0"/>
          <c:dLbls>
            <c:dLbl>
              <c:idx val="0"/>
              <c:layout>
                <c:manualLayout>
                  <c:x val="-5.2786034169850934E-2"/>
                  <c:y val="3.3916818335378582E-3"/>
                </c:manualLayout>
              </c:layout>
              <c:showLegendKey val="0"/>
              <c:showVal val="1"/>
              <c:showCatName val="0"/>
              <c:showSerName val="0"/>
              <c:showPercent val="0"/>
              <c:showBubbleSize val="0"/>
            </c:dLbl>
            <c:dLbl>
              <c:idx val="1"/>
              <c:layout>
                <c:manualLayout>
                  <c:x val="-5.4338564586610114E-2"/>
                  <c:y val="3.3916818335378582E-3"/>
                </c:manualLayout>
              </c:layout>
              <c:showLegendKey val="0"/>
              <c:showVal val="1"/>
              <c:showCatName val="0"/>
              <c:showSerName val="0"/>
              <c:showPercent val="0"/>
              <c:showBubbleSize val="0"/>
            </c:dLbl>
            <c:dLbl>
              <c:idx val="2"/>
              <c:layout>
                <c:manualLayout>
                  <c:x val="-5.5891095003370334E-2"/>
                  <c:y val="0"/>
                </c:manualLayout>
              </c:layout>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Sheet1!$A$2:$A$4</c:f>
              <c:strCache>
                <c:ptCount val="3"/>
                <c:pt idx="0">
                  <c:v>Extremely/Very likely</c:v>
                </c:pt>
                <c:pt idx="1">
                  <c:v>Somewhat likely</c:v>
                </c:pt>
                <c:pt idx="2">
                  <c:v>Not very/Not at all likely</c:v>
                </c:pt>
              </c:strCache>
            </c:strRef>
          </c:cat>
          <c:val>
            <c:numRef>
              <c:f>Sheet1!$C$2:$C$4</c:f>
              <c:numCache>
                <c:formatCode>0%</c:formatCode>
                <c:ptCount val="3"/>
                <c:pt idx="0">
                  <c:v>0.14000000000000001</c:v>
                </c:pt>
                <c:pt idx="1">
                  <c:v>0.14000000000000001</c:v>
                </c:pt>
                <c:pt idx="2">
                  <c:v>0.72000000000000064</c:v>
                </c:pt>
              </c:numCache>
            </c:numRef>
          </c:val>
        </c:ser>
        <c:dLbls>
          <c:showLegendKey val="0"/>
          <c:showVal val="0"/>
          <c:showCatName val="0"/>
          <c:showSerName val="0"/>
          <c:showPercent val="0"/>
          <c:showBubbleSize val="0"/>
        </c:dLbls>
        <c:gapWidth val="69"/>
        <c:axId val="133046656"/>
        <c:axId val="133048192"/>
      </c:barChart>
      <c:catAx>
        <c:axId val="133046656"/>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3048192"/>
        <c:crosses val="autoZero"/>
        <c:auto val="1"/>
        <c:lblAlgn val="ctr"/>
        <c:lblOffset val="100"/>
        <c:noMultiLvlLbl val="0"/>
      </c:catAx>
      <c:valAx>
        <c:axId val="133048192"/>
        <c:scaling>
          <c:orientation val="minMax"/>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3046656"/>
        <c:crosses val="autoZero"/>
        <c:crossBetween val="between"/>
      </c:valAx>
    </c:plotArea>
    <c:legend>
      <c:legendPos val="b"/>
      <c:layout>
        <c:manualLayout>
          <c:xMode val="edge"/>
          <c:yMode val="edge"/>
          <c:x val="0.54895825209035465"/>
          <c:y val="0.92059431879939801"/>
          <c:w val="0.14467431945990522"/>
          <c:h val="7.3570653139108419E-2"/>
        </c:manualLayout>
      </c:layout>
      <c:overlay val="0"/>
      <c:txPr>
        <a:bodyPr/>
        <a:lstStyle/>
        <a:p>
          <a:pPr>
            <a:defRPr sz="1400">
              <a:solidFill>
                <a:srgbClr val="7F7F7F"/>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58199521247057"/>
          <c:y val="0"/>
          <c:w val="0.49204433794545455"/>
          <c:h val="0.82702941037162281"/>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dLbl>
              <c:idx val="0"/>
              <c:layout>
                <c:manualLayout>
                  <c:x val="-1.2096565243476741E-3"/>
                  <c:y val="-2.9007805155258012E-3"/>
                </c:manualLayout>
              </c:layout>
              <c:spPr/>
              <c:txPr>
                <a:bodyPr/>
                <a:lstStyle/>
                <a:p>
                  <a:pPr>
                    <a:defRPr sz="1400">
                      <a:solidFill>
                        <a:schemeClr val="tx1"/>
                      </a:solidFill>
                      <a:latin typeface="Arial Narrow" pitchFamily="34" charset="0"/>
                    </a:defRPr>
                  </a:pPr>
                  <a:endParaRPr lang="en-US"/>
                </a:p>
              </c:txPr>
              <c:dLblPos val="outEnd"/>
              <c:showLegendKey val="0"/>
              <c:showVal val="1"/>
              <c:showCatName val="0"/>
              <c:showSerName val="0"/>
              <c:showPercent val="0"/>
              <c:showBubbleSize val="0"/>
            </c:dLbl>
            <c:dLbl>
              <c:idx val="1"/>
              <c:layout>
                <c:manualLayout>
                  <c:x val="-1.2096565243476741E-3"/>
                  <c:y val="-3.1494196264391602E-3"/>
                </c:manualLayout>
              </c:layout>
              <c:spPr/>
              <c:txPr>
                <a:bodyPr/>
                <a:lstStyle/>
                <a:p>
                  <a:pPr>
                    <a:defRPr sz="1400">
                      <a:solidFill>
                        <a:schemeClr val="tx1"/>
                      </a:solidFill>
                      <a:latin typeface="Arial Narrow" pitchFamily="34" charset="0"/>
                    </a:defRPr>
                  </a:pPr>
                  <a:endParaRPr lang="en-US"/>
                </a:p>
              </c:txPr>
              <c:dLblPos val="outEnd"/>
              <c:showLegendKey val="0"/>
              <c:showVal val="1"/>
              <c:showCatName val="0"/>
              <c:showSerName val="0"/>
              <c:showPercent val="0"/>
              <c:showBubbleSize val="0"/>
            </c:dLbl>
            <c:dLbl>
              <c:idx val="5"/>
              <c:layout>
                <c:manualLayout>
                  <c:x val="-5.1113667436429533E-2"/>
                  <c:y val="-2.9007805155258012E-3"/>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Sheet1!$A$2:$A$9</c:f>
              <c:strCache>
                <c:ptCount val="8"/>
                <c:pt idx="0">
                  <c:v>An employer required job training</c:v>
                </c:pt>
                <c:pt idx="1">
                  <c:v>A doctorate degree</c:v>
                </c:pt>
                <c:pt idx="2">
                  <c:v>A diploma in a particular technical field</c:v>
                </c:pt>
                <c:pt idx="3">
                  <c:v>A masters degree</c:v>
                </c:pt>
                <c:pt idx="4">
                  <c:v>A certificate in a particular field or area</c:v>
                </c:pt>
                <c:pt idx="5">
                  <c:v>Just take some courses with no particular degree, diploma or certificate in mind</c:v>
                </c:pt>
                <c:pt idx="6">
                  <c:v>Associates degree</c:v>
                </c:pt>
                <c:pt idx="7">
                  <c:v>A four-year degree</c:v>
                </c:pt>
              </c:strCache>
            </c:strRef>
          </c:cat>
          <c:val>
            <c:numRef>
              <c:f>Sheet1!$B$2:$B$9</c:f>
              <c:numCache>
                <c:formatCode>0%</c:formatCode>
                <c:ptCount val="8"/>
                <c:pt idx="0">
                  <c:v>3.0000000000000002E-2</c:v>
                </c:pt>
                <c:pt idx="1">
                  <c:v>2.0000000000000011E-2</c:v>
                </c:pt>
                <c:pt idx="2">
                  <c:v>0.05</c:v>
                </c:pt>
                <c:pt idx="3">
                  <c:v>9.0000000000000024E-2</c:v>
                </c:pt>
                <c:pt idx="4">
                  <c:v>0.12000000000000002</c:v>
                </c:pt>
                <c:pt idx="5">
                  <c:v>0.12000000000000002</c:v>
                </c:pt>
                <c:pt idx="6">
                  <c:v>0.23</c:v>
                </c:pt>
                <c:pt idx="7">
                  <c:v>0.34</c:v>
                </c:pt>
              </c:numCache>
            </c:numRef>
          </c:val>
        </c:ser>
        <c:ser>
          <c:idx val="1"/>
          <c:order val="1"/>
          <c:tx>
            <c:strRef>
              <c:f>Sheet1!$C$1</c:f>
              <c:strCache>
                <c:ptCount val="1"/>
                <c:pt idx="0">
                  <c:v>Then</c:v>
                </c:pt>
              </c:strCache>
            </c:strRef>
          </c:tx>
          <c:spPr>
            <a:solidFill>
              <a:sysClr val="window" lastClr="FFFFFF">
                <a:lumMod val="50000"/>
              </a:sysClr>
            </a:solidFill>
          </c:spPr>
          <c:invertIfNegative val="0"/>
          <c:dLbls>
            <c:dLbl>
              <c:idx val="0"/>
              <c:layout>
                <c:manualLayout>
                  <c:x val="-4.9904010912082034E-2"/>
                  <c:y val="3.1494196264391602E-3"/>
                </c:manualLayout>
              </c:layout>
              <c:showLegendKey val="0"/>
              <c:showVal val="1"/>
              <c:showCatName val="0"/>
              <c:showSerName val="0"/>
              <c:showPercent val="0"/>
              <c:showBubbleSize val="0"/>
            </c:dLbl>
            <c:dLbl>
              <c:idx val="1"/>
              <c:layout>
                <c:manualLayout>
                  <c:x val="-9.3570020460154568E-3"/>
                  <c:y val="-3.1494196264391602E-3"/>
                </c:manualLayout>
              </c:layout>
              <c:spPr/>
              <c:txPr>
                <a:bodyPr/>
                <a:lstStyle/>
                <a:p>
                  <a:pPr>
                    <a:defRPr sz="1400">
                      <a:solidFill>
                        <a:schemeClr val="tx1"/>
                      </a:solidFill>
                      <a:latin typeface="Arial Narrow" pitchFamily="34" charset="0"/>
                    </a:defRPr>
                  </a:pPr>
                  <a:endParaRPr lang="en-US"/>
                </a:p>
              </c:txPr>
              <c:showLegendKey val="0"/>
              <c:showVal val="1"/>
              <c:showCatName val="0"/>
              <c:showSerName val="0"/>
              <c:showPercent val="0"/>
              <c:showBubbleSize val="0"/>
            </c:dLbl>
            <c:dLbl>
              <c:idx val="2"/>
              <c:layout>
                <c:manualLayout>
                  <c:x val="-4.9904010912082034E-2"/>
                  <c:y val="5.7738692815751491E-17"/>
                </c:manualLayout>
              </c:layout>
              <c:showLegendKey val="0"/>
              <c:showVal val="1"/>
              <c:showCatName val="0"/>
              <c:showSerName val="0"/>
              <c:showPercent val="0"/>
              <c:showBubbleSize val="0"/>
            </c:dLbl>
            <c:dLbl>
              <c:idx val="3"/>
              <c:layout>
                <c:manualLayout>
                  <c:x val="-4.8344510571079045E-2"/>
                  <c:y val="0"/>
                </c:manualLayout>
              </c:layout>
              <c:showLegendKey val="0"/>
              <c:showVal val="1"/>
              <c:showCatName val="0"/>
              <c:showSerName val="0"/>
              <c:showPercent val="0"/>
              <c:showBubbleSize val="0"/>
            </c:dLbl>
            <c:dLbl>
              <c:idx val="4"/>
              <c:layout>
                <c:manualLayout>
                  <c:x val="-4.8344510571079045E-2"/>
                  <c:y val="0"/>
                </c:manualLayout>
              </c:layout>
              <c:showLegendKey val="0"/>
              <c:showVal val="1"/>
              <c:showCatName val="0"/>
              <c:showSerName val="0"/>
              <c:showPercent val="0"/>
              <c:showBubbleSize val="0"/>
            </c:dLbl>
            <c:dLbl>
              <c:idx val="5"/>
              <c:layout>
                <c:manualLayout>
                  <c:x val="-4.9904010912082034E-2"/>
                  <c:y val="3.1494196264391602E-3"/>
                </c:manualLayout>
              </c:layout>
              <c:showLegendKey val="0"/>
              <c:showVal val="1"/>
              <c:showCatName val="0"/>
              <c:showSerName val="0"/>
              <c:showPercent val="0"/>
              <c:showBubbleSize val="0"/>
            </c:dLbl>
            <c:dLbl>
              <c:idx val="6"/>
              <c:layout>
                <c:manualLayout>
                  <c:x val="-5.1463511253084432E-2"/>
                  <c:y val="3.1494196264391602E-3"/>
                </c:manualLayout>
              </c:layout>
              <c:showLegendKey val="0"/>
              <c:showVal val="1"/>
              <c:showCatName val="0"/>
              <c:showSerName val="0"/>
              <c:showPercent val="0"/>
              <c:showBubbleSize val="0"/>
            </c:dLbl>
            <c:dLbl>
              <c:idx val="7"/>
              <c:layout>
                <c:manualLayout>
                  <c:x val="-5.1463511253084432E-2"/>
                  <c:y val="3.1494196264391602E-3"/>
                </c:manualLayout>
              </c:layout>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Sheet1!$A$2:$A$9</c:f>
              <c:strCache>
                <c:ptCount val="8"/>
                <c:pt idx="0">
                  <c:v>An employer required job training</c:v>
                </c:pt>
                <c:pt idx="1">
                  <c:v>A doctorate degree</c:v>
                </c:pt>
                <c:pt idx="2">
                  <c:v>A diploma in a particular technical field</c:v>
                </c:pt>
                <c:pt idx="3">
                  <c:v>A masters degree</c:v>
                </c:pt>
                <c:pt idx="4">
                  <c:v>A certificate in a particular field or area</c:v>
                </c:pt>
                <c:pt idx="5">
                  <c:v>Just take some courses with no particular degree, diploma or certificate in mind</c:v>
                </c:pt>
                <c:pt idx="6">
                  <c:v>Associates degree</c:v>
                </c:pt>
                <c:pt idx="7">
                  <c:v>A four-year degree</c:v>
                </c:pt>
              </c:strCache>
            </c:strRef>
          </c:cat>
          <c:val>
            <c:numRef>
              <c:f>Sheet1!$C$2:$C$9</c:f>
              <c:numCache>
                <c:formatCode>0%</c:formatCode>
                <c:ptCount val="8"/>
                <c:pt idx="1">
                  <c:v>1.0000000000000005E-2</c:v>
                </c:pt>
                <c:pt idx="2">
                  <c:v>7.0000000000000021E-2</c:v>
                </c:pt>
                <c:pt idx="3">
                  <c:v>0.12000000000000002</c:v>
                </c:pt>
                <c:pt idx="4">
                  <c:v>0.15000000000000024</c:v>
                </c:pt>
                <c:pt idx="5">
                  <c:v>0.16</c:v>
                </c:pt>
                <c:pt idx="6">
                  <c:v>0.24000000000000021</c:v>
                </c:pt>
                <c:pt idx="7">
                  <c:v>0.24000000000000021</c:v>
                </c:pt>
              </c:numCache>
            </c:numRef>
          </c:val>
        </c:ser>
        <c:dLbls>
          <c:showLegendKey val="0"/>
          <c:showVal val="0"/>
          <c:showCatName val="0"/>
          <c:showSerName val="0"/>
          <c:showPercent val="0"/>
          <c:showBubbleSize val="0"/>
        </c:dLbls>
        <c:gapWidth val="69"/>
        <c:axId val="103266944"/>
        <c:axId val="103272832"/>
      </c:barChart>
      <c:catAx>
        <c:axId val="103266944"/>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03272832"/>
        <c:crosses val="autoZero"/>
        <c:auto val="1"/>
        <c:lblAlgn val="ctr"/>
        <c:lblOffset val="100"/>
        <c:noMultiLvlLbl val="0"/>
      </c:catAx>
      <c:valAx>
        <c:axId val="103272832"/>
        <c:scaling>
          <c:orientation val="minMax"/>
          <c:max val="0.5"/>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03266944"/>
        <c:crosses val="autoZero"/>
        <c:crossBetween val="between"/>
      </c:valAx>
    </c:plotArea>
    <c:legend>
      <c:legendPos val="b"/>
      <c:layout>
        <c:manualLayout>
          <c:xMode val="edge"/>
          <c:yMode val="edge"/>
          <c:x val="0.58640712487815061"/>
          <c:y val="0.92853495694594557"/>
          <c:w val="0.20146583208430219"/>
          <c:h val="6.8315623427616795E-2"/>
        </c:manualLayout>
      </c:layout>
      <c:overlay val="0"/>
      <c:txPr>
        <a:bodyPr/>
        <a:lstStyle/>
        <a:p>
          <a:pPr>
            <a:defRPr sz="1400">
              <a:solidFill>
                <a:srgbClr val="7F7F7F"/>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0"/>
          <c:w val="0.66826787647875463"/>
          <c:h val="0.795185217841752"/>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Sheet1!$A$2:$A$6</c:f>
              <c:strCache>
                <c:ptCount val="5"/>
                <c:pt idx="0">
                  <c:v>Required for the job</c:v>
                </c:pt>
                <c:pt idx="1">
                  <c:v>I want to advance/get promoted</c:v>
                </c:pt>
                <c:pt idx="2">
                  <c:v>I want to make more money</c:v>
                </c:pt>
                <c:pt idx="3">
                  <c:v>I want a different/better job</c:v>
                </c:pt>
                <c:pt idx="4">
                  <c:v>I want to further my education/better myself</c:v>
                </c:pt>
              </c:strCache>
            </c:strRef>
          </c:cat>
          <c:val>
            <c:numRef>
              <c:f>Sheet1!$B$2:$B$6</c:f>
              <c:numCache>
                <c:formatCode>0%</c:formatCode>
                <c:ptCount val="5"/>
                <c:pt idx="0">
                  <c:v>3.0000000000000002E-2</c:v>
                </c:pt>
                <c:pt idx="1">
                  <c:v>0.13</c:v>
                </c:pt>
                <c:pt idx="2">
                  <c:v>0.19</c:v>
                </c:pt>
                <c:pt idx="3">
                  <c:v>0.35000000000000031</c:v>
                </c:pt>
                <c:pt idx="4">
                  <c:v>0.61000000000000065</c:v>
                </c:pt>
              </c:numCache>
            </c:numRef>
          </c:val>
        </c:ser>
        <c:ser>
          <c:idx val="1"/>
          <c:order val="1"/>
          <c:tx>
            <c:strRef>
              <c:f>Sheet1!$C$1</c:f>
              <c:strCache>
                <c:ptCount val="1"/>
                <c:pt idx="0">
                  <c:v>Then</c:v>
                </c:pt>
              </c:strCache>
            </c:strRef>
          </c:tx>
          <c:spPr>
            <a:solidFill>
              <a:sysClr val="window" lastClr="FFFFFF">
                <a:lumMod val="65000"/>
              </a:sysClr>
            </a:solidFill>
          </c:spPr>
          <c:invertIfNegative val="0"/>
          <c:dLbls>
            <c:dLbl>
              <c:idx val="0"/>
              <c:layout>
                <c:manualLayout>
                  <c:x val="-3.3793034326855299E-2"/>
                  <c:y val="3.4993552369091047E-3"/>
                </c:manualLayout>
              </c:layout>
              <c:showLegendKey val="0"/>
              <c:showVal val="1"/>
              <c:showCatName val="0"/>
              <c:showSerName val="0"/>
              <c:showPercent val="0"/>
              <c:showBubbleSize val="0"/>
            </c:dLbl>
            <c:dLbl>
              <c:idx val="1"/>
              <c:layout>
                <c:manualLayout>
                  <c:x val="-4.8275763324078846E-2"/>
                  <c:y val="6.4154104896312091E-17"/>
                </c:manualLayout>
              </c:layout>
              <c:showLegendKey val="0"/>
              <c:showVal val="1"/>
              <c:showCatName val="0"/>
              <c:showSerName val="0"/>
              <c:showPercent val="0"/>
              <c:showBubbleSize val="0"/>
            </c:dLbl>
            <c:dLbl>
              <c:idx val="2"/>
              <c:layout>
                <c:manualLayout>
                  <c:x val="-4.8275763324078846E-2"/>
                  <c:y val="0"/>
                </c:manualLayout>
              </c:layout>
              <c:showLegendKey val="0"/>
              <c:showVal val="1"/>
              <c:showCatName val="0"/>
              <c:showSerName val="0"/>
              <c:showPercent val="0"/>
              <c:showBubbleSize val="0"/>
            </c:dLbl>
            <c:dLbl>
              <c:idx val="3"/>
              <c:layout>
                <c:manualLayout>
                  <c:x val="-5.1494147545684273E-2"/>
                  <c:y val="0"/>
                </c:manualLayout>
              </c:layout>
              <c:showLegendKey val="0"/>
              <c:showVal val="1"/>
              <c:showCatName val="0"/>
              <c:showSerName val="0"/>
              <c:showPercent val="0"/>
              <c:showBubbleSize val="0"/>
            </c:dLbl>
            <c:dLbl>
              <c:idx val="4"/>
              <c:layout>
                <c:manualLayout>
                  <c:x val="-5.3103339656486913E-2"/>
                  <c:y val="-3.4993552369091047E-3"/>
                </c:manualLayout>
              </c:layout>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Sheet1!$A$2:$A$6</c:f>
              <c:strCache>
                <c:ptCount val="5"/>
                <c:pt idx="0">
                  <c:v>Required for the job</c:v>
                </c:pt>
                <c:pt idx="1">
                  <c:v>I want to advance/get promoted</c:v>
                </c:pt>
                <c:pt idx="2">
                  <c:v>I want to make more money</c:v>
                </c:pt>
                <c:pt idx="3">
                  <c:v>I want a different/better job</c:v>
                </c:pt>
                <c:pt idx="4">
                  <c:v>I want to further my education/better myself</c:v>
                </c:pt>
              </c:strCache>
            </c:strRef>
          </c:cat>
          <c:val>
            <c:numRef>
              <c:f>Sheet1!$C$2:$C$6</c:f>
              <c:numCache>
                <c:formatCode>General</c:formatCode>
                <c:ptCount val="5"/>
                <c:pt idx="0" formatCode="0%">
                  <c:v>3.0000000000000002E-2</c:v>
                </c:pt>
                <c:pt idx="2" formatCode="0%">
                  <c:v>0.11</c:v>
                </c:pt>
                <c:pt idx="3" formatCode="0%">
                  <c:v>0.25</c:v>
                </c:pt>
                <c:pt idx="4" formatCode="0%">
                  <c:v>0.58000000000000007</c:v>
                </c:pt>
              </c:numCache>
            </c:numRef>
          </c:val>
        </c:ser>
        <c:dLbls>
          <c:showLegendKey val="0"/>
          <c:showVal val="0"/>
          <c:showCatName val="0"/>
          <c:showSerName val="0"/>
          <c:showPercent val="0"/>
          <c:showBubbleSize val="0"/>
        </c:dLbls>
        <c:gapWidth val="69"/>
        <c:axId val="100430208"/>
        <c:axId val="100431744"/>
      </c:barChart>
      <c:catAx>
        <c:axId val="100430208"/>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00431744"/>
        <c:crosses val="autoZero"/>
        <c:auto val="1"/>
        <c:lblAlgn val="ctr"/>
        <c:lblOffset val="100"/>
        <c:noMultiLvlLbl val="0"/>
      </c:catAx>
      <c:valAx>
        <c:axId val="100431744"/>
        <c:scaling>
          <c:orientation val="minMax"/>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00430208"/>
        <c:crosses val="autoZero"/>
        <c:crossBetween val="between"/>
      </c:valAx>
    </c:plotArea>
    <c:legend>
      <c:legendPos val="b"/>
      <c:layout>
        <c:manualLayout>
          <c:xMode val="edge"/>
          <c:yMode val="edge"/>
          <c:x val="0.55375810345432763"/>
          <c:y val="0.9205943944186662"/>
          <c:w val="0.14995440411173186"/>
          <c:h val="7.5906250344424733E-2"/>
        </c:manualLayout>
      </c:layout>
      <c:overlay val="0"/>
      <c:txPr>
        <a:bodyPr/>
        <a:lstStyle/>
        <a:p>
          <a:pPr>
            <a:defRPr sz="1400">
              <a:solidFill>
                <a:schemeClr val="bg1">
                  <a:lumMod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0"/>
          <c:w val="0.66826787647875485"/>
          <c:h val="0.795185217841752"/>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Sheet1!$A$2:$A$6</c:f>
              <c:strCache>
                <c:ptCount val="5"/>
                <c:pt idx="0">
                  <c:v>Family obligations</c:v>
                </c:pt>
                <c:pt idx="1">
                  <c:v>Costs too much/money issues</c:v>
                </c:pt>
                <c:pt idx="2">
                  <c:v>I want to make more money</c:v>
                </c:pt>
                <c:pt idx="3">
                  <c:v>I want a different/better job</c:v>
                </c:pt>
                <c:pt idx="4">
                  <c:v>I want to futher my education/better myself</c:v>
                </c:pt>
              </c:strCache>
            </c:strRef>
          </c:cat>
          <c:val>
            <c:numRef>
              <c:f>Sheet1!$B$2:$B$6</c:f>
              <c:numCache>
                <c:formatCode>0%</c:formatCode>
                <c:ptCount val="5"/>
                <c:pt idx="0">
                  <c:v>7.0000000000000021E-2</c:v>
                </c:pt>
                <c:pt idx="1">
                  <c:v>9.0000000000000024E-2</c:v>
                </c:pt>
                <c:pt idx="2">
                  <c:v>0.15000000000000024</c:v>
                </c:pt>
                <c:pt idx="3">
                  <c:v>0.2</c:v>
                </c:pt>
                <c:pt idx="4">
                  <c:v>0.46</c:v>
                </c:pt>
              </c:numCache>
            </c:numRef>
          </c:val>
        </c:ser>
        <c:ser>
          <c:idx val="1"/>
          <c:order val="1"/>
          <c:tx>
            <c:strRef>
              <c:f>Sheet1!$C$1</c:f>
              <c:strCache>
                <c:ptCount val="1"/>
                <c:pt idx="0">
                  <c:v>Then</c:v>
                </c:pt>
              </c:strCache>
            </c:strRef>
          </c:tx>
          <c:spPr>
            <a:solidFill>
              <a:sysClr val="window" lastClr="FFFFFF">
                <a:lumMod val="65000"/>
              </a:sysClr>
            </a:solidFill>
          </c:spPr>
          <c:invertIfNegative val="0"/>
          <c:dLbls>
            <c:dLbl>
              <c:idx val="0"/>
              <c:layout>
                <c:manualLayout>
                  <c:x val="-3.3793034326855299E-2"/>
                  <c:y val="3.4993552369091047E-3"/>
                </c:manualLayout>
              </c:layout>
              <c:showLegendKey val="0"/>
              <c:showVal val="1"/>
              <c:showCatName val="0"/>
              <c:showSerName val="0"/>
              <c:showPercent val="0"/>
              <c:showBubbleSize val="0"/>
            </c:dLbl>
            <c:dLbl>
              <c:idx val="1"/>
              <c:layout>
                <c:manualLayout>
                  <c:x val="-4.1838994880868514E-2"/>
                  <c:y val="-3.1053053264995952E-3"/>
                </c:manualLayout>
              </c:layout>
              <c:showLegendKey val="0"/>
              <c:showVal val="1"/>
              <c:showCatName val="0"/>
              <c:showSerName val="0"/>
              <c:showPercent val="0"/>
              <c:showBubbleSize val="0"/>
            </c:dLbl>
            <c:dLbl>
              <c:idx val="2"/>
              <c:layout>
                <c:manualLayout>
                  <c:x val="-4.0229802770063612E-2"/>
                  <c:y val="-3.4993552369091047E-3"/>
                </c:manualLayout>
              </c:layout>
              <c:showLegendKey val="0"/>
              <c:showVal val="1"/>
              <c:showCatName val="0"/>
              <c:showSerName val="0"/>
              <c:showPercent val="0"/>
              <c:showBubbleSize val="0"/>
            </c:dLbl>
            <c:dLbl>
              <c:idx val="3"/>
              <c:layout>
                <c:manualLayout>
                  <c:x val="-5.1494147545684273E-2"/>
                  <c:y val="0"/>
                </c:manualLayout>
              </c:layout>
              <c:showLegendKey val="0"/>
              <c:showVal val="1"/>
              <c:showCatName val="0"/>
              <c:showSerName val="0"/>
              <c:showPercent val="0"/>
              <c:showBubbleSize val="0"/>
            </c:dLbl>
            <c:dLbl>
              <c:idx val="4"/>
              <c:layout>
                <c:manualLayout>
                  <c:x val="-5.3103339656486913E-2"/>
                  <c:y val="-3.4993552369091047E-3"/>
                </c:manualLayout>
              </c:layout>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Sheet1!$A$2:$A$6</c:f>
              <c:strCache>
                <c:ptCount val="5"/>
                <c:pt idx="0">
                  <c:v>Family obligations</c:v>
                </c:pt>
                <c:pt idx="1">
                  <c:v>Costs too much/money issues</c:v>
                </c:pt>
                <c:pt idx="2">
                  <c:v>I want to make more money</c:v>
                </c:pt>
                <c:pt idx="3">
                  <c:v>I want a different/better job</c:v>
                </c:pt>
                <c:pt idx="4">
                  <c:v>I want to futher my education/better myself</c:v>
                </c:pt>
              </c:strCache>
            </c:strRef>
          </c:cat>
          <c:val>
            <c:numRef>
              <c:f>Sheet1!$C$2:$C$6</c:f>
              <c:numCache>
                <c:formatCode>0%</c:formatCode>
                <c:ptCount val="5"/>
                <c:pt idx="1">
                  <c:v>4.0000000000000022E-2</c:v>
                </c:pt>
                <c:pt idx="2">
                  <c:v>0.05</c:v>
                </c:pt>
                <c:pt idx="3">
                  <c:v>0.25</c:v>
                </c:pt>
                <c:pt idx="4">
                  <c:v>0.52</c:v>
                </c:pt>
              </c:numCache>
            </c:numRef>
          </c:val>
        </c:ser>
        <c:dLbls>
          <c:showLegendKey val="0"/>
          <c:showVal val="0"/>
          <c:showCatName val="0"/>
          <c:showSerName val="0"/>
          <c:showPercent val="0"/>
          <c:showBubbleSize val="0"/>
        </c:dLbls>
        <c:gapWidth val="69"/>
        <c:axId val="103275904"/>
        <c:axId val="104076416"/>
      </c:barChart>
      <c:catAx>
        <c:axId val="103275904"/>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04076416"/>
        <c:crosses val="autoZero"/>
        <c:auto val="1"/>
        <c:lblAlgn val="ctr"/>
        <c:lblOffset val="100"/>
        <c:noMultiLvlLbl val="0"/>
      </c:catAx>
      <c:valAx>
        <c:axId val="104076416"/>
        <c:scaling>
          <c:orientation val="minMax"/>
          <c:max val="0.70000000000000062"/>
          <c:min val="0"/>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03275904"/>
        <c:crosses val="autoZero"/>
        <c:crossBetween val="between"/>
      </c:valAx>
    </c:plotArea>
    <c:legend>
      <c:legendPos val="b"/>
      <c:layout>
        <c:manualLayout>
          <c:xMode val="edge"/>
          <c:yMode val="edge"/>
          <c:x val="0.54732133501111668"/>
          <c:y val="0.9205943944186662"/>
          <c:w val="0.14995440411173194"/>
          <c:h val="7.5906250344424733E-2"/>
        </c:manualLayout>
      </c:layout>
      <c:overlay val="0"/>
      <c:txPr>
        <a:bodyPr/>
        <a:lstStyle/>
        <a:p>
          <a:pPr>
            <a:defRPr sz="1400">
              <a:solidFill>
                <a:schemeClr val="bg1">
                  <a:lumMod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609951881014871"/>
          <c:y val="5.851898752488402E-2"/>
          <c:w val="0.5167561242344707"/>
          <c:h val="0.82196181241370314"/>
        </c:manualLayout>
      </c:layout>
      <c:barChart>
        <c:barDir val="bar"/>
        <c:grouping val="stacked"/>
        <c:varyColors val="0"/>
        <c:ser>
          <c:idx val="0"/>
          <c:order val="0"/>
          <c:tx>
            <c:strRef>
              <c:f>Sheet1!$B$1</c:f>
              <c:strCache>
                <c:ptCount val="1"/>
                <c:pt idx="0">
                  <c:v>Now</c:v>
                </c:pt>
              </c:strCache>
            </c:strRef>
          </c:tx>
          <c:spPr>
            <a:solidFill>
              <a:srgbClr val="8064A2">
                <a:lumMod val="75000"/>
              </a:srgbClr>
            </a:solidFill>
          </c:spPr>
          <c:invertIfNegative val="0"/>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Sheet1!$A$2:$A$11</c:f>
              <c:strCache>
                <c:ptCount val="10"/>
                <c:pt idx="0">
                  <c:v>Just for something different to do</c:v>
                </c:pt>
                <c:pt idx="1">
                  <c:v>Because my family or friends encourage me to go</c:v>
                </c:pt>
                <c:pt idx="2">
                  <c:v>To earn credits to transfer to a four year college or university</c:v>
                </c:pt>
                <c:pt idx="3">
                  <c:v>Because I can't find a job right now</c:v>
                </c:pt>
                <c:pt idx="4">
                  <c:v>Because my job requires me to go</c:v>
                </c:pt>
                <c:pt idx="5">
                  <c:v>To learn more about a special topic or subject</c:v>
                </c:pt>
                <c:pt idx="6">
                  <c:v>For self improvement or personal enjoyment</c:v>
                </c:pt>
                <c:pt idx="7">
                  <c:v>To get a degree or certification in a specialized field</c:v>
                </c:pt>
                <c:pt idx="8">
                  <c:v>To earn more money when working</c:v>
                </c:pt>
                <c:pt idx="9">
                  <c:v>To get a better job</c:v>
                </c:pt>
              </c:strCache>
            </c:strRef>
          </c:cat>
          <c:val>
            <c:numRef>
              <c:f>Sheet1!$B$2:$B$11</c:f>
              <c:numCache>
                <c:formatCode>0%</c:formatCode>
                <c:ptCount val="10"/>
                <c:pt idx="0">
                  <c:v>0.12000000000000002</c:v>
                </c:pt>
                <c:pt idx="1">
                  <c:v>0.17</c:v>
                </c:pt>
                <c:pt idx="2">
                  <c:v>0.31000000000000238</c:v>
                </c:pt>
                <c:pt idx="3">
                  <c:v>0.32000000000000595</c:v>
                </c:pt>
                <c:pt idx="4">
                  <c:v>0.36000000000000032</c:v>
                </c:pt>
                <c:pt idx="5">
                  <c:v>0.56999999999999995</c:v>
                </c:pt>
                <c:pt idx="6">
                  <c:v>0.65000000000001223</c:v>
                </c:pt>
                <c:pt idx="7">
                  <c:v>0.67000000000001392</c:v>
                </c:pt>
                <c:pt idx="8">
                  <c:v>0.67000000000001392</c:v>
                </c:pt>
                <c:pt idx="9">
                  <c:v>0.74000000000000365</c:v>
                </c:pt>
              </c:numCache>
            </c:numRef>
          </c:val>
        </c:ser>
        <c:dLbls>
          <c:showLegendKey val="0"/>
          <c:showVal val="0"/>
          <c:showCatName val="0"/>
          <c:showSerName val="0"/>
          <c:showPercent val="0"/>
          <c:showBubbleSize val="0"/>
        </c:dLbls>
        <c:gapWidth val="41"/>
        <c:overlap val="100"/>
        <c:axId val="133113344"/>
        <c:axId val="133114880"/>
      </c:barChart>
      <c:catAx>
        <c:axId val="133113344"/>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3114880"/>
        <c:crosses val="autoZero"/>
        <c:auto val="1"/>
        <c:lblAlgn val="ctr"/>
        <c:lblOffset val="100"/>
        <c:noMultiLvlLbl val="0"/>
      </c:catAx>
      <c:valAx>
        <c:axId val="133114880"/>
        <c:scaling>
          <c:orientation val="minMax"/>
          <c:max val="0.8"/>
        </c:scaling>
        <c:delete val="0"/>
        <c:axPos val="b"/>
        <c:majorGridlines/>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3113344"/>
        <c:crosses val="autoZero"/>
        <c:crossBetween val="between"/>
      </c:valAx>
    </c:plotArea>
    <c:legend>
      <c:legendPos val="b"/>
      <c:layout>
        <c:manualLayout>
          <c:xMode val="edge"/>
          <c:yMode val="edge"/>
          <c:x val="0.86332961504812944"/>
          <c:y val="0.73947026101935198"/>
          <c:w val="6.2033464566929132E-2"/>
          <c:h val="6.130889126029717E-2"/>
        </c:manualLayout>
      </c:layout>
      <c:overlay val="0"/>
      <c:txPr>
        <a:bodyPr/>
        <a:lstStyle/>
        <a:p>
          <a:pPr>
            <a:defRPr sz="1400">
              <a:solidFill>
                <a:schemeClr val="tx1">
                  <a:lumMod val="50000"/>
                  <a:lumOff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37961649743205"/>
          <c:y val="9.7800315953061046E-2"/>
          <c:w val="0.85244743154806668"/>
          <c:h val="0.58991951659508635"/>
        </c:manualLayout>
      </c:layout>
      <c:barChart>
        <c:barDir val="col"/>
        <c:grouping val="clustered"/>
        <c:varyColors val="0"/>
        <c:ser>
          <c:idx val="0"/>
          <c:order val="0"/>
          <c:tx>
            <c:strRef>
              <c:f>Sheet1!$B$1</c:f>
              <c:strCache>
                <c:ptCount val="1"/>
                <c:pt idx="0">
                  <c:v>Then</c:v>
                </c:pt>
              </c:strCache>
            </c:strRef>
          </c:tx>
          <c:spPr>
            <a:solidFill>
              <a:schemeClr val="bg1">
                <a:lumMod val="65000"/>
              </a:schemeClr>
            </a:solidFill>
          </c:spPr>
          <c:invertIfNegative val="0"/>
          <c:dLbls>
            <c:txPr>
              <a:bodyPr/>
              <a:lstStyle/>
              <a:p>
                <a:pPr>
                  <a:defRPr sz="12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Sheet1!$A$2:$A$6</c:f>
              <c:strCache>
                <c:ptCount val="5"/>
                <c:pt idx="0">
                  <c:v>Tuition is too expensive for me</c:v>
                </c:pt>
                <c:pt idx="1">
                  <c:v>My life is too busy to take the right amount of time it takes to do well in my studies</c:v>
                </c:pt>
                <c:pt idx="2">
                  <c:v>There is too much pressure in my life to concentrate on education</c:v>
                </c:pt>
                <c:pt idx="3">
                  <c:v>The classes are not offered at convenient times for me</c:v>
                </c:pt>
                <c:pt idx="4">
                  <c:v>There is no financial aid for people like me</c:v>
                </c:pt>
              </c:strCache>
            </c:strRef>
          </c:cat>
          <c:val>
            <c:numRef>
              <c:f>Sheet1!$B$2:$B$6</c:f>
              <c:numCache>
                <c:formatCode>0%</c:formatCode>
                <c:ptCount val="5"/>
                <c:pt idx="0">
                  <c:v>0.73000000000000065</c:v>
                </c:pt>
                <c:pt idx="1">
                  <c:v>0.54</c:v>
                </c:pt>
                <c:pt idx="2">
                  <c:v>0.55000000000000004</c:v>
                </c:pt>
                <c:pt idx="3">
                  <c:v>0.35000000000000031</c:v>
                </c:pt>
                <c:pt idx="4">
                  <c:v>0.36000000000000032</c:v>
                </c:pt>
              </c:numCache>
            </c:numRef>
          </c:val>
        </c:ser>
        <c:ser>
          <c:idx val="1"/>
          <c:order val="1"/>
          <c:tx>
            <c:strRef>
              <c:f>Sheet1!$C$1</c:f>
              <c:strCache>
                <c:ptCount val="1"/>
                <c:pt idx="0">
                  <c:v>Now</c:v>
                </c:pt>
              </c:strCache>
            </c:strRef>
          </c:tx>
          <c:spPr>
            <a:solidFill>
              <a:srgbClr val="604A7B"/>
            </a:solidFill>
          </c:spPr>
          <c:invertIfNegative val="0"/>
          <c:dLbls>
            <c:txPr>
              <a:bodyPr/>
              <a:lstStyle/>
              <a:p>
                <a:pPr>
                  <a:defRPr sz="12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Sheet1!$A$2:$A$6</c:f>
              <c:strCache>
                <c:ptCount val="5"/>
                <c:pt idx="0">
                  <c:v>Tuition is too expensive for me</c:v>
                </c:pt>
                <c:pt idx="1">
                  <c:v>My life is too busy to take the right amount of time it takes to do well in my studies</c:v>
                </c:pt>
                <c:pt idx="2">
                  <c:v>There is too much pressure in my life to concentrate on education</c:v>
                </c:pt>
                <c:pt idx="3">
                  <c:v>The classes are not offered at convenient times for me</c:v>
                </c:pt>
                <c:pt idx="4">
                  <c:v>There is no financial aid for people like me</c:v>
                </c:pt>
              </c:strCache>
            </c:strRef>
          </c:cat>
          <c:val>
            <c:numRef>
              <c:f>Sheet1!$C$2:$C$6</c:f>
              <c:numCache>
                <c:formatCode>0%</c:formatCode>
                <c:ptCount val="5"/>
                <c:pt idx="0">
                  <c:v>0.78</c:v>
                </c:pt>
                <c:pt idx="1">
                  <c:v>0.69000000000000061</c:v>
                </c:pt>
                <c:pt idx="2">
                  <c:v>0.63000000000000489</c:v>
                </c:pt>
                <c:pt idx="3">
                  <c:v>0.54</c:v>
                </c:pt>
                <c:pt idx="4">
                  <c:v>0.51</c:v>
                </c:pt>
              </c:numCache>
            </c:numRef>
          </c:val>
        </c:ser>
        <c:dLbls>
          <c:showLegendKey val="0"/>
          <c:showVal val="0"/>
          <c:showCatName val="0"/>
          <c:showSerName val="0"/>
          <c:showPercent val="0"/>
          <c:showBubbleSize val="0"/>
        </c:dLbls>
        <c:gapWidth val="92"/>
        <c:axId val="126005248"/>
        <c:axId val="126006784"/>
      </c:barChart>
      <c:catAx>
        <c:axId val="126005248"/>
        <c:scaling>
          <c:orientation val="minMax"/>
        </c:scaling>
        <c:delete val="0"/>
        <c:axPos val="b"/>
        <c:numFmt formatCode="General" sourceLinked="1"/>
        <c:majorTickMark val="out"/>
        <c:minorTickMark val="none"/>
        <c:tickLblPos val="nextTo"/>
        <c:txPr>
          <a:bodyPr/>
          <a:lstStyle/>
          <a:p>
            <a:pPr>
              <a:defRPr sz="1000">
                <a:solidFill>
                  <a:schemeClr val="bg1">
                    <a:lumMod val="65000"/>
                  </a:schemeClr>
                </a:solidFill>
                <a:latin typeface="Arial Narrow" pitchFamily="34" charset="0"/>
              </a:defRPr>
            </a:pPr>
            <a:endParaRPr lang="en-US"/>
          </a:p>
        </c:txPr>
        <c:crossAx val="126006784"/>
        <c:crosses val="autoZero"/>
        <c:auto val="1"/>
        <c:lblAlgn val="ctr"/>
        <c:lblOffset val="100"/>
        <c:noMultiLvlLbl val="0"/>
      </c:catAx>
      <c:valAx>
        <c:axId val="126006784"/>
        <c:scaling>
          <c:orientation val="minMax"/>
          <c:max val="0.8"/>
          <c:min val="0"/>
        </c:scaling>
        <c:delete val="0"/>
        <c:axPos val="l"/>
        <c:numFmt formatCode="0%" sourceLinked="1"/>
        <c:majorTickMark val="out"/>
        <c:minorTickMark val="none"/>
        <c:tickLblPos val="nextTo"/>
        <c:txPr>
          <a:bodyPr/>
          <a:lstStyle/>
          <a:p>
            <a:pPr>
              <a:defRPr sz="1400">
                <a:solidFill>
                  <a:schemeClr val="bg1">
                    <a:lumMod val="65000"/>
                  </a:schemeClr>
                </a:solidFill>
                <a:latin typeface="Arial Narrow" pitchFamily="34" charset="0"/>
              </a:defRPr>
            </a:pPr>
            <a:endParaRPr lang="en-US"/>
          </a:p>
        </c:txPr>
        <c:crossAx val="126005248"/>
        <c:crosses val="autoZero"/>
        <c:crossBetween val="between"/>
        <c:majorUnit val="0.2"/>
      </c:valAx>
    </c:plotArea>
    <c:legend>
      <c:legendPos val="b"/>
      <c:layout>
        <c:manualLayout>
          <c:xMode val="edge"/>
          <c:yMode val="edge"/>
          <c:x val="0.41171164915675135"/>
          <c:y val="0.87565662475280381"/>
          <c:w val="0.24309880495673891"/>
          <c:h val="8.93064793409757E-2"/>
        </c:manualLayout>
      </c:layout>
      <c:overlay val="0"/>
      <c:txPr>
        <a:bodyPr/>
        <a:lstStyle/>
        <a:p>
          <a:pPr>
            <a:defRPr sz="1400">
              <a:solidFill>
                <a:schemeClr val="bg1">
                  <a:lumMod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5360360472122"/>
          <c:y val="9.7800315953061046E-2"/>
          <c:w val="0.78011054137499336"/>
          <c:h val="0.66914710591462023"/>
        </c:manualLayout>
      </c:layout>
      <c:barChart>
        <c:barDir val="col"/>
        <c:grouping val="clustered"/>
        <c:varyColors val="0"/>
        <c:ser>
          <c:idx val="0"/>
          <c:order val="0"/>
          <c:tx>
            <c:strRef>
              <c:f>Sheet1!$B$1</c:f>
              <c:strCache>
                <c:ptCount val="1"/>
                <c:pt idx="0">
                  <c:v>Then</c:v>
                </c:pt>
              </c:strCache>
            </c:strRef>
          </c:tx>
          <c:spPr>
            <a:solidFill>
              <a:schemeClr val="bg1">
                <a:lumMod val="65000"/>
              </a:schemeClr>
            </a:solidFill>
          </c:spPr>
          <c:invertIfNegative val="0"/>
          <c:dLbls>
            <c:dLbl>
              <c:idx val="0"/>
              <c:layout>
                <c:manualLayout>
                  <c:x val="2.6245157045233863E-3"/>
                  <c:y val="7.7743394287856524E-2"/>
                </c:manualLayout>
              </c:layout>
              <c:dLblPos val="outEnd"/>
              <c:showLegendKey val="0"/>
              <c:showVal val="1"/>
              <c:showCatName val="0"/>
              <c:showSerName val="0"/>
              <c:showPercent val="0"/>
              <c:showBubbleSize val="0"/>
            </c:dLbl>
            <c:dLbl>
              <c:idx val="1"/>
              <c:layout>
                <c:manualLayout>
                  <c:x val="-2.6245157045233863E-3"/>
                  <c:y val="8.2663045143994765E-2"/>
                </c:manualLayout>
              </c:layout>
              <c:dLblPos val="outEnd"/>
              <c:showLegendKey val="0"/>
              <c:showVal val="1"/>
              <c:showCatName val="0"/>
              <c:showSerName val="0"/>
              <c:showPercent val="0"/>
              <c:showBubbleSize val="0"/>
            </c:dLbl>
            <c:dLbl>
              <c:idx val="3"/>
              <c:layout>
                <c:manualLayout>
                  <c:x val="-1.5635412707798637E-3"/>
                  <c:y val="7.4681476011506584E-2"/>
                </c:manualLayout>
              </c:layout>
              <c:dLblPos val="outEnd"/>
              <c:showLegendKey val="0"/>
              <c:showVal val="1"/>
              <c:showCatName val="0"/>
              <c:showSerName val="0"/>
              <c:showPercent val="0"/>
              <c:showBubbleSize val="0"/>
            </c:dLbl>
            <c:dLbl>
              <c:idx val="4"/>
              <c:layout>
                <c:manualLayout>
                  <c:x val="-1.5635412707799782E-3"/>
                  <c:y val="7.2547695936340306E-2"/>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Sheet1!$A$2:$A$5</c:f>
              <c:strCache>
                <c:ptCount val="4"/>
                <c:pt idx="0">
                  <c:v>They make it too difficult to apply for financial aid</c:v>
                </c:pt>
                <c:pt idx="1">
                  <c:v>The classes are not offered at convenient places</c:v>
                </c:pt>
                <c:pt idx="2">
                  <c:v>The education received is not a good value for the money</c:v>
                </c:pt>
                <c:pt idx="3">
                  <c:v>They make it too difficult to complete an application</c:v>
                </c:pt>
              </c:strCache>
            </c:strRef>
          </c:cat>
          <c:val>
            <c:numRef>
              <c:f>Sheet1!$B$2:$B$5</c:f>
              <c:numCache>
                <c:formatCode>0%</c:formatCode>
                <c:ptCount val="4"/>
                <c:pt idx="0">
                  <c:v>0.5</c:v>
                </c:pt>
                <c:pt idx="1">
                  <c:v>0.25</c:v>
                </c:pt>
                <c:pt idx="2">
                  <c:v>0.19</c:v>
                </c:pt>
                <c:pt idx="3">
                  <c:v>0.19</c:v>
                </c:pt>
              </c:numCache>
            </c:numRef>
          </c:val>
        </c:ser>
        <c:ser>
          <c:idx val="1"/>
          <c:order val="1"/>
          <c:tx>
            <c:strRef>
              <c:f>Sheet1!$C$1</c:f>
              <c:strCache>
                <c:ptCount val="1"/>
                <c:pt idx="0">
                  <c:v>Now</c:v>
                </c:pt>
              </c:strCache>
            </c:strRef>
          </c:tx>
          <c:spPr>
            <a:solidFill>
              <a:srgbClr val="604A7B"/>
            </a:solidFill>
          </c:spPr>
          <c:invertIfNegative val="0"/>
          <c:dLbls>
            <c:dLbl>
              <c:idx val="0"/>
              <c:layout>
                <c:manualLayout>
                  <c:x val="-5.2490314090467491E-3"/>
                  <c:y val="8.7582696000132354E-2"/>
                </c:manualLayout>
              </c:layout>
              <c:dLblPos val="outEnd"/>
              <c:showLegendKey val="0"/>
              <c:showVal val="1"/>
              <c:showCatName val="0"/>
              <c:showSerName val="0"/>
              <c:showPercent val="0"/>
              <c:showBubbleSize val="0"/>
            </c:dLbl>
            <c:dLbl>
              <c:idx val="1"/>
              <c:layout>
                <c:manualLayout>
                  <c:x val="-5.2490314090467491E-3"/>
                  <c:y val="7.9218367347492324E-2"/>
                </c:manualLayout>
              </c:layout>
              <c:dLblPos val="outEnd"/>
              <c:showLegendKey val="0"/>
              <c:showVal val="1"/>
              <c:showCatName val="0"/>
              <c:showSerName val="0"/>
              <c:showPercent val="0"/>
              <c:showBubbleSize val="0"/>
            </c:dLbl>
            <c:dLbl>
              <c:idx val="3"/>
              <c:layout>
                <c:manualLayout>
                  <c:x val="-1.5635412707798637E-3"/>
                  <c:y val="7.0414191400954479E-2"/>
                </c:manualLayout>
              </c:layout>
              <c:dLblPos val="outEnd"/>
              <c:showLegendKey val="0"/>
              <c:showVal val="1"/>
              <c:showCatName val="0"/>
              <c:showSerName val="0"/>
              <c:showPercent val="0"/>
              <c:showBubbleSize val="0"/>
            </c:dLbl>
            <c:dLbl>
              <c:idx val="4"/>
              <c:layout>
                <c:manualLayout>
                  <c:x val="0"/>
                  <c:y val="7.9546406410157505E-2"/>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Sheet1!$A$2:$A$5</c:f>
              <c:strCache>
                <c:ptCount val="4"/>
                <c:pt idx="0">
                  <c:v>They make it too difficult to apply for financial aid</c:v>
                </c:pt>
                <c:pt idx="1">
                  <c:v>The classes are not offered at convenient places</c:v>
                </c:pt>
                <c:pt idx="2">
                  <c:v>The education received is not a good value for the money</c:v>
                </c:pt>
                <c:pt idx="3">
                  <c:v>They make it too difficult to complete an application</c:v>
                </c:pt>
              </c:strCache>
            </c:strRef>
          </c:cat>
          <c:val>
            <c:numRef>
              <c:f>Sheet1!$C$2:$C$5</c:f>
              <c:numCache>
                <c:formatCode>0%</c:formatCode>
                <c:ptCount val="4"/>
                <c:pt idx="0">
                  <c:v>0.49000000000000032</c:v>
                </c:pt>
                <c:pt idx="1">
                  <c:v>0.44</c:v>
                </c:pt>
                <c:pt idx="2">
                  <c:v>0.27</c:v>
                </c:pt>
                <c:pt idx="3">
                  <c:v>0.25</c:v>
                </c:pt>
              </c:numCache>
            </c:numRef>
          </c:val>
        </c:ser>
        <c:dLbls>
          <c:showLegendKey val="0"/>
          <c:showVal val="0"/>
          <c:showCatName val="0"/>
          <c:showSerName val="0"/>
          <c:showPercent val="0"/>
          <c:showBubbleSize val="0"/>
        </c:dLbls>
        <c:gapWidth val="69"/>
        <c:axId val="127615360"/>
        <c:axId val="127616896"/>
      </c:barChart>
      <c:catAx>
        <c:axId val="127615360"/>
        <c:scaling>
          <c:orientation val="minMax"/>
        </c:scaling>
        <c:delete val="0"/>
        <c:axPos val="b"/>
        <c:numFmt formatCode="General" sourceLinked="1"/>
        <c:majorTickMark val="out"/>
        <c:minorTickMark val="none"/>
        <c:tickLblPos val="nextTo"/>
        <c:txPr>
          <a:bodyPr/>
          <a:lstStyle/>
          <a:p>
            <a:pPr>
              <a:defRPr sz="1000">
                <a:solidFill>
                  <a:schemeClr val="bg1">
                    <a:lumMod val="65000"/>
                  </a:schemeClr>
                </a:solidFill>
                <a:latin typeface="Arial Narrow" pitchFamily="34" charset="0"/>
              </a:defRPr>
            </a:pPr>
            <a:endParaRPr lang="en-US"/>
          </a:p>
        </c:txPr>
        <c:crossAx val="127616896"/>
        <c:crosses val="autoZero"/>
        <c:auto val="1"/>
        <c:lblAlgn val="ctr"/>
        <c:lblOffset val="100"/>
        <c:noMultiLvlLbl val="0"/>
      </c:catAx>
      <c:valAx>
        <c:axId val="127616896"/>
        <c:scaling>
          <c:orientation val="minMax"/>
          <c:max val="0.8"/>
          <c:min val="0"/>
        </c:scaling>
        <c:delete val="0"/>
        <c:axPos val="l"/>
        <c:numFmt formatCode="0%" sourceLinked="1"/>
        <c:majorTickMark val="out"/>
        <c:minorTickMark val="none"/>
        <c:tickLblPos val="nextTo"/>
        <c:txPr>
          <a:bodyPr/>
          <a:lstStyle/>
          <a:p>
            <a:pPr>
              <a:defRPr sz="1600">
                <a:solidFill>
                  <a:schemeClr val="bg1">
                    <a:lumMod val="65000"/>
                  </a:schemeClr>
                </a:solidFill>
                <a:latin typeface="Arial Narrow" pitchFamily="34" charset="0"/>
              </a:defRPr>
            </a:pPr>
            <a:endParaRPr lang="en-US"/>
          </a:p>
        </c:txPr>
        <c:crossAx val="127615360"/>
        <c:crosses val="autoZero"/>
        <c:crossBetween val="between"/>
        <c:majorUnit val="0.2"/>
      </c:valAx>
    </c:plotArea>
    <c:legend>
      <c:legendPos val="b"/>
      <c:layout>
        <c:manualLayout>
          <c:xMode val="edge"/>
          <c:yMode val="edge"/>
          <c:x val="0.41320127266279644"/>
          <c:y val="0.90321404712481979"/>
          <c:w val="0.24309880495673891"/>
          <c:h val="8.93064793409757E-2"/>
        </c:manualLayout>
      </c:layout>
      <c:overlay val="0"/>
      <c:txPr>
        <a:bodyPr/>
        <a:lstStyle/>
        <a:p>
          <a:pPr>
            <a:defRPr sz="1400">
              <a:solidFill>
                <a:schemeClr val="bg1">
                  <a:lumMod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0"/>
          <c:w val="0.66826787647875663"/>
          <c:h val="0.86167301873663693"/>
        </c:manualLayout>
      </c:layout>
      <c:barChart>
        <c:barDir val="bar"/>
        <c:grouping val="clustered"/>
        <c:varyColors val="0"/>
        <c:ser>
          <c:idx val="0"/>
          <c:order val="0"/>
          <c:tx>
            <c:strRef>
              <c:f>Sheet1!$B$1</c:f>
              <c:strCache>
                <c:ptCount val="1"/>
                <c:pt idx="0">
                  <c:v>Series 1</c:v>
                </c:pt>
              </c:strCache>
            </c:strRef>
          </c:tx>
          <c:spPr>
            <a:solidFill>
              <a:srgbClr val="8064A2">
                <a:lumMod val="75000"/>
              </a:srgbClr>
            </a:solidFill>
          </c:spPr>
          <c:invertIfNegative val="0"/>
          <c:dLbls>
            <c:dLbl>
              <c:idx val="0"/>
              <c:layout>
                <c:manualLayout>
                  <c:x val="-5.5679073985888854E-3"/>
                  <c:y val="0"/>
                </c:manualLayout>
              </c:layout>
              <c:spPr/>
              <c:txPr>
                <a:bodyPr/>
                <a:lstStyle/>
                <a:p>
                  <a:pPr>
                    <a:defRPr sz="1400">
                      <a:solidFill>
                        <a:schemeClr val="tx1"/>
                      </a:solidFill>
                      <a:latin typeface="Arial Narrow" pitchFamily="34" charset="0"/>
                    </a:defRPr>
                  </a:pPr>
                  <a:endParaRPr lang="en-US"/>
                </a:p>
              </c:txPr>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Sheet1!$A$2:$A$9</c:f>
              <c:strCache>
                <c:ptCount val="8"/>
                <c:pt idx="0">
                  <c:v>Less than $500</c:v>
                </c:pt>
                <c:pt idx="1">
                  <c:v>$500-$999</c:v>
                </c:pt>
                <c:pt idx="2">
                  <c:v>$4000-$4999</c:v>
                </c:pt>
                <c:pt idx="3">
                  <c:v>$5000 plus</c:v>
                </c:pt>
                <c:pt idx="4">
                  <c:v>$3000-$3999</c:v>
                </c:pt>
                <c:pt idx="5">
                  <c:v>$2000-$2999</c:v>
                </c:pt>
                <c:pt idx="6">
                  <c:v>$1000-$1999</c:v>
                </c:pt>
                <c:pt idx="7">
                  <c:v>Don't know</c:v>
                </c:pt>
              </c:strCache>
            </c:strRef>
          </c:cat>
          <c:val>
            <c:numRef>
              <c:f>Sheet1!$B$2:$B$9</c:f>
              <c:numCache>
                <c:formatCode>0%</c:formatCode>
                <c:ptCount val="8"/>
                <c:pt idx="0">
                  <c:v>0</c:v>
                </c:pt>
                <c:pt idx="1">
                  <c:v>4.0000000000000022E-2</c:v>
                </c:pt>
                <c:pt idx="2">
                  <c:v>4.0000000000000022E-2</c:v>
                </c:pt>
                <c:pt idx="3">
                  <c:v>0.05</c:v>
                </c:pt>
                <c:pt idx="4">
                  <c:v>0.12000000000000002</c:v>
                </c:pt>
                <c:pt idx="5">
                  <c:v>0.15000000000000024</c:v>
                </c:pt>
                <c:pt idx="6">
                  <c:v>0.27</c:v>
                </c:pt>
                <c:pt idx="7">
                  <c:v>0.34</c:v>
                </c:pt>
              </c:numCache>
            </c:numRef>
          </c:val>
        </c:ser>
        <c:dLbls>
          <c:showLegendKey val="0"/>
          <c:showVal val="1"/>
          <c:showCatName val="0"/>
          <c:showSerName val="0"/>
          <c:showPercent val="0"/>
          <c:showBubbleSize val="0"/>
        </c:dLbls>
        <c:gapWidth val="69"/>
        <c:axId val="120609792"/>
        <c:axId val="120611584"/>
      </c:barChart>
      <c:catAx>
        <c:axId val="120609792"/>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20611584"/>
        <c:crosses val="autoZero"/>
        <c:auto val="1"/>
        <c:lblAlgn val="ctr"/>
        <c:lblOffset val="100"/>
        <c:noMultiLvlLbl val="0"/>
      </c:catAx>
      <c:valAx>
        <c:axId val="120611584"/>
        <c:scaling>
          <c:orientation val="minMax"/>
          <c:max val="0.5"/>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2060979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0"/>
          <c:w val="0.66826787647875618"/>
          <c:h val="0.86167301873663693"/>
        </c:manualLayout>
      </c:layout>
      <c:barChart>
        <c:barDir val="bar"/>
        <c:grouping val="clustered"/>
        <c:varyColors val="0"/>
        <c:ser>
          <c:idx val="0"/>
          <c:order val="0"/>
          <c:tx>
            <c:strRef>
              <c:f>Sheet1!$B$1</c:f>
              <c:strCache>
                <c:ptCount val="1"/>
                <c:pt idx="0">
                  <c:v>Series 1</c:v>
                </c:pt>
              </c:strCache>
            </c:strRef>
          </c:tx>
          <c:spPr>
            <a:solidFill>
              <a:srgbClr val="8064A2">
                <a:lumMod val="75000"/>
              </a:srgbClr>
            </a:solidFill>
          </c:spPr>
          <c:invertIfNegative val="0"/>
          <c:dLbls>
            <c:dLbl>
              <c:idx val="0"/>
              <c:layout>
                <c:manualLayout>
                  <c:x val="-5.5679073985888854E-3"/>
                  <c:y val="0"/>
                </c:manualLayout>
              </c:layout>
              <c:spPr/>
              <c:txPr>
                <a:bodyPr/>
                <a:lstStyle/>
                <a:p>
                  <a:pPr>
                    <a:defRPr sz="1400">
                      <a:solidFill>
                        <a:schemeClr val="tx1"/>
                      </a:solidFill>
                      <a:latin typeface="Arial Narrow" pitchFamily="34" charset="0"/>
                    </a:defRPr>
                  </a:pPr>
                  <a:endParaRPr lang="en-US"/>
                </a:p>
              </c:txPr>
              <c:dLblPos val="outEnd"/>
              <c:showLegendKey val="0"/>
              <c:showVal val="1"/>
              <c:showCatName val="0"/>
              <c:showSerName val="0"/>
              <c:showPercent val="0"/>
              <c:showBubbleSize val="0"/>
            </c:dLbl>
            <c:dLbl>
              <c:idx val="1"/>
              <c:layout>
                <c:manualLayout>
                  <c:x val="-7.2874344015729257E-3"/>
                  <c:y val="-4.4091848528182848E-3"/>
                </c:manualLayout>
              </c:layout>
              <c:spPr/>
              <c:txPr>
                <a:bodyPr/>
                <a:lstStyle/>
                <a:p>
                  <a:pPr>
                    <a:defRPr sz="1400">
                      <a:solidFill>
                        <a:schemeClr val="tx1"/>
                      </a:solidFill>
                      <a:latin typeface="Arial Narrow" pitchFamily="34" charset="0"/>
                    </a:defRPr>
                  </a:pPr>
                  <a:endParaRPr lang="en-US"/>
                </a:p>
              </c:txPr>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Sheet1!$A$2:$A$9</c:f>
              <c:strCache>
                <c:ptCount val="8"/>
                <c:pt idx="0">
                  <c:v>Less than $500</c:v>
                </c:pt>
                <c:pt idx="1">
                  <c:v>$500-$999</c:v>
                </c:pt>
                <c:pt idx="2">
                  <c:v>$4000-$4999</c:v>
                </c:pt>
                <c:pt idx="3">
                  <c:v>$5000 plus</c:v>
                </c:pt>
                <c:pt idx="4">
                  <c:v>$3000-$3999</c:v>
                </c:pt>
                <c:pt idx="5">
                  <c:v>$2000-$2999</c:v>
                </c:pt>
                <c:pt idx="6">
                  <c:v>$1000-$1999</c:v>
                </c:pt>
                <c:pt idx="7">
                  <c:v>Don't know</c:v>
                </c:pt>
              </c:strCache>
            </c:strRef>
          </c:cat>
          <c:val>
            <c:numRef>
              <c:f>Sheet1!$B$2:$B$9</c:f>
              <c:numCache>
                <c:formatCode>0%</c:formatCode>
                <c:ptCount val="8"/>
                <c:pt idx="0">
                  <c:v>1.0000000000000005E-2</c:v>
                </c:pt>
                <c:pt idx="1">
                  <c:v>3.0000000000000002E-2</c:v>
                </c:pt>
                <c:pt idx="2">
                  <c:v>4.0000000000000022E-2</c:v>
                </c:pt>
                <c:pt idx="3">
                  <c:v>8.0000000000000043E-2</c:v>
                </c:pt>
                <c:pt idx="4">
                  <c:v>8.0000000000000043E-2</c:v>
                </c:pt>
                <c:pt idx="5">
                  <c:v>0.14000000000000001</c:v>
                </c:pt>
                <c:pt idx="6">
                  <c:v>0.17</c:v>
                </c:pt>
                <c:pt idx="7">
                  <c:v>0.46</c:v>
                </c:pt>
              </c:numCache>
            </c:numRef>
          </c:val>
        </c:ser>
        <c:dLbls>
          <c:showLegendKey val="0"/>
          <c:showVal val="1"/>
          <c:showCatName val="0"/>
          <c:showSerName val="0"/>
          <c:showPercent val="0"/>
          <c:showBubbleSize val="0"/>
        </c:dLbls>
        <c:gapWidth val="69"/>
        <c:axId val="127104512"/>
        <c:axId val="127106048"/>
      </c:barChart>
      <c:catAx>
        <c:axId val="127104512"/>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27106048"/>
        <c:crosses val="autoZero"/>
        <c:auto val="1"/>
        <c:lblAlgn val="ctr"/>
        <c:lblOffset val="100"/>
        <c:noMultiLvlLbl val="0"/>
      </c:catAx>
      <c:valAx>
        <c:axId val="127106048"/>
        <c:scaling>
          <c:orientation val="minMax"/>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27104512"/>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80031298643862"/>
          <c:y val="9.7800315953061046E-2"/>
          <c:w val="0.7450267680469721"/>
          <c:h val="0.6825814820681656"/>
        </c:manualLayout>
      </c:layout>
      <c:barChart>
        <c:barDir val="col"/>
        <c:grouping val="clustered"/>
        <c:varyColors val="0"/>
        <c:ser>
          <c:idx val="0"/>
          <c:order val="0"/>
          <c:tx>
            <c:strRef>
              <c:f>Sheet1!$B$1</c:f>
              <c:strCache>
                <c:ptCount val="1"/>
                <c:pt idx="0">
                  <c:v>Column1</c:v>
                </c:pt>
              </c:strCache>
            </c:strRef>
          </c:tx>
          <c:spPr>
            <a:solidFill>
              <a:schemeClr val="bg1">
                <a:lumMod val="65000"/>
              </a:schemeClr>
            </a:solidFill>
          </c:spPr>
          <c:invertIfNegative val="0"/>
          <c:dPt>
            <c:idx val="1"/>
            <c:invertIfNegative val="0"/>
            <c:bubble3D val="0"/>
            <c:spPr>
              <a:solidFill>
                <a:schemeClr val="accent4">
                  <a:lumMod val="75000"/>
                </a:scheme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Then</c:v>
                </c:pt>
                <c:pt idx="1">
                  <c:v>Now</c:v>
                </c:pt>
              </c:strCache>
            </c:strRef>
          </c:cat>
          <c:val>
            <c:numRef>
              <c:f>Sheet1!$B$2:$B$3</c:f>
              <c:numCache>
                <c:formatCode>0%</c:formatCode>
                <c:ptCount val="2"/>
                <c:pt idx="0">
                  <c:v>0.45</c:v>
                </c:pt>
                <c:pt idx="1">
                  <c:v>0.63000000000000989</c:v>
                </c:pt>
              </c:numCache>
            </c:numRef>
          </c:val>
        </c:ser>
        <c:dLbls>
          <c:showLegendKey val="0"/>
          <c:showVal val="0"/>
          <c:showCatName val="0"/>
          <c:showSerName val="0"/>
          <c:showPercent val="0"/>
          <c:showBubbleSize val="0"/>
        </c:dLbls>
        <c:gapWidth val="81"/>
        <c:axId val="127222528"/>
        <c:axId val="127224064"/>
      </c:barChart>
      <c:catAx>
        <c:axId val="127222528"/>
        <c:scaling>
          <c:orientation val="minMax"/>
        </c:scaling>
        <c:delete val="0"/>
        <c:axPos val="b"/>
        <c:numFmt formatCode="General" sourceLinked="1"/>
        <c:majorTickMark val="out"/>
        <c:minorTickMark val="none"/>
        <c:tickLblPos val="nextTo"/>
        <c:txPr>
          <a:bodyPr/>
          <a:lstStyle/>
          <a:p>
            <a:pPr>
              <a:defRPr>
                <a:solidFill>
                  <a:schemeClr val="bg1">
                    <a:lumMod val="50000"/>
                  </a:schemeClr>
                </a:solidFill>
                <a:latin typeface="Arial Narrow" pitchFamily="34" charset="0"/>
              </a:defRPr>
            </a:pPr>
            <a:endParaRPr lang="en-US"/>
          </a:p>
        </c:txPr>
        <c:crossAx val="127224064"/>
        <c:crosses val="autoZero"/>
        <c:auto val="1"/>
        <c:lblAlgn val="ctr"/>
        <c:lblOffset val="100"/>
        <c:noMultiLvlLbl val="0"/>
      </c:catAx>
      <c:valAx>
        <c:axId val="127224064"/>
        <c:scaling>
          <c:orientation val="minMax"/>
          <c:max val="0.8"/>
          <c:min val="0"/>
        </c:scaling>
        <c:delete val="0"/>
        <c:axPos val="l"/>
        <c:numFmt formatCode="0%" sourceLinked="1"/>
        <c:majorTickMark val="out"/>
        <c:minorTickMark val="none"/>
        <c:tickLblPos val="nextTo"/>
        <c:txPr>
          <a:bodyPr/>
          <a:lstStyle/>
          <a:p>
            <a:pPr>
              <a:defRPr sz="1400">
                <a:solidFill>
                  <a:schemeClr val="bg1">
                    <a:lumMod val="50000"/>
                  </a:schemeClr>
                </a:solidFill>
                <a:latin typeface="Arial Narrow" pitchFamily="34" charset="0"/>
              </a:defRPr>
            </a:pPr>
            <a:endParaRPr lang="en-US"/>
          </a:p>
        </c:txPr>
        <c:crossAx val="127222528"/>
        <c:crosses val="autoZero"/>
        <c:crossBetween val="between"/>
        <c:majorUnit val="0.2"/>
      </c:valAx>
      <c:spPr>
        <a:noFill/>
        <a:ln w="25400">
          <a:noFill/>
        </a:ln>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4191786754075715"/>
          <c:y val="1.5633268774380097E-2"/>
          <c:w val="0.59768990118221565"/>
          <c:h val="0.81443177788413623"/>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dLbl>
              <c:idx val="0"/>
              <c:layout>
                <c:manualLayout>
                  <c:x val="-6.7918134948879855E-3"/>
                  <c:y val="3.4446768621869822E-3"/>
                </c:manualLayout>
              </c:layout>
              <c:spPr/>
              <c:txPr>
                <a:bodyPr/>
                <a:lstStyle/>
                <a:p>
                  <a:pPr>
                    <a:defRPr sz="1400">
                      <a:solidFill>
                        <a:schemeClr val="tx1"/>
                      </a:solidFill>
                      <a:latin typeface="Arial Narrow" pitchFamily="34" charset="0"/>
                    </a:defRPr>
                  </a:pPr>
                  <a:endParaRPr lang="en-US"/>
                </a:p>
              </c:txPr>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Sheet1!$A$2:$A$7</c:f>
              <c:strCache>
                <c:ptCount val="6"/>
                <c:pt idx="0">
                  <c:v>Retired</c:v>
                </c:pt>
                <c:pt idx="1">
                  <c:v>Employed part-time for pay</c:v>
                </c:pt>
                <c:pt idx="2">
                  <c:v>Disabled</c:v>
                </c:pt>
                <c:pt idx="3">
                  <c:v>A homemaker</c:v>
                </c:pt>
                <c:pt idx="4">
                  <c:v>Temporarily unemployed</c:v>
                </c:pt>
                <c:pt idx="5">
                  <c:v>Employed full-time for pay</c:v>
                </c:pt>
              </c:strCache>
            </c:strRef>
          </c:cat>
          <c:val>
            <c:numRef>
              <c:f>Sheet1!$B$2:$B$7</c:f>
              <c:numCache>
                <c:formatCode>0%</c:formatCode>
                <c:ptCount val="6"/>
                <c:pt idx="0">
                  <c:v>3.0000000000000002E-2</c:v>
                </c:pt>
                <c:pt idx="1">
                  <c:v>8.0000000000000043E-2</c:v>
                </c:pt>
                <c:pt idx="2">
                  <c:v>8.0000000000000043E-2</c:v>
                </c:pt>
                <c:pt idx="3">
                  <c:v>9.0000000000000024E-2</c:v>
                </c:pt>
                <c:pt idx="4">
                  <c:v>0.1</c:v>
                </c:pt>
                <c:pt idx="5">
                  <c:v>0.62000000000000965</c:v>
                </c:pt>
              </c:numCache>
            </c:numRef>
          </c:val>
        </c:ser>
        <c:ser>
          <c:idx val="1"/>
          <c:order val="1"/>
          <c:tx>
            <c:strRef>
              <c:f>Sheet1!$C$1</c:f>
              <c:strCache>
                <c:ptCount val="1"/>
                <c:pt idx="0">
                  <c:v>Then</c:v>
                </c:pt>
              </c:strCache>
            </c:strRef>
          </c:tx>
          <c:spPr>
            <a:solidFill>
              <a:sysClr val="window" lastClr="FFFFFF">
                <a:lumMod val="65000"/>
              </a:sysClr>
            </a:solidFill>
          </c:spPr>
          <c:invertIfNegative val="0"/>
          <c:dLbls>
            <c:dLbl>
              <c:idx val="0"/>
              <c:layout>
                <c:manualLayout>
                  <c:x val="-6.7450984341519953E-3"/>
                  <c:y val="6.2988376908560424E-3"/>
                </c:manualLayout>
              </c:layout>
              <c:spPr/>
              <c:txPr>
                <a:bodyPr/>
                <a:lstStyle/>
                <a:p>
                  <a:pPr>
                    <a:defRPr sz="1400">
                      <a:solidFill>
                        <a:schemeClr val="tx1"/>
                      </a:solidFill>
                      <a:latin typeface="Arial Narrow" pitchFamily="34" charset="0"/>
                    </a:defRPr>
                  </a:pPr>
                  <a:endParaRPr lang="en-US"/>
                </a:p>
              </c:txPr>
              <c:showLegendKey val="0"/>
              <c:showVal val="1"/>
              <c:showCatName val="0"/>
              <c:showSerName val="0"/>
              <c:showPercent val="0"/>
              <c:showBubbleSize val="0"/>
            </c:dLbl>
            <c:dLbl>
              <c:idx val="1"/>
              <c:layout>
                <c:manualLayout>
                  <c:x val="-4.4091863835992194E-2"/>
                  <c:y val="3.4446768621869783E-3"/>
                </c:manualLayout>
              </c:layout>
              <c:showLegendKey val="0"/>
              <c:showVal val="1"/>
              <c:showCatName val="0"/>
              <c:showSerName val="0"/>
              <c:showPercent val="0"/>
              <c:showBubbleSize val="0"/>
            </c:dLbl>
            <c:dLbl>
              <c:idx val="3"/>
              <c:layout>
                <c:manualLayout>
                  <c:x val="-5.4673911156632067E-2"/>
                  <c:y val="0"/>
                </c:manualLayout>
              </c:layout>
              <c:showLegendKey val="0"/>
              <c:showVal val="1"/>
              <c:showCatName val="0"/>
              <c:showSerName val="0"/>
              <c:showPercent val="0"/>
              <c:showBubbleSize val="0"/>
            </c:dLbl>
            <c:dLbl>
              <c:idx val="4"/>
              <c:layout>
                <c:manualLayout>
                  <c:x val="-5.6437585710069946E-2"/>
                  <c:y val="0"/>
                </c:manualLayout>
              </c:layout>
              <c:showLegendKey val="0"/>
              <c:showVal val="1"/>
              <c:showCatName val="0"/>
              <c:showSerName val="0"/>
              <c:showPercent val="0"/>
              <c:showBubbleSize val="0"/>
            </c:dLbl>
            <c:dLbl>
              <c:idx val="5"/>
              <c:layout>
                <c:manualLayout>
                  <c:x val="-5.8201260263509642E-2"/>
                  <c:y val="3.9469799754066947E-18"/>
                </c:manualLayout>
              </c:layout>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Sheet1!$A$2:$A$7</c:f>
              <c:strCache>
                <c:ptCount val="6"/>
                <c:pt idx="0">
                  <c:v>Retired</c:v>
                </c:pt>
                <c:pt idx="1">
                  <c:v>Employed part-time for pay</c:v>
                </c:pt>
                <c:pt idx="2">
                  <c:v>Disabled</c:v>
                </c:pt>
                <c:pt idx="3">
                  <c:v>A homemaker</c:v>
                </c:pt>
                <c:pt idx="4">
                  <c:v>Temporarily unemployed</c:v>
                </c:pt>
                <c:pt idx="5">
                  <c:v>Employed full-time for pay</c:v>
                </c:pt>
              </c:strCache>
            </c:strRef>
          </c:cat>
          <c:val>
            <c:numRef>
              <c:f>Sheet1!$C$2:$C$7</c:f>
              <c:numCache>
                <c:formatCode>0%</c:formatCode>
                <c:ptCount val="6"/>
                <c:pt idx="0">
                  <c:v>3.0000000000000002E-2</c:v>
                </c:pt>
                <c:pt idx="1">
                  <c:v>9.0000000000000024E-2</c:v>
                </c:pt>
                <c:pt idx="3">
                  <c:v>0.18000000000000024</c:v>
                </c:pt>
                <c:pt idx="4">
                  <c:v>0.1</c:v>
                </c:pt>
                <c:pt idx="5">
                  <c:v>0.60000000000000064</c:v>
                </c:pt>
              </c:numCache>
            </c:numRef>
          </c:val>
        </c:ser>
        <c:dLbls>
          <c:showLegendKey val="0"/>
          <c:showVal val="0"/>
          <c:showCatName val="0"/>
          <c:showSerName val="0"/>
          <c:showPercent val="0"/>
          <c:showBubbleSize val="0"/>
        </c:dLbls>
        <c:gapWidth val="69"/>
        <c:axId val="128780928"/>
        <c:axId val="128848256"/>
      </c:barChart>
      <c:catAx>
        <c:axId val="128780928"/>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28848256"/>
        <c:crosses val="autoZero"/>
        <c:auto val="1"/>
        <c:lblAlgn val="ctr"/>
        <c:lblOffset val="100"/>
        <c:noMultiLvlLbl val="0"/>
      </c:catAx>
      <c:valAx>
        <c:axId val="128848256"/>
        <c:scaling>
          <c:orientation val="minMax"/>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28780928"/>
        <c:crosses val="autoZero"/>
        <c:crossBetween val="between"/>
      </c:valAx>
    </c:plotArea>
    <c:legend>
      <c:legendPos val="b"/>
      <c:layout>
        <c:manualLayout>
          <c:xMode val="edge"/>
          <c:yMode val="edge"/>
          <c:x val="0.49485530874707434"/>
          <c:y val="0.92833435420793387"/>
          <c:w val="0.27630812996248233"/>
          <c:h val="6.8315606486314906E-2"/>
        </c:manualLayout>
      </c:layout>
      <c:overlay val="0"/>
      <c:txPr>
        <a:bodyPr/>
        <a:lstStyle/>
        <a:p>
          <a:pPr>
            <a:defRPr sz="1400">
              <a:solidFill>
                <a:srgbClr val="7F7F7F"/>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050171168891323E-2"/>
          <c:y val="7.7132303022067403E-2"/>
          <c:w val="0.93127091645478799"/>
          <c:h val="0.56236209422305838"/>
        </c:manualLayout>
      </c:layout>
      <c:barChart>
        <c:barDir val="col"/>
        <c:grouping val="clustered"/>
        <c:varyColors val="0"/>
        <c:ser>
          <c:idx val="0"/>
          <c:order val="0"/>
          <c:tx>
            <c:strRef>
              <c:f>Sheet1!$B$1</c:f>
              <c:strCache>
                <c:ptCount val="1"/>
                <c:pt idx="0">
                  <c:v>Then</c:v>
                </c:pt>
              </c:strCache>
            </c:strRef>
          </c:tx>
          <c:spPr>
            <a:solidFill>
              <a:schemeClr val="bg1">
                <a:lumMod val="65000"/>
              </a:schemeClr>
            </a:solidFill>
          </c:spPr>
          <c:invertIfNegative val="0"/>
          <c:dLbls>
            <c:txPr>
              <a:bodyPr/>
              <a:lstStyle/>
              <a:p>
                <a:pPr>
                  <a:defRPr sz="12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Sheet1!$A$2:$A$9</c:f>
              <c:strCache>
                <c:ptCount val="8"/>
                <c:pt idx="0">
                  <c:v>Tuition is too expensive for me</c:v>
                </c:pt>
                <c:pt idx="1">
                  <c:v>My life is too busy to take the right amount of time it takes to do well in my studies</c:v>
                </c:pt>
                <c:pt idx="2">
                  <c:v>I have a satisfactory job so there's no real need to get more education</c:v>
                </c:pt>
                <c:pt idx="3">
                  <c:v>I have no real concern about losing my job so there's no real need to get more education</c:v>
                </c:pt>
                <c:pt idx="4">
                  <c:v>The kind of work I do does not require any education beyond high school</c:v>
                </c:pt>
                <c:pt idx="5">
                  <c:v>There is no financial aid for people like me</c:v>
                </c:pt>
                <c:pt idx="6">
                  <c:v>There is too much pressure in my life to concentrate on my studies</c:v>
                </c:pt>
                <c:pt idx="7">
                  <c:v>They make it too difficult to apply for financial aid</c:v>
                </c:pt>
              </c:strCache>
            </c:strRef>
          </c:cat>
          <c:val>
            <c:numRef>
              <c:f>Sheet1!$B$2:$B$9</c:f>
              <c:numCache>
                <c:formatCode>0%</c:formatCode>
                <c:ptCount val="8"/>
                <c:pt idx="0">
                  <c:v>0.49000000000000032</c:v>
                </c:pt>
                <c:pt idx="1">
                  <c:v>0.35000000000000031</c:v>
                </c:pt>
                <c:pt idx="2">
                  <c:v>0.24000000000000021</c:v>
                </c:pt>
                <c:pt idx="3">
                  <c:v>0.25</c:v>
                </c:pt>
                <c:pt idx="4">
                  <c:v>0.21000000000000021</c:v>
                </c:pt>
                <c:pt idx="5">
                  <c:v>0.23</c:v>
                </c:pt>
                <c:pt idx="6">
                  <c:v>0.35000000000000031</c:v>
                </c:pt>
                <c:pt idx="7">
                  <c:v>0.21000000000000021</c:v>
                </c:pt>
              </c:numCache>
            </c:numRef>
          </c:val>
        </c:ser>
        <c:ser>
          <c:idx val="1"/>
          <c:order val="1"/>
          <c:tx>
            <c:strRef>
              <c:f>Sheet1!$C$1</c:f>
              <c:strCache>
                <c:ptCount val="1"/>
                <c:pt idx="0">
                  <c:v>Now</c:v>
                </c:pt>
              </c:strCache>
            </c:strRef>
          </c:tx>
          <c:spPr>
            <a:solidFill>
              <a:srgbClr val="604A7B"/>
            </a:solidFill>
          </c:spPr>
          <c:invertIfNegative val="0"/>
          <c:dLbls>
            <c:txPr>
              <a:bodyPr/>
              <a:lstStyle/>
              <a:p>
                <a:pPr>
                  <a:defRPr sz="12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Sheet1!$A$2:$A$9</c:f>
              <c:strCache>
                <c:ptCount val="8"/>
                <c:pt idx="0">
                  <c:v>Tuition is too expensive for me</c:v>
                </c:pt>
                <c:pt idx="1">
                  <c:v>My life is too busy to take the right amount of time it takes to do well in my studies</c:v>
                </c:pt>
                <c:pt idx="2">
                  <c:v>I have a satisfactory job so there's no real need to get more education</c:v>
                </c:pt>
                <c:pt idx="3">
                  <c:v>I have no real concern about losing my job so there's no real need to get more education</c:v>
                </c:pt>
                <c:pt idx="4">
                  <c:v>The kind of work I do does not require any education beyond high school</c:v>
                </c:pt>
                <c:pt idx="5">
                  <c:v>There is no financial aid for people like me</c:v>
                </c:pt>
                <c:pt idx="6">
                  <c:v>There is too much pressure in my life to concentrate on my studies</c:v>
                </c:pt>
                <c:pt idx="7">
                  <c:v>They make it too difficult to apply for financial aid</c:v>
                </c:pt>
              </c:strCache>
            </c:strRef>
          </c:cat>
          <c:val>
            <c:numRef>
              <c:f>Sheet1!$C$2:$C$9</c:f>
              <c:numCache>
                <c:formatCode>0%</c:formatCode>
                <c:ptCount val="8"/>
                <c:pt idx="0">
                  <c:v>0.43000000000000038</c:v>
                </c:pt>
                <c:pt idx="1">
                  <c:v>0.36000000000000032</c:v>
                </c:pt>
                <c:pt idx="2">
                  <c:v>0.34</c:v>
                </c:pt>
                <c:pt idx="3">
                  <c:v>0.29000000000000031</c:v>
                </c:pt>
                <c:pt idx="4">
                  <c:v>0.27</c:v>
                </c:pt>
                <c:pt idx="5">
                  <c:v>0.26</c:v>
                </c:pt>
                <c:pt idx="6">
                  <c:v>0.26</c:v>
                </c:pt>
                <c:pt idx="7">
                  <c:v>0.22</c:v>
                </c:pt>
              </c:numCache>
            </c:numRef>
          </c:val>
        </c:ser>
        <c:dLbls>
          <c:showLegendKey val="0"/>
          <c:showVal val="1"/>
          <c:showCatName val="0"/>
          <c:showSerName val="0"/>
          <c:showPercent val="0"/>
          <c:showBubbleSize val="0"/>
        </c:dLbls>
        <c:gapWidth val="69"/>
        <c:axId val="127253888"/>
        <c:axId val="128656512"/>
      </c:barChart>
      <c:catAx>
        <c:axId val="127253888"/>
        <c:scaling>
          <c:orientation val="minMax"/>
        </c:scaling>
        <c:delete val="0"/>
        <c:axPos val="b"/>
        <c:numFmt formatCode="General" sourceLinked="1"/>
        <c:majorTickMark val="out"/>
        <c:minorTickMark val="none"/>
        <c:tickLblPos val="nextTo"/>
        <c:txPr>
          <a:bodyPr/>
          <a:lstStyle/>
          <a:p>
            <a:pPr>
              <a:defRPr sz="1000">
                <a:solidFill>
                  <a:schemeClr val="bg1">
                    <a:lumMod val="65000"/>
                  </a:schemeClr>
                </a:solidFill>
                <a:latin typeface="Arial Narrow" pitchFamily="34" charset="0"/>
              </a:defRPr>
            </a:pPr>
            <a:endParaRPr lang="en-US"/>
          </a:p>
        </c:txPr>
        <c:crossAx val="128656512"/>
        <c:crosses val="autoZero"/>
        <c:auto val="1"/>
        <c:lblAlgn val="ctr"/>
        <c:lblOffset val="100"/>
        <c:noMultiLvlLbl val="0"/>
      </c:catAx>
      <c:valAx>
        <c:axId val="128656512"/>
        <c:scaling>
          <c:orientation val="minMax"/>
          <c:max val="0.8"/>
          <c:min val="0"/>
        </c:scaling>
        <c:delete val="0"/>
        <c:axPos val="l"/>
        <c:numFmt formatCode="0%" sourceLinked="1"/>
        <c:majorTickMark val="out"/>
        <c:minorTickMark val="none"/>
        <c:tickLblPos val="nextTo"/>
        <c:txPr>
          <a:bodyPr/>
          <a:lstStyle/>
          <a:p>
            <a:pPr>
              <a:defRPr sz="1600">
                <a:solidFill>
                  <a:schemeClr val="bg1">
                    <a:lumMod val="65000"/>
                  </a:schemeClr>
                </a:solidFill>
                <a:latin typeface="Arial Narrow" pitchFamily="34" charset="0"/>
              </a:defRPr>
            </a:pPr>
            <a:endParaRPr lang="en-US"/>
          </a:p>
        </c:txPr>
        <c:crossAx val="127253888"/>
        <c:crosses val="autoZero"/>
        <c:crossBetween val="between"/>
        <c:majorUnit val="0.2"/>
      </c:valAx>
    </c:plotArea>
    <c:legend>
      <c:legendPos val="b"/>
      <c:layout>
        <c:manualLayout>
          <c:xMode val="edge"/>
          <c:yMode val="edge"/>
          <c:x val="0.43367249515808748"/>
          <c:y val="0.90321404712481979"/>
          <c:w val="0.14674109545219644"/>
          <c:h val="7.4720214861099532E-2"/>
        </c:manualLayout>
      </c:layout>
      <c:overlay val="0"/>
      <c:txPr>
        <a:bodyPr/>
        <a:lstStyle/>
        <a:p>
          <a:pPr>
            <a:defRPr sz="1400">
              <a:solidFill>
                <a:schemeClr val="bg1">
                  <a:lumMod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918755647688826E-2"/>
          <c:y val="9.7800315953061046E-2"/>
          <c:w val="0.91449469756044821"/>
          <c:h val="0.57304059539221452"/>
        </c:manualLayout>
      </c:layout>
      <c:barChart>
        <c:barDir val="col"/>
        <c:grouping val="clustered"/>
        <c:varyColors val="0"/>
        <c:ser>
          <c:idx val="0"/>
          <c:order val="0"/>
          <c:tx>
            <c:strRef>
              <c:f>Sheet1!$B$1</c:f>
              <c:strCache>
                <c:ptCount val="1"/>
                <c:pt idx="0">
                  <c:v>Then</c:v>
                </c:pt>
              </c:strCache>
            </c:strRef>
          </c:tx>
          <c:spPr>
            <a:solidFill>
              <a:schemeClr val="bg1">
                <a:lumMod val="65000"/>
              </a:schemeClr>
            </a:solidFill>
          </c:spPr>
          <c:invertIfNegative val="0"/>
          <c:dLbls>
            <c:dLbl>
              <c:idx val="6"/>
              <c:layout>
                <c:manualLayout>
                  <c:x val="2.90078051552596E-3"/>
                  <c:y val="7.7972044947892533E-2"/>
                </c:manualLayout>
              </c:layout>
              <c:dLblPos val="outEnd"/>
              <c:showLegendKey val="0"/>
              <c:showVal val="1"/>
              <c:showCatName val="0"/>
              <c:showSerName val="0"/>
              <c:showPercent val="0"/>
              <c:showBubbleSize val="0"/>
            </c:dLbl>
            <c:txPr>
              <a:bodyPr/>
              <a:lstStyle/>
              <a:p>
                <a:pPr>
                  <a:defRPr sz="12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Sheet1!$A$2:$A$8</c:f>
              <c:strCache>
                <c:ptCount val="7"/>
                <c:pt idx="0">
                  <c:v>The classes are not offered at convenient times for me</c:v>
                </c:pt>
                <c:pt idx="1">
                  <c:v>People that go to those places have different interests</c:v>
                </c:pt>
                <c:pt idx="2">
                  <c:v>Jobs in the area where I live don't require much education beyond high school</c:v>
                </c:pt>
                <c:pt idx="3">
                  <c:v>The education received is not a good value for the money</c:v>
                </c:pt>
                <c:pt idx="4">
                  <c:v>They make it too difficult to complete an application</c:v>
                </c:pt>
                <c:pt idx="5">
                  <c:v>The classes are not offered at convenient places</c:v>
                </c:pt>
                <c:pt idx="6">
                  <c:v>There is no university, college or technical trade institute close to me that offers what I want to learn</c:v>
                </c:pt>
              </c:strCache>
            </c:strRef>
          </c:cat>
          <c:val>
            <c:numRef>
              <c:f>Sheet1!$B$2:$B$8</c:f>
              <c:numCache>
                <c:formatCode>0%</c:formatCode>
                <c:ptCount val="7"/>
                <c:pt idx="0">
                  <c:v>0.11</c:v>
                </c:pt>
                <c:pt idx="1">
                  <c:v>0.14000000000000001</c:v>
                </c:pt>
                <c:pt idx="2">
                  <c:v>0.15000000000000024</c:v>
                </c:pt>
                <c:pt idx="3">
                  <c:v>9.0000000000000024E-2</c:v>
                </c:pt>
                <c:pt idx="4">
                  <c:v>9.0000000000000024E-2</c:v>
                </c:pt>
                <c:pt idx="5">
                  <c:v>0.11</c:v>
                </c:pt>
                <c:pt idx="6">
                  <c:v>8.0000000000000043E-2</c:v>
                </c:pt>
              </c:numCache>
            </c:numRef>
          </c:val>
        </c:ser>
        <c:ser>
          <c:idx val="1"/>
          <c:order val="1"/>
          <c:tx>
            <c:strRef>
              <c:f>Sheet1!$C$1</c:f>
              <c:strCache>
                <c:ptCount val="1"/>
                <c:pt idx="0">
                  <c:v>Now</c:v>
                </c:pt>
              </c:strCache>
            </c:strRef>
          </c:tx>
          <c:spPr>
            <a:solidFill>
              <a:srgbClr val="604A7B"/>
            </a:solidFill>
          </c:spPr>
          <c:invertIfNegative val="0"/>
          <c:dLbls>
            <c:dLbl>
              <c:idx val="4"/>
              <c:layout>
                <c:manualLayout>
                  <c:x val="0"/>
                  <c:y val="7.0809013772472798E-2"/>
                </c:manualLayout>
              </c:layout>
              <c:dLblPos val="outEnd"/>
              <c:showLegendKey val="0"/>
              <c:showVal val="1"/>
              <c:showCatName val="0"/>
              <c:showSerName val="0"/>
              <c:showPercent val="0"/>
              <c:showBubbleSize val="0"/>
            </c:dLbl>
            <c:dLbl>
              <c:idx val="5"/>
              <c:layout>
                <c:manualLayout>
                  <c:x val="-1.4503902577628998E-3"/>
                  <c:y val="5.6756627004050673E-2"/>
                </c:manualLayout>
              </c:layout>
              <c:dLblPos val="outEnd"/>
              <c:showLegendKey val="0"/>
              <c:showVal val="1"/>
              <c:showCatName val="0"/>
              <c:showSerName val="0"/>
              <c:showPercent val="0"/>
              <c:showBubbleSize val="0"/>
            </c:dLbl>
            <c:dLbl>
              <c:idx val="6"/>
              <c:layout>
                <c:manualLayout>
                  <c:x val="1.4503902577628998E-3"/>
                  <c:y val="6.3645982597053785E-2"/>
                </c:manualLayout>
              </c:layout>
              <c:dLblPos val="outEnd"/>
              <c:showLegendKey val="0"/>
              <c:showVal val="1"/>
              <c:showCatName val="0"/>
              <c:showSerName val="0"/>
              <c:showPercent val="0"/>
              <c:showBubbleSize val="0"/>
            </c:dLbl>
            <c:txPr>
              <a:bodyPr/>
              <a:lstStyle/>
              <a:p>
                <a:pPr>
                  <a:defRPr sz="12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Sheet1!$A$2:$A$8</c:f>
              <c:strCache>
                <c:ptCount val="7"/>
                <c:pt idx="0">
                  <c:v>The classes are not offered at convenient times for me</c:v>
                </c:pt>
                <c:pt idx="1">
                  <c:v>People that go to those places have different interests</c:v>
                </c:pt>
                <c:pt idx="2">
                  <c:v>Jobs in the area where I live don't require much education beyond high school</c:v>
                </c:pt>
                <c:pt idx="3">
                  <c:v>The education received is not a good value for the money</c:v>
                </c:pt>
                <c:pt idx="4">
                  <c:v>They make it too difficult to complete an application</c:v>
                </c:pt>
                <c:pt idx="5">
                  <c:v>The classes are not offered at convenient places</c:v>
                </c:pt>
                <c:pt idx="6">
                  <c:v>There is no university, college or technical trade institute close to me that offers what I want to learn</c:v>
                </c:pt>
              </c:strCache>
            </c:strRef>
          </c:cat>
          <c:val>
            <c:numRef>
              <c:f>Sheet1!$C$2:$C$8</c:f>
              <c:numCache>
                <c:formatCode>0%</c:formatCode>
                <c:ptCount val="7"/>
                <c:pt idx="0">
                  <c:v>0.13</c:v>
                </c:pt>
                <c:pt idx="1">
                  <c:v>0.12000000000000002</c:v>
                </c:pt>
                <c:pt idx="2">
                  <c:v>0.12000000000000002</c:v>
                </c:pt>
                <c:pt idx="3">
                  <c:v>0.11</c:v>
                </c:pt>
                <c:pt idx="4">
                  <c:v>7.0000000000000021E-2</c:v>
                </c:pt>
                <c:pt idx="5">
                  <c:v>6.0000000000000032E-2</c:v>
                </c:pt>
                <c:pt idx="6">
                  <c:v>6.0000000000000032E-2</c:v>
                </c:pt>
              </c:numCache>
            </c:numRef>
          </c:val>
        </c:ser>
        <c:dLbls>
          <c:showLegendKey val="0"/>
          <c:showVal val="1"/>
          <c:showCatName val="0"/>
          <c:showSerName val="0"/>
          <c:showPercent val="0"/>
          <c:showBubbleSize val="0"/>
        </c:dLbls>
        <c:gapWidth val="81"/>
        <c:axId val="131858432"/>
        <c:axId val="131859968"/>
      </c:barChart>
      <c:catAx>
        <c:axId val="131858432"/>
        <c:scaling>
          <c:orientation val="minMax"/>
        </c:scaling>
        <c:delete val="0"/>
        <c:axPos val="b"/>
        <c:numFmt formatCode="General" sourceLinked="1"/>
        <c:majorTickMark val="out"/>
        <c:minorTickMark val="none"/>
        <c:tickLblPos val="nextTo"/>
        <c:txPr>
          <a:bodyPr/>
          <a:lstStyle/>
          <a:p>
            <a:pPr>
              <a:defRPr sz="1000">
                <a:solidFill>
                  <a:schemeClr val="bg1">
                    <a:lumMod val="65000"/>
                  </a:schemeClr>
                </a:solidFill>
                <a:latin typeface="Arial Narrow" pitchFamily="34" charset="0"/>
              </a:defRPr>
            </a:pPr>
            <a:endParaRPr lang="en-US"/>
          </a:p>
        </c:txPr>
        <c:crossAx val="131859968"/>
        <c:crosses val="autoZero"/>
        <c:auto val="1"/>
        <c:lblAlgn val="ctr"/>
        <c:lblOffset val="100"/>
        <c:noMultiLvlLbl val="0"/>
      </c:catAx>
      <c:valAx>
        <c:axId val="131859968"/>
        <c:scaling>
          <c:orientation val="minMax"/>
          <c:max val="0.8"/>
          <c:min val="0"/>
        </c:scaling>
        <c:delete val="0"/>
        <c:axPos val="l"/>
        <c:numFmt formatCode="0%" sourceLinked="1"/>
        <c:majorTickMark val="out"/>
        <c:minorTickMark val="none"/>
        <c:tickLblPos val="nextTo"/>
        <c:txPr>
          <a:bodyPr/>
          <a:lstStyle/>
          <a:p>
            <a:pPr>
              <a:defRPr sz="1400">
                <a:solidFill>
                  <a:schemeClr val="bg1">
                    <a:lumMod val="65000"/>
                  </a:schemeClr>
                </a:solidFill>
                <a:latin typeface="Arial Narrow" pitchFamily="34" charset="0"/>
              </a:defRPr>
            </a:pPr>
            <a:endParaRPr lang="en-US"/>
          </a:p>
        </c:txPr>
        <c:crossAx val="131858432"/>
        <c:crosses val="autoZero"/>
        <c:crossBetween val="between"/>
        <c:majorUnit val="0.2"/>
      </c:valAx>
    </c:plotArea>
    <c:legend>
      <c:legendPos val="b"/>
      <c:layout>
        <c:manualLayout>
          <c:xMode val="edge"/>
          <c:yMode val="edge"/>
          <c:x val="0.4086200189864605"/>
          <c:y val="0.90321404712481979"/>
          <c:w val="0.24309880495673891"/>
          <c:h val="8.93064793409757E-2"/>
        </c:manualLayout>
      </c:layout>
      <c:overlay val="0"/>
      <c:txPr>
        <a:bodyPr/>
        <a:lstStyle/>
        <a:p>
          <a:pPr>
            <a:defRPr sz="1400">
              <a:solidFill>
                <a:schemeClr val="bg1">
                  <a:lumMod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0"/>
          <c:w val="0.66826787647875463"/>
          <c:h val="0.86167301873663693"/>
        </c:manualLayout>
      </c:layout>
      <c:barChart>
        <c:barDir val="bar"/>
        <c:grouping val="clustered"/>
        <c:varyColors val="0"/>
        <c:ser>
          <c:idx val="0"/>
          <c:order val="0"/>
          <c:tx>
            <c:strRef>
              <c:f>Sheet1!$B$1</c:f>
              <c:strCache>
                <c:ptCount val="1"/>
                <c:pt idx="0">
                  <c:v>Series 1</c:v>
                </c:pt>
              </c:strCache>
            </c:strRef>
          </c:tx>
          <c:spPr>
            <a:solidFill>
              <a:srgbClr val="8064A2">
                <a:lumMod val="75000"/>
              </a:srgbClr>
            </a:solidFill>
          </c:spPr>
          <c:invertIfNegative val="0"/>
          <c:dLbls>
            <c:dLbl>
              <c:idx val="0"/>
              <c:layout>
                <c:manualLayout>
                  <c:x val="-5.5679073985888854E-3"/>
                  <c:y val="-3.4993552369091047E-3"/>
                </c:manualLayout>
              </c:layout>
              <c:spPr/>
              <c:txPr>
                <a:bodyPr/>
                <a:lstStyle/>
                <a:p>
                  <a:pPr>
                    <a:defRPr sz="1400">
                      <a:solidFill>
                        <a:schemeClr val="tx1"/>
                      </a:solidFill>
                      <a:latin typeface="Arial Narrow" pitchFamily="34" charset="0"/>
                    </a:defRPr>
                  </a:pPr>
                  <a:endParaRPr lang="en-US"/>
                </a:p>
              </c:txPr>
              <c:dLblPos val="outEnd"/>
              <c:showLegendKey val="0"/>
              <c:showVal val="1"/>
              <c:showCatName val="0"/>
              <c:showSerName val="0"/>
              <c:showPercent val="0"/>
              <c:showBubbleSize val="0"/>
            </c:dLbl>
            <c:dLbl>
              <c:idx val="2"/>
              <c:layout>
                <c:manualLayout>
                  <c:x val="-5.0793417287664122E-2"/>
                  <c:y val="-3.4993552369091047E-3"/>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Sheet1!$A$2:$A$5</c:f>
              <c:strCache>
                <c:ptCount val="4"/>
                <c:pt idx="0">
                  <c:v>Forget your education program if the job was good enough</c:v>
                </c:pt>
                <c:pt idx="1">
                  <c:v>Continue your education and turn down the job</c:v>
                </c:pt>
                <c:pt idx="2">
                  <c:v>Take the job and try to postpone your education until later</c:v>
                </c:pt>
                <c:pt idx="3">
                  <c:v>Take the job and continue the program at a slower pace, if necessary</c:v>
                </c:pt>
              </c:strCache>
            </c:strRef>
          </c:cat>
          <c:val>
            <c:numRef>
              <c:f>Sheet1!$B$2:$B$5</c:f>
              <c:numCache>
                <c:formatCode>0%</c:formatCode>
                <c:ptCount val="4"/>
                <c:pt idx="0">
                  <c:v>2.0000000000000011E-2</c:v>
                </c:pt>
                <c:pt idx="1">
                  <c:v>0.1</c:v>
                </c:pt>
                <c:pt idx="2">
                  <c:v>0.1</c:v>
                </c:pt>
                <c:pt idx="3">
                  <c:v>0.78</c:v>
                </c:pt>
              </c:numCache>
            </c:numRef>
          </c:val>
        </c:ser>
        <c:dLbls>
          <c:showLegendKey val="0"/>
          <c:showVal val="0"/>
          <c:showCatName val="0"/>
          <c:showSerName val="0"/>
          <c:showPercent val="0"/>
          <c:showBubbleSize val="0"/>
        </c:dLbls>
        <c:gapWidth val="69"/>
        <c:axId val="131893888"/>
        <c:axId val="131928448"/>
      </c:barChart>
      <c:catAx>
        <c:axId val="131893888"/>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1928448"/>
        <c:crosses val="autoZero"/>
        <c:auto val="1"/>
        <c:lblAlgn val="ctr"/>
        <c:lblOffset val="100"/>
        <c:noMultiLvlLbl val="0"/>
      </c:catAx>
      <c:valAx>
        <c:axId val="131928448"/>
        <c:scaling>
          <c:orientation val="minMax"/>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189388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0"/>
          <c:w val="0.66826787647875541"/>
          <c:h val="0.84067683592157572"/>
        </c:manualLayout>
      </c:layout>
      <c:barChart>
        <c:barDir val="bar"/>
        <c:grouping val="clustered"/>
        <c:varyColors val="0"/>
        <c:ser>
          <c:idx val="0"/>
          <c:order val="0"/>
          <c:tx>
            <c:strRef>
              <c:f>Sheet1!$B$1</c:f>
              <c:strCache>
                <c:ptCount val="1"/>
                <c:pt idx="0">
                  <c:v>Series 1</c:v>
                </c:pt>
              </c:strCache>
            </c:strRef>
          </c:tx>
          <c:spPr>
            <a:solidFill>
              <a:srgbClr val="8064A2">
                <a:lumMod val="75000"/>
              </a:srgbClr>
            </a:solidFill>
          </c:spPr>
          <c:invertIfNegative val="0"/>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Sheet1!$A$2:$A$5</c:f>
              <c:strCache>
                <c:ptCount val="4"/>
                <c:pt idx="0">
                  <c:v>Phone</c:v>
                </c:pt>
                <c:pt idx="1">
                  <c:v>An in-person
scheduled visit</c:v>
                </c:pt>
                <c:pt idx="2">
                  <c:v>Email</c:v>
                </c:pt>
                <c:pt idx="3">
                  <c:v>Mail</c:v>
                </c:pt>
              </c:strCache>
            </c:strRef>
          </c:cat>
          <c:val>
            <c:numRef>
              <c:f>Sheet1!$B$2:$B$5</c:f>
              <c:numCache>
                <c:formatCode>0%</c:formatCode>
                <c:ptCount val="4"/>
                <c:pt idx="0">
                  <c:v>0.51</c:v>
                </c:pt>
                <c:pt idx="1">
                  <c:v>0.51</c:v>
                </c:pt>
                <c:pt idx="2">
                  <c:v>0.72000000000000064</c:v>
                </c:pt>
                <c:pt idx="3">
                  <c:v>0.82000000000000062</c:v>
                </c:pt>
              </c:numCache>
            </c:numRef>
          </c:val>
        </c:ser>
        <c:dLbls>
          <c:showLegendKey val="0"/>
          <c:showVal val="0"/>
          <c:showCatName val="0"/>
          <c:showSerName val="0"/>
          <c:showPercent val="0"/>
          <c:showBubbleSize val="0"/>
        </c:dLbls>
        <c:gapWidth val="69"/>
        <c:axId val="132285568"/>
        <c:axId val="132287104"/>
      </c:barChart>
      <c:catAx>
        <c:axId val="132285568"/>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2287104"/>
        <c:crosses val="autoZero"/>
        <c:auto val="1"/>
        <c:lblAlgn val="ctr"/>
        <c:lblOffset val="100"/>
        <c:noMultiLvlLbl val="0"/>
      </c:catAx>
      <c:valAx>
        <c:axId val="132287104"/>
        <c:scaling>
          <c:orientation val="minMax"/>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228556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087864593568877"/>
          <c:y val="1.8345714254224026E-2"/>
          <c:w val="0.66826787647875574"/>
          <c:h val="0.86167301873663693"/>
        </c:manualLayout>
      </c:layout>
      <c:barChart>
        <c:barDir val="bar"/>
        <c:grouping val="clustered"/>
        <c:varyColors val="0"/>
        <c:ser>
          <c:idx val="0"/>
          <c:order val="0"/>
          <c:tx>
            <c:strRef>
              <c:f>Sheet1!$B$1</c:f>
              <c:strCache>
                <c:ptCount val="1"/>
                <c:pt idx="0">
                  <c:v>Series 1</c:v>
                </c:pt>
              </c:strCache>
            </c:strRef>
          </c:tx>
          <c:spPr>
            <a:solidFill>
              <a:srgbClr val="8064A2">
                <a:lumMod val="75000"/>
              </a:srgbClr>
            </a:solidFill>
          </c:spPr>
          <c:invertIfNegative val="0"/>
          <c:dLbls>
            <c:dLbl>
              <c:idx val="0"/>
              <c:layout>
                <c:manualLayout>
                  <c:x val="-7.4532203330568758E-2"/>
                  <c:y val="6.9987104738182104E-3"/>
                </c:manualLayout>
              </c:layout>
              <c:dLblPos val="outEnd"/>
              <c:showLegendKey val="0"/>
              <c:showVal val="1"/>
              <c:showCatName val="0"/>
              <c:showSerName val="0"/>
              <c:showPercent val="0"/>
              <c:showBubbleSize val="0"/>
            </c:dLbl>
            <c:dLbl>
              <c:idx val="1"/>
              <c:layout>
                <c:manualLayout>
                  <c:x val="-7.6746978159622323E-2"/>
                  <c:y val="-1.0498065710727323E-2"/>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Sheet1!$A$2:$A$5</c:f>
              <c:strCache>
                <c:ptCount val="4"/>
                <c:pt idx="0">
                  <c:v>Phone</c:v>
                </c:pt>
                <c:pt idx="1">
                  <c:v>An in-person
scheduled visit</c:v>
                </c:pt>
                <c:pt idx="2">
                  <c:v>Mail</c:v>
                </c:pt>
                <c:pt idx="3">
                  <c:v>Email</c:v>
                </c:pt>
              </c:strCache>
            </c:strRef>
          </c:cat>
          <c:val>
            <c:numRef>
              <c:f>Sheet1!$B$2:$B$5</c:f>
              <c:numCache>
                <c:formatCode>0%</c:formatCode>
                <c:ptCount val="4"/>
                <c:pt idx="0">
                  <c:v>0.11</c:v>
                </c:pt>
                <c:pt idx="1">
                  <c:v>0.13</c:v>
                </c:pt>
                <c:pt idx="2">
                  <c:v>0.35000000000000031</c:v>
                </c:pt>
                <c:pt idx="3">
                  <c:v>0.4</c:v>
                </c:pt>
              </c:numCache>
            </c:numRef>
          </c:val>
        </c:ser>
        <c:dLbls>
          <c:showLegendKey val="0"/>
          <c:showVal val="0"/>
          <c:showCatName val="0"/>
          <c:showSerName val="0"/>
          <c:showPercent val="0"/>
          <c:showBubbleSize val="0"/>
        </c:dLbls>
        <c:gapWidth val="69"/>
        <c:axId val="132020480"/>
        <c:axId val="132030464"/>
      </c:barChart>
      <c:catAx>
        <c:axId val="132020480"/>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2030464"/>
        <c:crosses val="autoZero"/>
        <c:auto val="1"/>
        <c:lblAlgn val="ctr"/>
        <c:lblOffset val="100"/>
        <c:noMultiLvlLbl val="0"/>
      </c:catAx>
      <c:valAx>
        <c:axId val="132030464"/>
        <c:scaling>
          <c:orientation val="minMax"/>
          <c:max val="1"/>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2020480"/>
        <c:crosses val="autoZero"/>
        <c:crossBetween val="between"/>
        <c:minorUnit val="0.2"/>
      </c:valAx>
    </c:plotArea>
    <c:plotVisOnly val="1"/>
    <c:dispBlanksAs val="gap"/>
    <c:showDLblsOverMax val="0"/>
  </c:chart>
  <c:txPr>
    <a:bodyPr/>
    <a:lstStyle/>
    <a:p>
      <a:pP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3246496588625146"/>
          <c:y val="0"/>
          <c:w val="0.62616136727166249"/>
          <c:h val="0.87094563538097447"/>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txPr>
              <a:bodyPr/>
              <a:lstStyle/>
              <a:p>
                <a:pPr>
                  <a:defRPr sz="12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Sheet1!$A$2:$A$8</c:f>
              <c:strCache>
                <c:ptCount val="7"/>
                <c:pt idx="0">
                  <c:v>Through the mail</c:v>
                </c:pt>
                <c:pt idx="1">
                  <c:v>TV/radio</c:v>
                </c:pt>
                <c:pt idx="2">
                  <c:v>A brochure or pamphlet</c:v>
                </c:pt>
                <c:pt idx="3">
                  <c:v>A visit to the campus</c:v>
                </c:pt>
                <c:pt idx="4">
                  <c:v>From family members</c:v>
                </c:pt>
                <c:pt idx="5">
                  <c:v>From their website</c:v>
                </c:pt>
                <c:pt idx="6">
                  <c:v>From friends</c:v>
                </c:pt>
              </c:strCache>
            </c:strRef>
          </c:cat>
          <c:val>
            <c:numRef>
              <c:f>Sheet1!$B$2:$B$8</c:f>
              <c:numCache>
                <c:formatCode>0%</c:formatCode>
                <c:ptCount val="7"/>
                <c:pt idx="0">
                  <c:v>0.23</c:v>
                </c:pt>
                <c:pt idx="1">
                  <c:v>0.28000000000000008</c:v>
                </c:pt>
                <c:pt idx="2">
                  <c:v>0.29000000000000031</c:v>
                </c:pt>
                <c:pt idx="3">
                  <c:v>0.33000000000000373</c:v>
                </c:pt>
                <c:pt idx="4">
                  <c:v>0.35000000000000031</c:v>
                </c:pt>
                <c:pt idx="5">
                  <c:v>0.5</c:v>
                </c:pt>
                <c:pt idx="6">
                  <c:v>0.53</c:v>
                </c:pt>
              </c:numCache>
            </c:numRef>
          </c:val>
        </c:ser>
        <c:ser>
          <c:idx val="1"/>
          <c:order val="1"/>
          <c:tx>
            <c:strRef>
              <c:f>Sheet1!$C$1</c:f>
              <c:strCache>
                <c:ptCount val="1"/>
                <c:pt idx="0">
                  <c:v>Then</c:v>
                </c:pt>
              </c:strCache>
            </c:strRef>
          </c:tx>
          <c:spPr>
            <a:solidFill>
              <a:sysClr val="window" lastClr="FFFFFF">
                <a:lumMod val="65000"/>
              </a:sysClr>
            </a:solidFill>
          </c:spPr>
          <c:invertIfNegative val="0"/>
          <c:dLbls>
            <c:dLbl>
              <c:idx val="0"/>
              <c:layout>
                <c:manualLayout>
                  <c:x val="-4.6785010230076592E-2"/>
                  <c:y val="-3.1950625968110292E-3"/>
                </c:manualLayout>
              </c:layout>
              <c:showLegendKey val="0"/>
              <c:showVal val="1"/>
              <c:showCatName val="0"/>
              <c:showSerName val="0"/>
              <c:showPercent val="0"/>
              <c:showBubbleSize val="0"/>
            </c:dLbl>
            <c:dLbl>
              <c:idx val="1"/>
              <c:layout>
                <c:manualLayout>
                  <c:x val="-4.8344510571079045E-2"/>
                  <c:y val="-9.5851877904331046E-3"/>
                </c:manualLayout>
              </c:layout>
              <c:showLegendKey val="0"/>
              <c:showVal val="1"/>
              <c:showCatName val="0"/>
              <c:showSerName val="0"/>
              <c:showPercent val="0"/>
              <c:showBubbleSize val="0"/>
            </c:dLbl>
            <c:dLbl>
              <c:idx val="2"/>
              <c:layout>
                <c:manualLayout>
                  <c:x val="-5.3023011594086823E-2"/>
                  <c:y val="3.1950625968110292E-3"/>
                </c:manualLayout>
              </c:layout>
              <c:showLegendKey val="0"/>
              <c:showVal val="1"/>
              <c:showCatName val="0"/>
              <c:showSerName val="0"/>
              <c:showPercent val="0"/>
              <c:showBubbleSize val="0"/>
            </c:dLbl>
            <c:dLbl>
              <c:idx val="3"/>
              <c:layout>
                <c:manualLayout>
                  <c:x val="-5.1463511253084432E-2"/>
                  <c:y val="-6.3901251936221981E-3"/>
                </c:manualLayout>
              </c:layout>
              <c:showLegendKey val="0"/>
              <c:showVal val="1"/>
              <c:showCatName val="0"/>
              <c:showSerName val="0"/>
              <c:showPercent val="0"/>
              <c:showBubbleSize val="0"/>
            </c:dLbl>
            <c:dLbl>
              <c:idx val="4"/>
              <c:layout>
                <c:manualLayout>
                  <c:x val="-4.0547008866066415E-2"/>
                  <c:y val="5.8575470939368463E-17"/>
                </c:manualLayout>
              </c:layout>
              <c:showLegendKey val="0"/>
              <c:showVal val="1"/>
              <c:showCatName val="0"/>
              <c:showSerName val="0"/>
              <c:showPercent val="0"/>
              <c:showBubbleSize val="0"/>
            </c:dLbl>
            <c:dLbl>
              <c:idx val="5"/>
              <c:layout>
                <c:manualLayout>
                  <c:x val="-4.0547008866066415E-2"/>
                  <c:y val="0"/>
                </c:manualLayout>
              </c:layout>
              <c:showLegendKey val="0"/>
              <c:showVal val="1"/>
              <c:showCatName val="0"/>
              <c:showSerName val="0"/>
              <c:showPercent val="0"/>
              <c:showBubbleSize val="0"/>
            </c:dLbl>
            <c:dLbl>
              <c:idx val="6"/>
              <c:layout>
                <c:manualLayout>
                  <c:x val="-4.0547008866066415E-2"/>
                  <c:y val="0"/>
                </c:manualLayout>
              </c:layout>
              <c:showLegendKey val="0"/>
              <c:showVal val="1"/>
              <c:showCatName val="0"/>
              <c:showSerName val="0"/>
              <c:showPercent val="0"/>
              <c:showBubbleSize val="0"/>
            </c:dLbl>
            <c:dLbl>
              <c:idx val="7"/>
              <c:layout>
                <c:manualLayout>
                  <c:x val="-4.0547008866066415E-2"/>
                  <c:y val="0"/>
                </c:manualLayout>
              </c:layout>
              <c:showLegendKey val="0"/>
              <c:showVal val="1"/>
              <c:showCatName val="0"/>
              <c:showSerName val="0"/>
              <c:showPercent val="0"/>
              <c:showBubbleSize val="0"/>
            </c:dLbl>
            <c:dLbl>
              <c:idx val="8"/>
              <c:layout>
                <c:manualLayout>
                  <c:x val="-3.7428008184061411E-2"/>
                  <c:y val="0"/>
                </c:manualLayout>
              </c:layout>
              <c:showLegendKey val="0"/>
              <c:showVal val="1"/>
              <c:showCatName val="0"/>
              <c:showSerName val="0"/>
              <c:showPercent val="0"/>
              <c:showBubbleSize val="0"/>
            </c:dLbl>
            <c:dLbl>
              <c:idx val="9"/>
              <c:layout>
                <c:manualLayout>
                  <c:x val="-3.7428008184061411E-2"/>
                  <c:y val="6.3901251936222129E-3"/>
                </c:manualLayout>
              </c:layout>
              <c:showLegendKey val="0"/>
              <c:showVal val="1"/>
              <c:showCatName val="0"/>
              <c:showSerName val="0"/>
              <c:showPercent val="0"/>
              <c:showBubbleSize val="0"/>
            </c:dLbl>
            <c:dLbl>
              <c:idx val="10"/>
              <c:layout>
                <c:manualLayout>
                  <c:x val="-4.0547008866066415E-2"/>
                  <c:y val="3.1950625968110492E-3"/>
                </c:manualLayout>
              </c:layout>
              <c:showLegendKey val="0"/>
              <c:showVal val="1"/>
              <c:showCatName val="0"/>
              <c:showSerName val="0"/>
              <c:showPercent val="0"/>
              <c:showBubbleSize val="0"/>
            </c:dLbl>
            <c:dLbl>
              <c:idx val="11"/>
              <c:layout>
                <c:manualLayout>
                  <c:x val="-3.8987508525064656E-2"/>
                  <c:y val="-3.1950625968110201E-3"/>
                </c:manualLayout>
              </c:layout>
              <c:showLegendKey val="0"/>
              <c:showVal val="1"/>
              <c:showCatName val="0"/>
              <c:showSerName val="0"/>
              <c:showPercent val="0"/>
              <c:showBubbleSize val="0"/>
            </c:dLbl>
            <c:dLbl>
              <c:idx val="12"/>
              <c:layout>
                <c:manualLayout>
                  <c:x val="-3.4309007502056212E-2"/>
                  <c:y val="0"/>
                </c:manualLayout>
              </c:layout>
              <c:showLegendKey val="0"/>
              <c:showVal val="1"/>
              <c:showCatName val="0"/>
              <c:showSerName val="0"/>
              <c:showPercent val="0"/>
              <c:showBubbleSize val="0"/>
            </c:dLbl>
            <c:txPr>
              <a:bodyPr/>
              <a:lstStyle/>
              <a:p>
                <a:pPr>
                  <a:defRPr sz="12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Sheet1!$A$2:$A$8</c:f>
              <c:strCache>
                <c:ptCount val="7"/>
                <c:pt idx="0">
                  <c:v>Through the mail</c:v>
                </c:pt>
                <c:pt idx="1">
                  <c:v>TV/radio</c:v>
                </c:pt>
                <c:pt idx="2">
                  <c:v>A brochure or pamphlet</c:v>
                </c:pt>
                <c:pt idx="3">
                  <c:v>A visit to the campus</c:v>
                </c:pt>
                <c:pt idx="4">
                  <c:v>From family members</c:v>
                </c:pt>
                <c:pt idx="5">
                  <c:v>From their website</c:v>
                </c:pt>
                <c:pt idx="6">
                  <c:v>From friends</c:v>
                </c:pt>
              </c:strCache>
            </c:strRef>
          </c:cat>
          <c:val>
            <c:numRef>
              <c:f>Sheet1!$C$2:$C$8</c:f>
              <c:numCache>
                <c:formatCode>0%</c:formatCode>
                <c:ptCount val="7"/>
                <c:pt idx="0">
                  <c:v>0.1</c:v>
                </c:pt>
                <c:pt idx="1">
                  <c:v>0.17</c:v>
                </c:pt>
                <c:pt idx="2">
                  <c:v>0.12000000000000002</c:v>
                </c:pt>
                <c:pt idx="3">
                  <c:v>0.21000000000000021</c:v>
                </c:pt>
                <c:pt idx="4">
                  <c:v>0.28000000000000008</c:v>
                </c:pt>
                <c:pt idx="5">
                  <c:v>0.21000000000000021</c:v>
                </c:pt>
                <c:pt idx="6">
                  <c:v>0.35000000000000031</c:v>
                </c:pt>
              </c:numCache>
            </c:numRef>
          </c:val>
        </c:ser>
        <c:dLbls>
          <c:showLegendKey val="0"/>
          <c:showVal val="0"/>
          <c:showCatName val="0"/>
          <c:showSerName val="0"/>
          <c:showPercent val="0"/>
          <c:showBubbleSize val="0"/>
        </c:dLbls>
        <c:gapWidth val="44"/>
        <c:axId val="132080384"/>
        <c:axId val="132081920"/>
      </c:barChart>
      <c:catAx>
        <c:axId val="132080384"/>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2081920"/>
        <c:crosses val="autoZero"/>
        <c:auto val="1"/>
        <c:lblAlgn val="ctr"/>
        <c:lblOffset val="100"/>
        <c:noMultiLvlLbl val="0"/>
      </c:catAx>
      <c:valAx>
        <c:axId val="132081920"/>
        <c:scaling>
          <c:orientation val="minMax"/>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2080384"/>
        <c:crosses val="autoZero"/>
        <c:crossBetween val="between"/>
      </c:valAx>
    </c:plotArea>
    <c:legend>
      <c:legendPos val="b"/>
      <c:layout>
        <c:manualLayout>
          <c:xMode val="edge"/>
          <c:yMode val="edge"/>
          <c:x val="0.73300015693239662"/>
          <c:y val="0.65335240736624955"/>
          <c:w val="0.22329883685833757"/>
          <c:h val="0.14279212746639569"/>
        </c:manualLayout>
      </c:layout>
      <c:overlay val="0"/>
      <c:txPr>
        <a:bodyPr/>
        <a:lstStyle/>
        <a:p>
          <a:pPr>
            <a:defRPr sz="1400">
              <a:solidFill>
                <a:srgbClr val="7F7F7F"/>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57147509331168"/>
          <c:y val="0"/>
          <c:w val="0.5840548580646"/>
          <c:h val="0.85989598100540265"/>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txPr>
              <a:bodyPr/>
              <a:lstStyle/>
              <a:p>
                <a:pPr>
                  <a:defRPr sz="10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Sheet1!$A$2:$A$7</c:f>
              <c:strCache>
                <c:ptCount val="6"/>
                <c:pt idx="0">
                  <c:v>Online social network sites (e.g. Facebook)</c:v>
                </c:pt>
                <c:pt idx="1">
                  <c:v>From a high school counselor</c:v>
                </c:pt>
                <c:pt idx="2">
                  <c:v>From a teacher you know</c:v>
                </c:pt>
                <c:pt idx="3">
                  <c:v>Through email</c:v>
                </c:pt>
                <c:pt idx="4">
                  <c:v>From a representative or recruiter</c:v>
                </c:pt>
                <c:pt idx="5">
                  <c:v>At work</c:v>
                </c:pt>
              </c:strCache>
            </c:strRef>
          </c:cat>
          <c:val>
            <c:numRef>
              <c:f>Sheet1!$B$2:$B$7</c:f>
              <c:numCache>
                <c:formatCode>0%</c:formatCode>
                <c:ptCount val="6"/>
                <c:pt idx="0">
                  <c:v>4.0000000000000022E-2</c:v>
                </c:pt>
                <c:pt idx="1">
                  <c:v>7.0000000000000021E-2</c:v>
                </c:pt>
                <c:pt idx="2">
                  <c:v>0.13</c:v>
                </c:pt>
                <c:pt idx="3">
                  <c:v>0.13</c:v>
                </c:pt>
                <c:pt idx="4">
                  <c:v>0.16</c:v>
                </c:pt>
                <c:pt idx="5">
                  <c:v>0.16</c:v>
                </c:pt>
              </c:numCache>
            </c:numRef>
          </c:val>
        </c:ser>
        <c:ser>
          <c:idx val="1"/>
          <c:order val="1"/>
          <c:tx>
            <c:strRef>
              <c:f>Sheet1!$C$1</c:f>
              <c:strCache>
                <c:ptCount val="1"/>
                <c:pt idx="0">
                  <c:v>Then</c:v>
                </c:pt>
              </c:strCache>
            </c:strRef>
          </c:tx>
          <c:spPr>
            <a:solidFill>
              <a:sysClr val="window" lastClr="FFFFFF">
                <a:lumMod val="65000"/>
              </a:sysClr>
            </a:solidFill>
          </c:spPr>
          <c:invertIfNegative val="0"/>
          <c:dLbls>
            <c:dLbl>
              <c:idx val="1"/>
              <c:layout>
                <c:manualLayout>
                  <c:x val="-3.119000682005104E-2"/>
                  <c:y val="0"/>
                </c:manualLayout>
              </c:layout>
              <c:showLegendKey val="0"/>
              <c:showVal val="1"/>
              <c:showCatName val="0"/>
              <c:showSerName val="0"/>
              <c:showPercent val="0"/>
              <c:showBubbleSize val="0"/>
            </c:dLbl>
            <c:dLbl>
              <c:idx val="2"/>
              <c:layout>
                <c:manualLayout>
                  <c:x val="-3.5868507843058818E-2"/>
                  <c:y val="0"/>
                </c:manualLayout>
              </c:layout>
              <c:showLegendKey val="0"/>
              <c:showVal val="1"/>
              <c:showCatName val="0"/>
              <c:showSerName val="0"/>
              <c:showPercent val="0"/>
              <c:showBubbleSize val="0"/>
            </c:dLbl>
            <c:dLbl>
              <c:idx val="4"/>
              <c:layout>
                <c:manualLayout>
                  <c:x val="-4.0547008866066415E-2"/>
                  <c:y val="5.8575470939368512E-17"/>
                </c:manualLayout>
              </c:layout>
              <c:showLegendKey val="0"/>
              <c:showVal val="1"/>
              <c:showCatName val="0"/>
              <c:showSerName val="0"/>
              <c:showPercent val="0"/>
              <c:showBubbleSize val="0"/>
            </c:dLbl>
            <c:dLbl>
              <c:idx val="5"/>
              <c:layout>
                <c:manualLayout>
                  <c:x val="-4.0547008866066415E-2"/>
                  <c:y val="0"/>
                </c:manualLayout>
              </c:layout>
              <c:showLegendKey val="0"/>
              <c:showVal val="1"/>
              <c:showCatName val="0"/>
              <c:showSerName val="0"/>
              <c:showPercent val="0"/>
              <c:showBubbleSize val="0"/>
            </c:dLbl>
            <c:dLbl>
              <c:idx val="6"/>
              <c:layout>
                <c:manualLayout>
                  <c:x val="-4.0547008866066415E-2"/>
                  <c:y val="0"/>
                </c:manualLayout>
              </c:layout>
              <c:showLegendKey val="0"/>
              <c:showVal val="1"/>
              <c:showCatName val="0"/>
              <c:showSerName val="0"/>
              <c:showPercent val="0"/>
              <c:showBubbleSize val="0"/>
            </c:dLbl>
            <c:dLbl>
              <c:idx val="7"/>
              <c:layout>
                <c:manualLayout>
                  <c:x val="-4.0547008866066415E-2"/>
                  <c:y val="0"/>
                </c:manualLayout>
              </c:layout>
              <c:showLegendKey val="0"/>
              <c:showVal val="1"/>
              <c:showCatName val="0"/>
              <c:showSerName val="0"/>
              <c:showPercent val="0"/>
              <c:showBubbleSize val="0"/>
            </c:dLbl>
            <c:dLbl>
              <c:idx val="8"/>
              <c:layout>
                <c:manualLayout>
                  <c:x val="-3.7428008184061411E-2"/>
                  <c:y val="0"/>
                </c:manualLayout>
              </c:layout>
              <c:showLegendKey val="0"/>
              <c:showVal val="1"/>
              <c:showCatName val="0"/>
              <c:showSerName val="0"/>
              <c:showPercent val="0"/>
              <c:showBubbleSize val="0"/>
            </c:dLbl>
            <c:dLbl>
              <c:idx val="9"/>
              <c:layout>
                <c:manualLayout>
                  <c:x val="-3.7428008184061411E-2"/>
                  <c:y val="6.3901251936222137E-3"/>
                </c:manualLayout>
              </c:layout>
              <c:showLegendKey val="0"/>
              <c:showVal val="1"/>
              <c:showCatName val="0"/>
              <c:showSerName val="0"/>
              <c:showPercent val="0"/>
              <c:showBubbleSize val="0"/>
            </c:dLbl>
            <c:dLbl>
              <c:idx val="10"/>
              <c:layout>
                <c:manualLayout>
                  <c:x val="-4.0547008866066415E-2"/>
                  <c:y val="3.1950625968110492E-3"/>
                </c:manualLayout>
              </c:layout>
              <c:showLegendKey val="0"/>
              <c:showVal val="1"/>
              <c:showCatName val="0"/>
              <c:showSerName val="0"/>
              <c:showPercent val="0"/>
              <c:showBubbleSize val="0"/>
            </c:dLbl>
            <c:dLbl>
              <c:idx val="11"/>
              <c:layout>
                <c:manualLayout>
                  <c:x val="-3.8987508525064662E-2"/>
                  <c:y val="-3.1950625968110201E-3"/>
                </c:manualLayout>
              </c:layout>
              <c:showLegendKey val="0"/>
              <c:showVal val="1"/>
              <c:showCatName val="0"/>
              <c:showSerName val="0"/>
              <c:showPercent val="0"/>
              <c:showBubbleSize val="0"/>
            </c:dLbl>
            <c:dLbl>
              <c:idx val="12"/>
              <c:layout>
                <c:manualLayout>
                  <c:x val="-3.4309007502056212E-2"/>
                  <c:y val="0"/>
                </c:manualLayout>
              </c:layout>
              <c:showLegendKey val="0"/>
              <c:showVal val="1"/>
              <c:showCatName val="0"/>
              <c:showSerName val="0"/>
              <c:showPercent val="0"/>
              <c:showBubbleSize val="0"/>
            </c:dLbl>
            <c:txPr>
              <a:bodyPr/>
              <a:lstStyle/>
              <a:p>
                <a:pPr>
                  <a:defRPr sz="10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Sheet1!$A$2:$A$7</c:f>
              <c:strCache>
                <c:ptCount val="6"/>
                <c:pt idx="0">
                  <c:v>Online social network sites (e.g. Facebook)</c:v>
                </c:pt>
                <c:pt idx="1">
                  <c:v>From a high school counselor</c:v>
                </c:pt>
                <c:pt idx="2">
                  <c:v>From a teacher you know</c:v>
                </c:pt>
                <c:pt idx="3">
                  <c:v>Through email</c:v>
                </c:pt>
                <c:pt idx="4">
                  <c:v>From a representative or recruiter</c:v>
                </c:pt>
                <c:pt idx="5">
                  <c:v>At work</c:v>
                </c:pt>
              </c:strCache>
            </c:strRef>
          </c:cat>
          <c:val>
            <c:numRef>
              <c:f>Sheet1!$C$2:$C$7</c:f>
              <c:numCache>
                <c:formatCode>0%</c:formatCode>
                <c:ptCount val="6"/>
                <c:pt idx="1">
                  <c:v>8.0000000000000043E-2</c:v>
                </c:pt>
                <c:pt idx="2">
                  <c:v>0.05</c:v>
                </c:pt>
                <c:pt idx="4">
                  <c:v>0.13</c:v>
                </c:pt>
                <c:pt idx="5">
                  <c:v>0.1</c:v>
                </c:pt>
              </c:numCache>
            </c:numRef>
          </c:val>
        </c:ser>
        <c:dLbls>
          <c:showLegendKey val="0"/>
          <c:showVal val="0"/>
          <c:showCatName val="0"/>
          <c:showSerName val="0"/>
          <c:showPercent val="0"/>
          <c:showBubbleSize val="0"/>
        </c:dLbls>
        <c:gapWidth val="44"/>
        <c:axId val="132187648"/>
        <c:axId val="132189184"/>
      </c:barChart>
      <c:catAx>
        <c:axId val="132187648"/>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2189184"/>
        <c:crosses val="autoZero"/>
        <c:auto val="1"/>
        <c:lblAlgn val="ctr"/>
        <c:lblOffset val="100"/>
        <c:noMultiLvlLbl val="0"/>
      </c:catAx>
      <c:valAx>
        <c:axId val="132189184"/>
        <c:scaling>
          <c:orientation val="minMax"/>
          <c:max val="0.60000000000000064"/>
          <c:min val="0"/>
        </c:scaling>
        <c:delete val="0"/>
        <c:axPos val="b"/>
        <c:majorGridlines/>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32187648"/>
        <c:crosses val="autoZero"/>
        <c:crossBetween val="between"/>
        <c:majorUnit val="0.1"/>
      </c:valAx>
    </c:plotArea>
    <c:legend>
      <c:legendPos val="b"/>
      <c:layout>
        <c:manualLayout>
          <c:xMode val="edge"/>
          <c:yMode val="edge"/>
          <c:x val="0.48036110168998913"/>
          <c:y val="0.92749916580353853"/>
          <c:w val="0.26540534606540522"/>
          <c:h val="6.9305687739742036E-2"/>
        </c:manualLayout>
      </c:layout>
      <c:overlay val="0"/>
      <c:txPr>
        <a:bodyPr/>
        <a:lstStyle/>
        <a:p>
          <a:pPr>
            <a:defRPr sz="1400">
              <a:solidFill>
                <a:srgbClr val="7F7F7F"/>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928752306947792"/>
          <c:y val="9.7800315953061046E-2"/>
          <c:w val="0.81492848726463263"/>
          <c:h val="0.70349859334954123"/>
        </c:manualLayout>
      </c:layout>
      <c:barChart>
        <c:barDir val="col"/>
        <c:grouping val="clustered"/>
        <c:varyColors val="0"/>
        <c:ser>
          <c:idx val="0"/>
          <c:order val="0"/>
          <c:tx>
            <c:strRef>
              <c:f>Sheet1!$B$1</c:f>
              <c:strCache>
                <c:ptCount val="1"/>
                <c:pt idx="0">
                  <c:v>Then</c:v>
                </c:pt>
              </c:strCache>
            </c:strRef>
          </c:tx>
          <c:spPr>
            <a:solidFill>
              <a:schemeClr val="bg1">
                <a:lumMod val="65000"/>
              </a:schemeClr>
            </a:solidFill>
          </c:spPr>
          <c:invertIfNegative val="0"/>
          <c:dPt>
            <c:idx val="1"/>
            <c:invertIfNegative val="0"/>
            <c:bubble3D val="0"/>
            <c:spPr>
              <a:solidFill>
                <a:schemeClr val="accent4">
                  <a:lumMod val="75000"/>
                </a:scheme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Then</c:v>
                </c:pt>
                <c:pt idx="1">
                  <c:v>Now</c:v>
                </c:pt>
              </c:strCache>
            </c:strRef>
          </c:cat>
          <c:val>
            <c:numRef>
              <c:f>Sheet1!$B$2:$B$3</c:f>
              <c:numCache>
                <c:formatCode>0%</c:formatCode>
                <c:ptCount val="2"/>
                <c:pt idx="0">
                  <c:v>0.46</c:v>
                </c:pt>
                <c:pt idx="1">
                  <c:v>0.61000000000000065</c:v>
                </c:pt>
              </c:numCache>
            </c:numRef>
          </c:val>
        </c:ser>
        <c:dLbls>
          <c:showLegendKey val="0"/>
          <c:showVal val="0"/>
          <c:showCatName val="0"/>
          <c:showSerName val="0"/>
          <c:showPercent val="0"/>
          <c:showBubbleSize val="0"/>
        </c:dLbls>
        <c:gapWidth val="72"/>
        <c:axId val="132322048"/>
        <c:axId val="132323584"/>
      </c:barChart>
      <c:catAx>
        <c:axId val="132322048"/>
        <c:scaling>
          <c:orientation val="minMax"/>
        </c:scaling>
        <c:delete val="0"/>
        <c:axPos val="b"/>
        <c:numFmt formatCode="General" sourceLinked="1"/>
        <c:majorTickMark val="out"/>
        <c:minorTickMark val="none"/>
        <c:tickLblPos val="nextTo"/>
        <c:txPr>
          <a:bodyPr/>
          <a:lstStyle/>
          <a:p>
            <a:pPr>
              <a:defRPr sz="1600">
                <a:solidFill>
                  <a:schemeClr val="bg1">
                    <a:lumMod val="50000"/>
                  </a:schemeClr>
                </a:solidFill>
                <a:latin typeface="Arial Narrow" pitchFamily="34" charset="0"/>
              </a:defRPr>
            </a:pPr>
            <a:endParaRPr lang="en-US"/>
          </a:p>
        </c:txPr>
        <c:crossAx val="132323584"/>
        <c:crosses val="autoZero"/>
        <c:auto val="1"/>
        <c:lblAlgn val="ctr"/>
        <c:lblOffset val="100"/>
        <c:noMultiLvlLbl val="0"/>
      </c:catAx>
      <c:valAx>
        <c:axId val="132323584"/>
        <c:scaling>
          <c:orientation val="minMax"/>
          <c:max val="0.8"/>
          <c:min val="0"/>
        </c:scaling>
        <c:delete val="0"/>
        <c:axPos val="l"/>
        <c:numFmt formatCode="0%" sourceLinked="1"/>
        <c:majorTickMark val="out"/>
        <c:minorTickMark val="none"/>
        <c:tickLblPos val="nextTo"/>
        <c:txPr>
          <a:bodyPr/>
          <a:lstStyle/>
          <a:p>
            <a:pPr>
              <a:defRPr sz="1200">
                <a:solidFill>
                  <a:schemeClr val="bg1">
                    <a:lumMod val="50000"/>
                  </a:schemeClr>
                </a:solidFill>
                <a:latin typeface="Arial Narrow" pitchFamily="34" charset="0"/>
              </a:defRPr>
            </a:pPr>
            <a:endParaRPr lang="en-US"/>
          </a:p>
        </c:txPr>
        <c:crossAx val="132322048"/>
        <c:crosses val="autoZero"/>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013029572701138"/>
          <c:y val="4.0083521614667064E-2"/>
          <c:w val="0.53700642191691039"/>
          <c:h val="0.79295846598693198"/>
        </c:manualLayout>
      </c:layout>
      <c:barChart>
        <c:barDir val="bar"/>
        <c:grouping val="stacked"/>
        <c:varyColors val="0"/>
        <c:ser>
          <c:idx val="0"/>
          <c:order val="0"/>
          <c:tx>
            <c:strRef>
              <c:f>Sheet1!$B$1</c:f>
              <c:strCache>
                <c:ptCount val="1"/>
                <c:pt idx="0">
                  <c:v>Important (5, 4)</c:v>
                </c:pt>
              </c:strCache>
            </c:strRef>
          </c:tx>
          <c:spPr>
            <a:solidFill>
              <a:srgbClr val="8064A2">
                <a:lumMod val="75000"/>
              </a:srgbClr>
            </a:solidFill>
          </c:spPr>
          <c:invertIfNegative val="0"/>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Sheet1!$A$2:$A$9</c:f>
              <c:strCache>
                <c:ptCount val="8"/>
                <c:pt idx="0">
                  <c:v>Student life on campus</c:v>
                </c:pt>
                <c:pt idx="1">
                  <c:v>Videos that overview the entire experience</c:v>
                </c:pt>
                <c:pt idx="2">
                  <c:v>Campus view and buildings</c:v>
                </c:pt>
                <c:pt idx="3">
                  <c:v>Net price calculator</c:v>
                </c:pt>
                <c:pt idx="4">
                  <c:v>Access to student aid</c:v>
                </c:pt>
                <c:pt idx="5">
                  <c:v>Cost of full time enrollment for a degree, certificate or program</c:v>
                </c:pt>
                <c:pt idx="6">
                  <c:v>Requirements for admission</c:v>
                </c:pt>
                <c:pt idx="7">
                  <c:v>Academic majors and programs</c:v>
                </c:pt>
              </c:strCache>
            </c:strRef>
          </c:cat>
          <c:val>
            <c:numRef>
              <c:f>Sheet1!$B$2:$B$9</c:f>
              <c:numCache>
                <c:formatCode>0%</c:formatCode>
                <c:ptCount val="8"/>
                <c:pt idx="0">
                  <c:v>0.2</c:v>
                </c:pt>
                <c:pt idx="1">
                  <c:v>0.33000000000000634</c:v>
                </c:pt>
                <c:pt idx="2">
                  <c:v>0.39000000000000606</c:v>
                </c:pt>
                <c:pt idx="3">
                  <c:v>0.62000000000000965</c:v>
                </c:pt>
                <c:pt idx="4">
                  <c:v>0.66000000000001369</c:v>
                </c:pt>
                <c:pt idx="5">
                  <c:v>0.82000000000000062</c:v>
                </c:pt>
                <c:pt idx="6">
                  <c:v>0.83000000000000063</c:v>
                </c:pt>
                <c:pt idx="7">
                  <c:v>0.93</c:v>
                </c:pt>
              </c:numCache>
            </c:numRef>
          </c:val>
        </c:ser>
        <c:ser>
          <c:idx val="1"/>
          <c:order val="1"/>
          <c:tx>
            <c:strRef>
              <c:f>Sheet1!$C$1</c:f>
              <c:strCache>
                <c:ptCount val="1"/>
                <c:pt idx="0">
                  <c:v>Ambivalent (3)</c:v>
                </c:pt>
              </c:strCache>
            </c:strRef>
          </c:tx>
          <c:spPr>
            <a:solidFill>
              <a:srgbClr val="9BBB59">
                <a:lumMod val="75000"/>
              </a:srgbClr>
            </a:solidFill>
          </c:spPr>
          <c:invertIfNegative val="0"/>
          <c:dLbls>
            <c:dLbl>
              <c:idx val="7"/>
              <c:layout>
                <c:manualLayout>
                  <c:x val="6.1260854654019772E-3"/>
                  <c:y val="-2.4109730133260094E-7"/>
                </c:manualLayout>
              </c:layout>
              <c:dLblPos val="ctr"/>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Sheet1!$A$2:$A$9</c:f>
              <c:strCache>
                <c:ptCount val="8"/>
                <c:pt idx="0">
                  <c:v>Student life on campus</c:v>
                </c:pt>
                <c:pt idx="1">
                  <c:v>Videos that overview the entire experience</c:v>
                </c:pt>
                <c:pt idx="2">
                  <c:v>Campus view and buildings</c:v>
                </c:pt>
                <c:pt idx="3">
                  <c:v>Net price calculator</c:v>
                </c:pt>
                <c:pt idx="4">
                  <c:v>Access to student aid</c:v>
                </c:pt>
                <c:pt idx="5">
                  <c:v>Cost of full time enrollment for a degree, certificate or program</c:v>
                </c:pt>
                <c:pt idx="6">
                  <c:v>Requirements for admission</c:v>
                </c:pt>
                <c:pt idx="7">
                  <c:v>Academic majors and programs</c:v>
                </c:pt>
              </c:strCache>
            </c:strRef>
          </c:cat>
          <c:val>
            <c:numRef>
              <c:f>Sheet1!$C$2:$C$9</c:f>
              <c:numCache>
                <c:formatCode>0%</c:formatCode>
                <c:ptCount val="8"/>
                <c:pt idx="0">
                  <c:v>9.0000000000000024E-2</c:v>
                </c:pt>
                <c:pt idx="1">
                  <c:v>0.2</c:v>
                </c:pt>
                <c:pt idx="2">
                  <c:v>0.18000000000000024</c:v>
                </c:pt>
                <c:pt idx="3">
                  <c:v>0.24000000000000021</c:v>
                </c:pt>
                <c:pt idx="4">
                  <c:v>0.16</c:v>
                </c:pt>
                <c:pt idx="5">
                  <c:v>0.1</c:v>
                </c:pt>
                <c:pt idx="6">
                  <c:v>7.0000000000000021E-2</c:v>
                </c:pt>
                <c:pt idx="7">
                  <c:v>3.0000000000000002E-2</c:v>
                </c:pt>
              </c:numCache>
            </c:numRef>
          </c:val>
        </c:ser>
        <c:ser>
          <c:idx val="2"/>
          <c:order val="2"/>
          <c:tx>
            <c:strRef>
              <c:f>Sheet1!$D$1</c:f>
              <c:strCache>
                <c:ptCount val="1"/>
                <c:pt idx="0">
                  <c:v>Not Important (1, 2)</c:v>
                </c:pt>
              </c:strCache>
            </c:strRef>
          </c:tx>
          <c:spPr>
            <a:solidFill>
              <a:sysClr val="windowText" lastClr="000000">
                <a:lumMod val="50000"/>
                <a:lumOff val="50000"/>
              </a:sysClr>
            </a:solidFill>
          </c:spPr>
          <c:invertIfNegative val="0"/>
          <c:dLbls>
            <c:dLbl>
              <c:idx val="7"/>
              <c:layout>
                <c:manualLayout>
                  <c:x val="1.1790163451420005E-2"/>
                  <c:y val="-3.0624179214374892E-3"/>
                </c:manualLayout>
              </c:layout>
              <c:dLblPos val="ctr"/>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Sheet1!$A$2:$A$9</c:f>
              <c:strCache>
                <c:ptCount val="8"/>
                <c:pt idx="0">
                  <c:v>Student life on campus</c:v>
                </c:pt>
                <c:pt idx="1">
                  <c:v>Videos that overview the entire experience</c:v>
                </c:pt>
                <c:pt idx="2">
                  <c:v>Campus view and buildings</c:v>
                </c:pt>
                <c:pt idx="3">
                  <c:v>Net price calculator</c:v>
                </c:pt>
                <c:pt idx="4">
                  <c:v>Access to student aid</c:v>
                </c:pt>
                <c:pt idx="5">
                  <c:v>Cost of full time enrollment for a degree, certificate or program</c:v>
                </c:pt>
                <c:pt idx="6">
                  <c:v>Requirements for admission</c:v>
                </c:pt>
                <c:pt idx="7">
                  <c:v>Academic majors and programs</c:v>
                </c:pt>
              </c:strCache>
            </c:strRef>
          </c:cat>
          <c:val>
            <c:numRef>
              <c:f>Sheet1!$D$2:$D$9</c:f>
              <c:numCache>
                <c:formatCode>0%</c:formatCode>
                <c:ptCount val="8"/>
                <c:pt idx="0">
                  <c:v>0.71000000000000063</c:v>
                </c:pt>
                <c:pt idx="1">
                  <c:v>0.47000000000000008</c:v>
                </c:pt>
                <c:pt idx="2">
                  <c:v>0.43000000000000038</c:v>
                </c:pt>
                <c:pt idx="3">
                  <c:v>0.14000000000000001</c:v>
                </c:pt>
                <c:pt idx="4">
                  <c:v>0.18000000000000024</c:v>
                </c:pt>
                <c:pt idx="5">
                  <c:v>8.0000000000000043E-2</c:v>
                </c:pt>
                <c:pt idx="6">
                  <c:v>0.1</c:v>
                </c:pt>
                <c:pt idx="7">
                  <c:v>4.0000000000000022E-2</c:v>
                </c:pt>
              </c:numCache>
            </c:numRef>
          </c:val>
        </c:ser>
        <c:dLbls>
          <c:showLegendKey val="0"/>
          <c:showVal val="0"/>
          <c:showCatName val="0"/>
          <c:showSerName val="0"/>
          <c:showPercent val="0"/>
          <c:showBubbleSize val="0"/>
        </c:dLbls>
        <c:gapWidth val="69"/>
        <c:overlap val="100"/>
        <c:axId val="132694784"/>
        <c:axId val="132696320"/>
      </c:barChart>
      <c:catAx>
        <c:axId val="132694784"/>
        <c:scaling>
          <c:orientation val="minMax"/>
        </c:scaling>
        <c:delete val="0"/>
        <c:axPos val="l"/>
        <c:numFmt formatCode="General"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32696320"/>
        <c:crosses val="autoZero"/>
        <c:auto val="1"/>
        <c:lblAlgn val="ctr"/>
        <c:lblOffset val="100"/>
        <c:noMultiLvlLbl val="0"/>
      </c:catAx>
      <c:valAx>
        <c:axId val="132696320"/>
        <c:scaling>
          <c:orientation val="minMax"/>
          <c:max val="1"/>
        </c:scaling>
        <c:delete val="0"/>
        <c:axPos val="b"/>
        <c:majorGridlines/>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2694784"/>
        <c:crosses val="autoZero"/>
        <c:crossBetween val="between"/>
      </c:valAx>
    </c:plotArea>
    <c:legend>
      <c:legendPos val="b"/>
      <c:layout>
        <c:manualLayout>
          <c:xMode val="edge"/>
          <c:yMode val="edge"/>
          <c:x val="0.41207407695856046"/>
          <c:y val="0.92920828709288061"/>
          <c:w val="0.5863123816275807"/>
          <c:h val="6.8525012072399208E-2"/>
        </c:manualLayout>
      </c:layout>
      <c:overlay val="0"/>
      <c:txPr>
        <a:bodyPr/>
        <a:lstStyle/>
        <a:p>
          <a:pPr>
            <a:defRPr sz="1400">
              <a:solidFill>
                <a:schemeClr val="tx1">
                  <a:lumMod val="50000"/>
                  <a:lumOff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659645804317825"/>
          <c:y val="0"/>
          <c:w val="0.66826787647875718"/>
          <c:h val="0.86439469483196807"/>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dLbl>
              <c:idx val="1"/>
              <c:layout>
                <c:manualLayout>
                  <c:x val="-5.3592045025599125E-2"/>
                  <c:y val="6.9987104738182104E-3"/>
                </c:manualLayout>
              </c:layout>
              <c:dLblPos val="outEnd"/>
              <c:showLegendKey val="0"/>
              <c:showVal val="1"/>
              <c:showCatName val="0"/>
              <c:showSerName val="0"/>
              <c:showPercent val="0"/>
              <c:showBubbleSize val="0"/>
            </c:dLbl>
            <c:dLbl>
              <c:idx val="2"/>
              <c:layout>
                <c:manualLayout>
                  <c:x val="-5.5151545366601676E-2"/>
                  <c:y val="-6.9989860136006965E-3"/>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Sheet1!$A$2:$A$7</c:f>
              <c:strCache>
                <c:ptCount val="6"/>
                <c:pt idx="0">
                  <c:v>University of Kentucky</c:v>
                </c:pt>
                <c:pt idx="1">
                  <c:v>Private Colleges</c:v>
                </c:pt>
                <c:pt idx="2">
                  <c:v>Other Kentucky State Colleges</c:v>
                </c:pt>
                <c:pt idx="3">
                  <c:v>Out-Of-State Colleges</c:v>
                </c:pt>
                <c:pt idx="4">
                  <c:v>University of Louisville</c:v>
                </c:pt>
                <c:pt idx="5">
                  <c:v>KCTCS</c:v>
                </c:pt>
              </c:strCache>
            </c:strRef>
          </c:cat>
          <c:val>
            <c:numRef>
              <c:f>Sheet1!$B$2:$B$7</c:f>
              <c:numCache>
                <c:formatCode>0%</c:formatCode>
                <c:ptCount val="6"/>
                <c:pt idx="0">
                  <c:v>9.0000000000000024E-2</c:v>
                </c:pt>
                <c:pt idx="1">
                  <c:v>0.17</c:v>
                </c:pt>
                <c:pt idx="2">
                  <c:v>0.19</c:v>
                </c:pt>
                <c:pt idx="3">
                  <c:v>0.19</c:v>
                </c:pt>
                <c:pt idx="4">
                  <c:v>0.25</c:v>
                </c:pt>
                <c:pt idx="5">
                  <c:v>0.35000000000000031</c:v>
                </c:pt>
              </c:numCache>
            </c:numRef>
          </c:val>
        </c:ser>
        <c:ser>
          <c:idx val="1"/>
          <c:order val="1"/>
          <c:tx>
            <c:strRef>
              <c:f>Sheet1!$C$1</c:f>
              <c:strCache>
                <c:ptCount val="1"/>
                <c:pt idx="0">
                  <c:v>Then</c:v>
                </c:pt>
              </c:strCache>
            </c:strRef>
          </c:tx>
          <c:spPr>
            <a:solidFill>
              <a:sysClr val="window" lastClr="FFFFFF">
                <a:lumMod val="50000"/>
              </a:sysClr>
            </a:solidFill>
          </c:spPr>
          <c:invertIfNegative val="0"/>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Sheet1!$A$2:$A$7</c:f>
              <c:strCache>
                <c:ptCount val="6"/>
                <c:pt idx="0">
                  <c:v>University of Kentucky</c:v>
                </c:pt>
                <c:pt idx="1">
                  <c:v>Private Colleges</c:v>
                </c:pt>
                <c:pt idx="2">
                  <c:v>Other Kentucky State Colleges</c:v>
                </c:pt>
                <c:pt idx="3">
                  <c:v>Out-Of-State Colleges</c:v>
                </c:pt>
                <c:pt idx="4">
                  <c:v>University of Louisville</c:v>
                </c:pt>
                <c:pt idx="5">
                  <c:v>KCTCS</c:v>
                </c:pt>
              </c:strCache>
            </c:strRef>
          </c:cat>
          <c:val>
            <c:numRef>
              <c:f>Sheet1!$C$2:$C$7</c:f>
              <c:numCache>
                <c:formatCode>0%</c:formatCode>
                <c:ptCount val="6"/>
                <c:pt idx="0">
                  <c:v>0.15000000000000024</c:v>
                </c:pt>
                <c:pt idx="1">
                  <c:v>0.15000000000000024</c:v>
                </c:pt>
                <c:pt idx="2">
                  <c:v>0.23</c:v>
                </c:pt>
                <c:pt idx="3">
                  <c:v>0.14000000000000001</c:v>
                </c:pt>
                <c:pt idx="4">
                  <c:v>0.16</c:v>
                </c:pt>
                <c:pt idx="5">
                  <c:v>0.24000000000000021</c:v>
                </c:pt>
              </c:numCache>
            </c:numRef>
          </c:val>
        </c:ser>
        <c:dLbls>
          <c:showLegendKey val="0"/>
          <c:showVal val="0"/>
          <c:showCatName val="0"/>
          <c:showSerName val="0"/>
          <c:showPercent val="0"/>
          <c:showBubbleSize val="0"/>
        </c:dLbls>
        <c:gapWidth val="69"/>
        <c:axId val="132461696"/>
        <c:axId val="132463232"/>
      </c:barChart>
      <c:catAx>
        <c:axId val="132461696"/>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2463232"/>
        <c:crosses val="autoZero"/>
        <c:auto val="1"/>
        <c:lblAlgn val="ctr"/>
        <c:lblOffset val="100"/>
        <c:noMultiLvlLbl val="0"/>
      </c:catAx>
      <c:valAx>
        <c:axId val="132463232"/>
        <c:scaling>
          <c:orientation val="minMax"/>
          <c:max val="0.60000000000000164"/>
          <c:min val="0"/>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2461696"/>
        <c:crosses val="autoZero"/>
        <c:crossBetween val="between"/>
        <c:majorUnit val="0.1"/>
      </c:valAx>
    </c:plotArea>
    <c:legend>
      <c:legendPos val="b"/>
      <c:layout>
        <c:manualLayout>
          <c:xMode val="edge"/>
          <c:yMode val="edge"/>
          <c:x val="0.38679108122983158"/>
          <c:y val="0.93806308261148863"/>
          <c:w val="0.40731987709664136"/>
          <c:h val="6.130889126029717E-2"/>
        </c:manualLayout>
      </c:layout>
      <c:overlay val="0"/>
      <c:txPr>
        <a:bodyPr/>
        <a:lstStyle/>
        <a:p>
          <a:pPr>
            <a:defRPr sz="1400">
              <a:solidFill>
                <a:schemeClr val="bg1">
                  <a:lumMod val="50000"/>
                </a:schemeClr>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0"/>
          <c:w val="0.66826787647875685"/>
          <c:h val="0.86167301873663693"/>
        </c:manualLayout>
      </c:layout>
      <c:barChart>
        <c:barDir val="bar"/>
        <c:grouping val="clustered"/>
        <c:varyColors val="0"/>
        <c:ser>
          <c:idx val="0"/>
          <c:order val="0"/>
          <c:tx>
            <c:strRef>
              <c:f>Sheet1!$B$1</c:f>
              <c:strCache>
                <c:ptCount val="1"/>
                <c:pt idx="0">
                  <c:v>Series 1</c:v>
                </c:pt>
              </c:strCache>
            </c:strRef>
          </c:tx>
          <c:spPr>
            <a:solidFill>
              <a:srgbClr val="8064A2">
                <a:lumMod val="75000"/>
              </a:srgbClr>
            </a:solidFill>
          </c:spPr>
          <c:invertIfNegative val="0"/>
          <c:dLbls>
            <c:dLbl>
              <c:idx val="0"/>
              <c:layout>
                <c:manualLayout>
                  <c:x val="-1.1116658729996953E-3"/>
                  <c:y val="-1.0498065710727325E-2"/>
                </c:manualLayout>
              </c:layout>
              <c:spPr/>
              <c:txPr>
                <a:bodyPr/>
                <a:lstStyle/>
                <a:p>
                  <a:pPr>
                    <a:defRPr sz="1400">
                      <a:solidFill>
                        <a:schemeClr val="tx1"/>
                      </a:solidFill>
                      <a:latin typeface="Arial Narrow" pitchFamily="34" charset="0"/>
                    </a:defRPr>
                  </a:pPr>
                  <a:endParaRPr lang="en-US"/>
                </a:p>
              </c:txPr>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Sheet1!$A$2:$A$5</c:f>
              <c:strCache>
                <c:ptCount val="4"/>
                <c:pt idx="0">
                  <c:v>It has actually improved our situation</c:v>
                </c:pt>
                <c:pt idx="1">
                  <c:v>It has not affected us much at all</c:v>
                </c:pt>
                <c:pt idx="2">
                  <c:v>It has hurt a great deal</c:v>
                </c:pt>
                <c:pt idx="3">
                  <c:v>It has hurt a little, but not too much</c:v>
                </c:pt>
              </c:strCache>
            </c:strRef>
          </c:cat>
          <c:val>
            <c:numRef>
              <c:f>Sheet1!$B$2:$B$5</c:f>
              <c:numCache>
                <c:formatCode>0%</c:formatCode>
                <c:ptCount val="4"/>
                <c:pt idx="0">
                  <c:v>3.0000000000000002E-2</c:v>
                </c:pt>
                <c:pt idx="1">
                  <c:v>0.19</c:v>
                </c:pt>
                <c:pt idx="2">
                  <c:v>0.33000000000000251</c:v>
                </c:pt>
                <c:pt idx="3">
                  <c:v>0.45</c:v>
                </c:pt>
              </c:numCache>
            </c:numRef>
          </c:val>
        </c:ser>
        <c:dLbls>
          <c:showLegendKey val="0"/>
          <c:showVal val="0"/>
          <c:showCatName val="0"/>
          <c:showSerName val="0"/>
          <c:showPercent val="0"/>
          <c:showBubbleSize val="0"/>
        </c:dLbls>
        <c:gapWidth val="69"/>
        <c:axId val="128893312"/>
        <c:axId val="128894848"/>
      </c:barChart>
      <c:catAx>
        <c:axId val="128893312"/>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28894848"/>
        <c:crosses val="autoZero"/>
        <c:auto val="1"/>
        <c:lblAlgn val="ctr"/>
        <c:lblOffset val="100"/>
        <c:noMultiLvlLbl val="0"/>
      </c:catAx>
      <c:valAx>
        <c:axId val="128894848"/>
        <c:scaling>
          <c:orientation val="minMax"/>
          <c:max val="0.60000000000000064"/>
          <c:min val="0"/>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28893312"/>
        <c:crosses val="autoZero"/>
        <c:crossBetween val="between"/>
        <c:majorUnit val="0.1"/>
      </c:valAx>
    </c:plotArea>
    <c:plotVisOnly val="1"/>
    <c:dispBlanksAs val="gap"/>
    <c:showDLblsOverMax val="0"/>
  </c:chart>
  <c:txPr>
    <a:bodyPr/>
    <a:lstStyle/>
    <a:p>
      <a:pPr>
        <a:defRPr sz="18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96901151169458"/>
          <c:y val="0.17696901151169458"/>
          <c:w val="0.62062436322510872"/>
          <c:h val="0.62062436322510872"/>
        </c:manualLayout>
      </c:layout>
      <c:pieChart>
        <c:varyColors val="1"/>
        <c:ser>
          <c:idx val="0"/>
          <c:order val="0"/>
          <c:tx>
            <c:strRef>
              <c:f>Sheet1!$B$1</c:f>
              <c:strCache>
                <c:ptCount val="1"/>
                <c:pt idx="0">
                  <c:v>Sales</c:v>
                </c:pt>
              </c:strCache>
            </c:strRef>
          </c:tx>
          <c:spPr>
            <a:solidFill>
              <a:schemeClr val="accent1"/>
            </a:solidFill>
          </c:spPr>
          <c:dPt>
            <c:idx val="0"/>
            <c:bubble3D val="0"/>
            <c:spPr>
              <a:solidFill>
                <a:schemeClr val="accent4">
                  <a:lumMod val="75000"/>
                </a:schemeClr>
              </a:solidFill>
            </c:spPr>
          </c:dPt>
          <c:dPt>
            <c:idx val="1"/>
            <c:bubble3D val="0"/>
            <c:spPr>
              <a:solidFill>
                <a:schemeClr val="accent3">
                  <a:lumMod val="75000"/>
                </a:schemeClr>
              </a:solidFill>
            </c:spPr>
          </c:dPt>
          <c:dPt>
            <c:idx val="2"/>
            <c:bubble3D val="0"/>
            <c:spPr>
              <a:solidFill>
                <a:sysClr val="windowText" lastClr="000000">
                  <a:lumMod val="50000"/>
                  <a:lumOff val="50000"/>
                </a:sysClr>
              </a:solidFill>
            </c:spPr>
          </c:dPt>
          <c:dLbls>
            <c:dLbl>
              <c:idx val="0"/>
              <c:layout>
                <c:manualLayout>
                  <c:x val="-0.14098446903487971"/>
                  <c:y val="-1.6624315154007727E-2"/>
                </c:manualLayout>
              </c:layout>
              <c:showLegendKey val="0"/>
              <c:showVal val="0"/>
              <c:showCatName val="1"/>
              <c:showSerName val="0"/>
              <c:showPercent val="1"/>
              <c:showBubbleSize val="0"/>
            </c:dLbl>
            <c:dLbl>
              <c:idx val="1"/>
              <c:layout>
                <c:manualLayout>
                  <c:x val="0.17120515535638789"/>
                  <c:y val="4.5002543761375156E-2"/>
                </c:manualLayout>
              </c:layout>
              <c:showLegendKey val="0"/>
              <c:showVal val="0"/>
              <c:showCatName val="1"/>
              <c:showSerName val="0"/>
              <c:showPercent val="1"/>
              <c:showBubbleSize val="0"/>
            </c:dLbl>
            <c:dLbl>
              <c:idx val="3"/>
              <c:layout>
                <c:manualLayout>
                  <c:x val="3.8044788894512009E-2"/>
                  <c:y val="-3.7255087856578336E-4"/>
                </c:manualLayout>
              </c:layout>
              <c:showLegendKey val="0"/>
              <c:showVal val="0"/>
              <c:showCatName val="1"/>
              <c:showSerName val="0"/>
              <c:showPercent val="1"/>
              <c:showBubbleSize val="0"/>
            </c:dLbl>
            <c:dLbl>
              <c:idx val="4"/>
              <c:layout>
                <c:manualLayout>
                  <c:x val="-2.8727812191627392E-3"/>
                  <c:y val="3.1980354951521649E-2"/>
                </c:manualLayout>
              </c:layout>
              <c:showLegendKey val="0"/>
              <c:showVal val="0"/>
              <c:showCatName val="1"/>
              <c:showSerName val="0"/>
              <c:showPercent val="1"/>
              <c:showBubbleSize val="0"/>
            </c:dLbl>
            <c:txPr>
              <a:bodyPr/>
              <a:lstStyle/>
              <a:p>
                <a:pPr>
                  <a:defRPr sz="1400">
                    <a:solidFill>
                      <a:schemeClr val="tx1">
                        <a:lumMod val="50000"/>
                        <a:lumOff val="50000"/>
                      </a:schemeClr>
                    </a:solidFill>
                    <a:latin typeface="Arial Narrow" pitchFamily="34" charset="0"/>
                  </a:defRPr>
                </a:pPr>
                <a:endParaRPr lang="en-US"/>
              </a:p>
            </c:txPr>
            <c:showLegendKey val="0"/>
            <c:showVal val="0"/>
            <c:showCatName val="1"/>
            <c:showSerName val="0"/>
            <c:showPercent val="1"/>
            <c:showBubbleSize val="0"/>
            <c:showLeaderLines val="0"/>
          </c:dLbls>
          <c:cat>
            <c:strRef>
              <c:f>Sheet1!$A$2:$A$4</c:f>
              <c:strCache>
                <c:ptCount val="3"/>
                <c:pt idx="0">
                  <c:v>Excellent/Very Good</c:v>
                </c:pt>
                <c:pt idx="1">
                  <c:v>Good</c:v>
                </c:pt>
                <c:pt idx="2">
                  <c:v>Fair/Poor</c:v>
                </c:pt>
              </c:strCache>
            </c:strRef>
          </c:cat>
          <c:val>
            <c:numRef>
              <c:f>Sheet1!$B$2:$B$4</c:f>
              <c:numCache>
                <c:formatCode>0%</c:formatCode>
                <c:ptCount val="3"/>
                <c:pt idx="0">
                  <c:v>0.64000000000000501</c:v>
                </c:pt>
                <c:pt idx="1">
                  <c:v>0.28000000000000008</c:v>
                </c:pt>
                <c:pt idx="2">
                  <c:v>8.0000000000000043E-2</c:v>
                </c:pt>
              </c:numCache>
            </c:numRef>
          </c:val>
        </c:ser>
        <c:dLbls>
          <c:showLegendKey val="0"/>
          <c:showVal val="0"/>
          <c:showCatName val="1"/>
          <c:showSerName val="0"/>
          <c:showPercent val="1"/>
          <c:showBubbleSize val="0"/>
          <c:showLeaderLines val="0"/>
        </c:dLbls>
        <c:firstSliceAng val="84"/>
      </c:pieChart>
    </c:plotArea>
    <c:plotVisOnly val="1"/>
    <c:dispBlanksAs val="gap"/>
    <c:showDLblsOverMax val="0"/>
  </c:chart>
  <c:txPr>
    <a:bodyPr/>
    <a:lstStyle/>
    <a:p>
      <a:pPr>
        <a:defRPr sz="1800"/>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9690115116947"/>
          <c:y val="0.1769690115116947"/>
          <c:w val="0.62062436322510894"/>
          <c:h val="0.62062436322510894"/>
        </c:manualLayout>
      </c:layout>
      <c:pieChart>
        <c:varyColors val="1"/>
        <c:ser>
          <c:idx val="0"/>
          <c:order val="0"/>
          <c:tx>
            <c:strRef>
              <c:f>Sheet1!$B$1</c:f>
              <c:strCache>
                <c:ptCount val="1"/>
                <c:pt idx="0">
                  <c:v>Sales</c:v>
                </c:pt>
              </c:strCache>
            </c:strRef>
          </c:tx>
          <c:spPr>
            <a:solidFill>
              <a:schemeClr val="accent1"/>
            </a:solidFill>
          </c:spPr>
          <c:dPt>
            <c:idx val="0"/>
            <c:bubble3D val="0"/>
            <c:spPr>
              <a:solidFill>
                <a:schemeClr val="accent4">
                  <a:lumMod val="75000"/>
                </a:schemeClr>
              </a:solidFill>
            </c:spPr>
          </c:dPt>
          <c:dPt>
            <c:idx val="1"/>
            <c:bubble3D val="0"/>
            <c:spPr>
              <a:solidFill>
                <a:schemeClr val="accent3">
                  <a:lumMod val="75000"/>
                </a:schemeClr>
              </a:solidFill>
            </c:spPr>
          </c:dPt>
          <c:dPt>
            <c:idx val="2"/>
            <c:bubble3D val="0"/>
            <c:spPr>
              <a:solidFill>
                <a:sysClr val="windowText" lastClr="000000">
                  <a:lumMod val="50000"/>
                  <a:lumOff val="50000"/>
                </a:sysClr>
              </a:solidFill>
            </c:spPr>
          </c:dPt>
          <c:dLbls>
            <c:dLbl>
              <c:idx val="0"/>
              <c:layout>
                <c:manualLayout>
                  <c:x val="-0.39196892471668493"/>
                  <c:y val="-1.6624315154007727E-2"/>
                </c:manualLayout>
              </c:layout>
              <c:showLegendKey val="0"/>
              <c:showVal val="0"/>
              <c:showCatName val="1"/>
              <c:showSerName val="0"/>
              <c:showPercent val="1"/>
              <c:showBubbleSize val="0"/>
            </c:dLbl>
            <c:dLbl>
              <c:idx val="1"/>
              <c:layout>
                <c:manualLayout>
                  <c:x val="-2.2120709155270941E-2"/>
                  <c:y val="-1.604772924230654E-2"/>
                </c:manualLayout>
              </c:layout>
              <c:showLegendKey val="0"/>
              <c:showVal val="0"/>
              <c:showCatName val="1"/>
              <c:showSerName val="0"/>
              <c:showPercent val="1"/>
              <c:showBubbleSize val="0"/>
            </c:dLbl>
            <c:dLbl>
              <c:idx val="3"/>
              <c:layout>
                <c:manualLayout>
                  <c:x val="3.8044788894512009E-2"/>
                  <c:y val="-3.7255087856578363E-4"/>
                </c:manualLayout>
              </c:layout>
              <c:showLegendKey val="0"/>
              <c:showVal val="0"/>
              <c:showCatName val="1"/>
              <c:showSerName val="0"/>
              <c:showPercent val="1"/>
              <c:showBubbleSize val="0"/>
            </c:dLbl>
            <c:dLbl>
              <c:idx val="4"/>
              <c:layout>
                <c:manualLayout>
                  <c:x val="-2.8727812191627392E-3"/>
                  <c:y val="3.1980354951521649E-2"/>
                </c:manualLayout>
              </c:layout>
              <c:showLegendKey val="0"/>
              <c:showVal val="0"/>
              <c:showCatName val="1"/>
              <c:showSerName val="0"/>
              <c:showPercent val="1"/>
              <c:showBubbleSize val="0"/>
            </c:dLbl>
            <c:txPr>
              <a:bodyPr/>
              <a:lstStyle/>
              <a:p>
                <a:pPr>
                  <a:defRPr sz="1400">
                    <a:solidFill>
                      <a:schemeClr val="tx1">
                        <a:lumMod val="50000"/>
                        <a:lumOff val="50000"/>
                      </a:schemeClr>
                    </a:solidFill>
                    <a:latin typeface="Arial Narrow" pitchFamily="34" charset="0"/>
                  </a:defRPr>
                </a:pPr>
                <a:endParaRPr lang="en-US"/>
              </a:p>
            </c:txPr>
            <c:showLegendKey val="0"/>
            <c:showVal val="0"/>
            <c:showCatName val="1"/>
            <c:showSerName val="0"/>
            <c:showPercent val="1"/>
            <c:showBubbleSize val="0"/>
            <c:showLeaderLines val="0"/>
          </c:dLbls>
          <c:cat>
            <c:strRef>
              <c:f>Sheet1!$A$2:$A$4</c:f>
              <c:strCache>
                <c:ptCount val="3"/>
                <c:pt idx="0">
                  <c:v>Excellent/Very Good</c:v>
                </c:pt>
                <c:pt idx="1">
                  <c:v>Good</c:v>
                </c:pt>
                <c:pt idx="2">
                  <c:v>Fair/Poor</c:v>
                </c:pt>
              </c:strCache>
            </c:strRef>
          </c:cat>
          <c:val>
            <c:numRef>
              <c:f>Sheet1!$B$2:$B$4</c:f>
              <c:numCache>
                <c:formatCode>0%</c:formatCode>
                <c:ptCount val="3"/>
                <c:pt idx="0">
                  <c:v>0.47000000000000008</c:v>
                </c:pt>
                <c:pt idx="1">
                  <c:v>0.47000000000000008</c:v>
                </c:pt>
                <c:pt idx="2">
                  <c:v>6.0000000000000032E-2</c:v>
                </c:pt>
              </c:numCache>
            </c:numRef>
          </c:val>
        </c:ser>
        <c:dLbls>
          <c:showLegendKey val="0"/>
          <c:showVal val="0"/>
          <c:showCatName val="1"/>
          <c:showSerName val="0"/>
          <c:showPercent val="1"/>
          <c:showBubbleSize val="0"/>
          <c:showLeaderLines val="0"/>
        </c:dLbls>
        <c:firstSliceAng val="84"/>
      </c:pieChart>
    </c:plotArea>
    <c:plotVisOnly val="1"/>
    <c:dispBlanksAs val="gap"/>
    <c:showDLblsOverMax val="0"/>
  </c:chart>
  <c:txPr>
    <a:bodyPr/>
    <a:lstStyle/>
    <a:p>
      <a:pPr>
        <a:defRPr sz="1800"/>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96901151169414"/>
          <c:y val="0.17696901151169414"/>
          <c:w val="0.62062436322510728"/>
          <c:h val="0.62062436322510728"/>
        </c:manualLayout>
      </c:layout>
      <c:pieChart>
        <c:varyColors val="1"/>
        <c:ser>
          <c:idx val="0"/>
          <c:order val="0"/>
          <c:tx>
            <c:strRef>
              <c:f>Sheet1!$B$1</c:f>
              <c:strCache>
                <c:ptCount val="1"/>
                <c:pt idx="0">
                  <c:v>Sales</c:v>
                </c:pt>
              </c:strCache>
            </c:strRef>
          </c:tx>
          <c:spPr>
            <a:solidFill>
              <a:schemeClr val="accent1"/>
            </a:solidFill>
          </c:spPr>
          <c:dPt>
            <c:idx val="0"/>
            <c:bubble3D val="0"/>
            <c:spPr>
              <a:solidFill>
                <a:sysClr val="window" lastClr="FFFFFF">
                  <a:lumMod val="65000"/>
                </a:sysClr>
              </a:solidFill>
            </c:spPr>
          </c:dPt>
          <c:dPt>
            <c:idx val="1"/>
            <c:bubble3D val="0"/>
            <c:spPr>
              <a:solidFill>
                <a:srgbClr val="8064A2">
                  <a:lumMod val="75000"/>
                </a:srgbClr>
              </a:solidFill>
            </c:spPr>
          </c:dPt>
          <c:dLbls>
            <c:dLbl>
              <c:idx val="0"/>
              <c:layout>
                <c:manualLayout>
                  <c:x val="1.49268467066846E-2"/>
                  <c:y val="-2.7466493569912809E-2"/>
                </c:manualLayout>
              </c:layout>
              <c:showLegendKey val="0"/>
              <c:showVal val="0"/>
              <c:showCatName val="1"/>
              <c:showSerName val="0"/>
              <c:showPercent val="1"/>
              <c:showBubbleSize val="0"/>
            </c:dLbl>
            <c:dLbl>
              <c:idx val="1"/>
              <c:layout>
                <c:manualLayout>
                  <c:x val="-2.5512390988808791E-2"/>
                  <c:y val="8.0575811433172568E-3"/>
                </c:manualLayout>
              </c:layout>
              <c:showLegendKey val="0"/>
              <c:showVal val="0"/>
              <c:showCatName val="1"/>
              <c:showSerName val="0"/>
              <c:showPercent val="1"/>
              <c:showBubbleSize val="0"/>
            </c:dLbl>
            <c:txPr>
              <a:bodyPr/>
              <a:lstStyle/>
              <a:p>
                <a:pPr>
                  <a:defRPr sz="1400">
                    <a:solidFill>
                      <a:schemeClr val="tx1">
                        <a:lumMod val="50000"/>
                        <a:lumOff val="50000"/>
                      </a:schemeClr>
                    </a:solidFill>
                    <a:latin typeface="Arial Narrow" pitchFamily="34" charset="0"/>
                  </a:defRPr>
                </a:pPr>
                <a:endParaRPr lang="en-US"/>
              </a:p>
            </c:txPr>
            <c:showLegendKey val="0"/>
            <c:showVal val="0"/>
            <c:showCatName val="1"/>
            <c:showSerName val="0"/>
            <c:showPercent val="1"/>
            <c:showBubbleSize val="0"/>
            <c:showLeaderLines val="0"/>
          </c:dLbls>
          <c:cat>
            <c:strRef>
              <c:f>Sheet1!$A$2:$A$3</c:f>
              <c:strCache>
                <c:ptCount val="2"/>
                <c:pt idx="0">
                  <c:v>Yes</c:v>
                </c:pt>
                <c:pt idx="1">
                  <c:v>No</c:v>
                </c:pt>
              </c:strCache>
            </c:strRef>
          </c:cat>
          <c:val>
            <c:numRef>
              <c:f>Sheet1!$B$2:$B$3</c:f>
              <c:numCache>
                <c:formatCode>0%</c:formatCode>
                <c:ptCount val="2"/>
                <c:pt idx="0">
                  <c:v>0.19</c:v>
                </c:pt>
                <c:pt idx="1">
                  <c:v>0.81</c:v>
                </c:pt>
              </c:numCache>
            </c:numRef>
          </c:val>
        </c:ser>
        <c:dLbls>
          <c:showLegendKey val="0"/>
          <c:showVal val="0"/>
          <c:showCatName val="1"/>
          <c:showSerName val="0"/>
          <c:showPercent val="1"/>
          <c:showBubbleSize val="0"/>
          <c:showLeaderLines val="0"/>
        </c:dLbls>
        <c:firstSliceAng val="18"/>
      </c:pieChart>
    </c:plotArea>
    <c:plotVisOnly val="1"/>
    <c:dispBlanksAs val="gap"/>
    <c:showDLblsOverMax val="0"/>
  </c:chart>
  <c:txPr>
    <a:bodyPr/>
    <a:lstStyle/>
    <a:p>
      <a:pPr>
        <a:defRPr sz="1800"/>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96901151169425"/>
          <c:y val="0.17696901151169425"/>
          <c:w val="0.62062436322510772"/>
          <c:h val="0.62062436322510772"/>
        </c:manualLayout>
      </c:layout>
      <c:pieChart>
        <c:varyColors val="1"/>
        <c:ser>
          <c:idx val="0"/>
          <c:order val="0"/>
          <c:tx>
            <c:strRef>
              <c:f>Sheet1!$B$1</c:f>
              <c:strCache>
                <c:ptCount val="1"/>
                <c:pt idx="0">
                  <c:v>Sales</c:v>
                </c:pt>
              </c:strCache>
            </c:strRef>
          </c:tx>
          <c:spPr>
            <a:solidFill>
              <a:schemeClr val="accent1"/>
            </a:solidFill>
          </c:spPr>
          <c:dPt>
            <c:idx val="0"/>
            <c:bubble3D val="0"/>
            <c:spPr>
              <a:solidFill>
                <a:sysClr val="window" lastClr="FFFFFF">
                  <a:lumMod val="65000"/>
                </a:sysClr>
              </a:solidFill>
            </c:spPr>
          </c:dPt>
          <c:dPt>
            <c:idx val="1"/>
            <c:bubble3D val="0"/>
            <c:spPr>
              <a:solidFill>
                <a:srgbClr val="8064A2">
                  <a:lumMod val="75000"/>
                </a:srgbClr>
              </a:solidFill>
            </c:spPr>
          </c:dPt>
          <c:dLbls>
            <c:dLbl>
              <c:idx val="0"/>
              <c:layout>
                <c:manualLayout>
                  <c:x val="2.1816258974937608E-2"/>
                  <c:y val="-1.6624248388617754E-2"/>
                </c:manualLayout>
              </c:layout>
              <c:showLegendKey val="0"/>
              <c:showVal val="0"/>
              <c:showCatName val="1"/>
              <c:showSerName val="0"/>
              <c:showPercent val="1"/>
              <c:showBubbleSize val="0"/>
            </c:dLbl>
            <c:dLbl>
              <c:idx val="1"/>
              <c:layout>
                <c:manualLayout>
                  <c:x val="-2.5512390988808791E-2"/>
                  <c:y val="8.0575811433172568E-3"/>
                </c:manualLayout>
              </c:layout>
              <c:showLegendKey val="0"/>
              <c:showVal val="0"/>
              <c:showCatName val="1"/>
              <c:showSerName val="0"/>
              <c:showPercent val="1"/>
              <c:showBubbleSize val="0"/>
            </c:dLbl>
            <c:txPr>
              <a:bodyPr/>
              <a:lstStyle/>
              <a:p>
                <a:pPr>
                  <a:defRPr sz="1400">
                    <a:solidFill>
                      <a:schemeClr val="tx1">
                        <a:lumMod val="50000"/>
                        <a:lumOff val="50000"/>
                      </a:schemeClr>
                    </a:solidFill>
                    <a:latin typeface="Arial Narrow" pitchFamily="34" charset="0"/>
                  </a:defRPr>
                </a:pPr>
                <a:endParaRPr lang="en-US"/>
              </a:p>
            </c:txPr>
            <c:showLegendKey val="0"/>
            <c:showVal val="0"/>
            <c:showCatName val="1"/>
            <c:showSerName val="0"/>
            <c:showPercent val="1"/>
            <c:showBubbleSize val="0"/>
            <c:showLeaderLines val="0"/>
          </c:dLbls>
          <c:cat>
            <c:strRef>
              <c:f>Sheet1!$A$2:$A$3</c:f>
              <c:strCache>
                <c:ptCount val="2"/>
                <c:pt idx="0">
                  <c:v>Yes</c:v>
                </c:pt>
                <c:pt idx="1">
                  <c:v>No</c:v>
                </c:pt>
              </c:strCache>
            </c:strRef>
          </c:cat>
          <c:val>
            <c:numRef>
              <c:f>Sheet1!$B$2:$B$3</c:f>
              <c:numCache>
                <c:formatCode>0%</c:formatCode>
                <c:ptCount val="2"/>
                <c:pt idx="0">
                  <c:v>0.26</c:v>
                </c:pt>
                <c:pt idx="1">
                  <c:v>0.74000000000000365</c:v>
                </c:pt>
              </c:numCache>
            </c:numRef>
          </c:val>
        </c:ser>
        <c:dLbls>
          <c:showLegendKey val="0"/>
          <c:showVal val="0"/>
          <c:showCatName val="1"/>
          <c:showSerName val="0"/>
          <c:showPercent val="1"/>
          <c:showBubbleSize val="0"/>
          <c:showLeaderLines val="0"/>
        </c:dLbls>
        <c:firstSliceAng val="264"/>
      </c:pieChart>
    </c:plotArea>
    <c:plotVisOnly val="1"/>
    <c:dispBlanksAs val="gap"/>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bg1">
                    <a:lumMod val="50000"/>
                  </a:schemeClr>
                </a:solidFill>
                <a:latin typeface="Arial Narrow" pitchFamily="34" charset="0"/>
              </a:defRPr>
            </a:pPr>
            <a:r>
              <a:rPr lang="en-US" dirty="0"/>
              <a:t>% Extremely/Very Favorable </a:t>
            </a:r>
            <a:r>
              <a:rPr lang="en-US" dirty="0" smtClean="0"/>
              <a:t>Impression*</a:t>
            </a:r>
            <a:endParaRPr lang="en-US" dirty="0"/>
          </a:p>
        </c:rich>
      </c:tx>
      <c:layout>
        <c:manualLayout>
          <c:xMode val="edge"/>
          <c:yMode val="edge"/>
          <c:x val="0.22348888776457354"/>
          <c:y val="6.3817171341567724E-2"/>
        </c:manualLayout>
      </c:layout>
      <c:overlay val="0"/>
    </c:title>
    <c:autoTitleDeleted val="0"/>
    <c:plotArea>
      <c:layout>
        <c:manualLayout>
          <c:layoutTarget val="inner"/>
          <c:xMode val="edge"/>
          <c:yMode val="edge"/>
          <c:x val="0.11104208463629589"/>
          <c:y val="0.18355499560086391"/>
          <c:w val="0.75284647359044521"/>
          <c:h val="0.54047926274391811"/>
        </c:manualLayout>
      </c:layout>
      <c:barChart>
        <c:barDir val="col"/>
        <c:grouping val="clustered"/>
        <c:varyColors val="0"/>
        <c:ser>
          <c:idx val="0"/>
          <c:order val="0"/>
          <c:tx>
            <c:strRef>
              <c:f>Sheet1!$B$1</c:f>
              <c:strCache>
                <c:ptCount val="1"/>
                <c:pt idx="0">
                  <c:v>% Extremely/Very Favorable Impression</c:v>
                </c:pt>
              </c:strCache>
            </c:strRef>
          </c:tx>
          <c:spPr>
            <a:solidFill>
              <a:srgbClr val="F79646">
                <a:lumMod val="75000"/>
              </a:srgbClr>
            </a:solidFill>
          </c:spPr>
          <c:invertIfNegative val="0"/>
          <c:dPt>
            <c:idx val="1"/>
            <c:invertIfNegative val="0"/>
            <c:bubble3D val="0"/>
            <c:spPr>
              <a:solidFill>
                <a:srgbClr val="77933C"/>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Did Not Receive Information</c:v>
                </c:pt>
                <c:pt idx="1">
                  <c:v>Received Information</c:v>
                </c:pt>
              </c:strCache>
            </c:strRef>
          </c:cat>
          <c:val>
            <c:numRef>
              <c:f>Sheet1!$B$2:$B$3</c:f>
              <c:numCache>
                <c:formatCode>0%</c:formatCode>
                <c:ptCount val="2"/>
                <c:pt idx="0">
                  <c:v>0.43000000000000038</c:v>
                </c:pt>
                <c:pt idx="1">
                  <c:v>0.61000000000000065</c:v>
                </c:pt>
              </c:numCache>
            </c:numRef>
          </c:val>
        </c:ser>
        <c:dLbls>
          <c:showLegendKey val="0"/>
          <c:showVal val="0"/>
          <c:showCatName val="0"/>
          <c:showSerName val="0"/>
          <c:showPercent val="0"/>
          <c:showBubbleSize val="0"/>
        </c:dLbls>
        <c:gapWidth val="61"/>
        <c:axId val="133928832"/>
        <c:axId val="133930368"/>
      </c:barChart>
      <c:catAx>
        <c:axId val="133928832"/>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3930368"/>
        <c:crosses val="autoZero"/>
        <c:auto val="1"/>
        <c:lblAlgn val="ctr"/>
        <c:lblOffset val="100"/>
        <c:noMultiLvlLbl val="0"/>
      </c:catAx>
      <c:valAx>
        <c:axId val="133930368"/>
        <c:scaling>
          <c:orientation val="minMax"/>
        </c:scaling>
        <c:delete val="0"/>
        <c:axPos val="l"/>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33928832"/>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solidFill>
                  <a:schemeClr val="bg1">
                    <a:lumMod val="50000"/>
                  </a:schemeClr>
                </a:solidFill>
                <a:latin typeface="Arial Narrow" pitchFamily="34" charset="0"/>
              </a:defRPr>
            </a:pPr>
            <a:r>
              <a:rPr lang="en-US" dirty="0"/>
              <a:t>% Would Consider </a:t>
            </a:r>
            <a:r>
              <a:rPr lang="en-US" dirty="0" smtClean="0"/>
              <a:t>KCTCS**</a:t>
            </a:r>
            <a:endParaRPr lang="en-US" dirty="0"/>
          </a:p>
        </c:rich>
      </c:tx>
      <c:layout>
        <c:manualLayout>
          <c:xMode val="edge"/>
          <c:yMode val="edge"/>
          <c:x val="0.20328579741189354"/>
          <c:y val="0.12247739954442173"/>
        </c:manualLayout>
      </c:layout>
      <c:overlay val="0"/>
    </c:title>
    <c:autoTitleDeleted val="0"/>
    <c:plotArea>
      <c:layout>
        <c:manualLayout>
          <c:layoutTarget val="inner"/>
          <c:xMode val="edge"/>
          <c:yMode val="edge"/>
          <c:x val="9.2507308020738546E-2"/>
          <c:y val="0.22352125416857133"/>
          <c:w val="0.75284647359044565"/>
          <c:h val="0.58947022256168713"/>
        </c:manualLayout>
      </c:layout>
      <c:barChart>
        <c:barDir val="col"/>
        <c:grouping val="clustered"/>
        <c:varyColors val="0"/>
        <c:ser>
          <c:idx val="0"/>
          <c:order val="0"/>
          <c:tx>
            <c:strRef>
              <c:f>Sheet1!$B$1</c:f>
              <c:strCache>
                <c:ptCount val="1"/>
                <c:pt idx="0">
                  <c:v>% Would Consider KCTCS</c:v>
                </c:pt>
              </c:strCache>
            </c:strRef>
          </c:tx>
          <c:spPr>
            <a:solidFill>
              <a:srgbClr val="F79646">
                <a:lumMod val="75000"/>
              </a:srgbClr>
            </a:solidFill>
          </c:spPr>
          <c:invertIfNegative val="0"/>
          <c:dPt>
            <c:idx val="1"/>
            <c:invertIfNegative val="0"/>
            <c:bubble3D val="0"/>
            <c:spPr>
              <a:solidFill>
                <a:srgbClr val="77933C"/>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Did Not Receive Information</c:v>
                </c:pt>
                <c:pt idx="1">
                  <c:v>Received Information</c:v>
                </c:pt>
              </c:strCache>
            </c:strRef>
          </c:cat>
          <c:val>
            <c:numRef>
              <c:f>Sheet1!$B$2:$B$3</c:f>
              <c:numCache>
                <c:formatCode>0%</c:formatCode>
                <c:ptCount val="2"/>
                <c:pt idx="0">
                  <c:v>0.31000000000000089</c:v>
                </c:pt>
                <c:pt idx="1">
                  <c:v>0.44</c:v>
                </c:pt>
              </c:numCache>
            </c:numRef>
          </c:val>
        </c:ser>
        <c:dLbls>
          <c:showLegendKey val="0"/>
          <c:showVal val="0"/>
          <c:showCatName val="0"/>
          <c:showSerName val="0"/>
          <c:showPercent val="0"/>
          <c:showBubbleSize val="0"/>
        </c:dLbls>
        <c:gapWidth val="61"/>
        <c:axId val="133967872"/>
        <c:axId val="133969408"/>
      </c:barChart>
      <c:catAx>
        <c:axId val="133967872"/>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3969408"/>
        <c:crosses val="autoZero"/>
        <c:auto val="1"/>
        <c:lblAlgn val="ctr"/>
        <c:lblOffset val="100"/>
        <c:noMultiLvlLbl val="0"/>
      </c:catAx>
      <c:valAx>
        <c:axId val="133969408"/>
        <c:scaling>
          <c:orientation val="minMax"/>
          <c:max val="0.70000000000000062"/>
          <c:min val="0"/>
        </c:scaling>
        <c:delete val="0"/>
        <c:axPos val="l"/>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33967872"/>
        <c:crosses val="autoZero"/>
        <c:crossBetween val="between"/>
        <c:majorUnit val="0.1"/>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176"/>
          <c:y val="0"/>
          <c:w val="0.77431389966690523"/>
          <c:h val="0.86167301873663693"/>
        </c:manualLayout>
      </c:layout>
      <c:barChart>
        <c:barDir val="bar"/>
        <c:grouping val="stacked"/>
        <c:varyColors val="0"/>
        <c:ser>
          <c:idx val="0"/>
          <c:order val="0"/>
          <c:tx>
            <c:strRef>
              <c:f>Sheet1!$B$1</c:f>
              <c:strCache>
                <c:ptCount val="1"/>
                <c:pt idx="0">
                  <c:v>Column1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0.64000000000001234</c:v>
                </c:pt>
                <c:pt idx="1">
                  <c:v>0.45</c:v>
                </c:pt>
              </c:numCache>
            </c:numRef>
          </c:val>
        </c:ser>
        <c:dLbls>
          <c:showLegendKey val="0"/>
          <c:showVal val="0"/>
          <c:showCatName val="0"/>
          <c:showSerName val="0"/>
          <c:showPercent val="0"/>
          <c:showBubbleSize val="0"/>
        </c:dLbls>
        <c:gapWidth val="30"/>
        <c:overlap val="100"/>
        <c:axId val="134088576"/>
        <c:axId val="134090112"/>
      </c:barChart>
      <c:catAx>
        <c:axId val="134088576"/>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4090112"/>
        <c:crosses val="autoZero"/>
        <c:auto val="1"/>
        <c:lblAlgn val="ctr"/>
        <c:lblOffset val="100"/>
        <c:noMultiLvlLbl val="0"/>
      </c:catAx>
      <c:valAx>
        <c:axId val="134090112"/>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34088576"/>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16"/>
          <c:y val="0"/>
          <c:w val="0.77431389966690545"/>
          <c:h val="0.86167301873663693"/>
        </c:manualLayout>
      </c:layout>
      <c:barChart>
        <c:barDir val="bar"/>
        <c:grouping val="stacked"/>
        <c:varyColors val="0"/>
        <c:ser>
          <c:idx val="0"/>
          <c:order val="0"/>
          <c:tx>
            <c:strRef>
              <c:f>Sheet1!$B$1</c:f>
              <c:strCache>
                <c:ptCount val="1"/>
                <c:pt idx="0">
                  <c:v>Unaided</c:v>
                </c:pt>
              </c:strCache>
            </c:strRef>
          </c:tx>
          <c:spPr>
            <a:solidFill>
              <a:srgbClr val="8064A2">
                <a:lumMod val="75000"/>
              </a:srgbClr>
            </a:solidFill>
          </c:spPr>
          <c:invertIfNegative val="0"/>
          <c:dPt>
            <c:idx val="0"/>
            <c:invertIfNegative val="0"/>
            <c:bubble3D val="0"/>
            <c:spPr>
              <a:solidFill>
                <a:srgbClr val="8064A2">
                  <a:lumMod val="50000"/>
                </a:srgbClr>
              </a:solidFill>
            </c:spPr>
          </c:dPt>
          <c:dPt>
            <c:idx val="1"/>
            <c:invertIfNegative val="0"/>
            <c:bubble3D val="0"/>
            <c:spPr>
              <a:solidFill>
                <a:sysClr val="windowText" lastClr="000000">
                  <a:lumMod val="65000"/>
                  <a:lumOff val="3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0.46</c:v>
                </c:pt>
                <c:pt idx="1">
                  <c:v>0.3800000000000055</c:v>
                </c:pt>
              </c:numCache>
            </c:numRef>
          </c:val>
        </c:ser>
        <c:ser>
          <c:idx val="1"/>
          <c:order val="1"/>
          <c:tx>
            <c:strRef>
              <c:f>Sheet1!$C$1</c:f>
              <c:strCache>
                <c:ptCount val="1"/>
                <c:pt idx="0">
                  <c:v>Aided</c:v>
                </c:pt>
              </c:strCache>
            </c:strRef>
          </c:tx>
          <c:invertIfNegative val="0"/>
          <c:dPt>
            <c:idx val="0"/>
            <c:invertIfNegative val="0"/>
            <c:bubble3D val="0"/>
            <c:spPr>
              <a:solidFill>
                <a:srgbClr val="8064A2">
                  <a:lumMod val="75000"/>
                </a:srgbClr>
              </a:solidFill>
            </c:spPr>
          </c:dPt>
          <c:dPt>
            <c:idx val="1"/>
            <c:invertIfNegative val="0"/>
            <c:bubble3D val="0"/>
            <c:spPr>
              <a:solidFill>
                <a:sysClr val="window" lastClr="FFFFFF">
                  <a:lumMod val="65000"/>
                </a:sysClr>
              </a:solidFill>
            </c:spPr>
          </c:dPt>
          <c:dLbls>
            <c:dLbl>
              <c:idx val="0"/>
              <c:tx>
                <c:rich>
                  <a:bodyPr/>
                  <a:lstStyle/>
                  <a:p>
                    <a:pPr>
                      <a:defRPr sz="1400">
                        <a:solidFill>
                          <a:schemeClr val="bg1"/>
                        </a:solidFill>
                        <a:latin typeface="Arial Narrow" pitchFamily="34" charset="0"/>
                      </a:defRPr>
                    </a:pPr>
                    <a:r>
                      <a:rPr lang="en-US" dirty="0" smtClean="0"/>
                      <a:t>92%</a:t>
                    </a:r>
                    <a:endParaRPr lang="en-US" dirty="0"/>
                  </a:p>
                </c:rich>
              </c:tx>
              <c:spPr/>
              <c:dLblPos val="inEnd"/>
              <c:showLegendKey val="0"/>
              <c:showVal val="1"/>
              <c:showCatName val="0"/>
              <c:showSerName val="0"/>
              <c:showPercent val="0"/>
              <c:showBubbleSize val="0"/>
            </c:dLbl>
            <c:dLbl>
              <c:idx val="1"/>
              <c:tx>
                <c:rich>
                  <a:bodyPr/>
                  <a:lstStyle/>
                  <a:p>
                    <a:pPr>
                      <a:defRPr sz="1400">
                        <a:solidFill>
                          <a:schemeClr val="bg1"/>
                        </a:solidFill>
                        <a:latin typeface="Arial Narrow" pitchFamily="34" charset="0"/>
                      </a:defRPr>
                    </a:pPr>
                    <a:r>
                      <a:rPr lang="en-US" dirty="0" smtClean="0"/>
                      <a:t>87%</a:t>
                    </a:r>
                    <a:endParaRPr lang="en-US" dirty="0"/>
                  </a:p>
                </c:rich>
              </c:tx>
              <c:spPr/>
              <c:dLblPos val="inEnd"/>
              <c:showLegendKey val="0"/>
              <c:showVal val="1"/>
              <c:showCatName val="0"/>
              <c:showSerName val="0"/>
              <c:showPercent val="0"/>
              <c:showBubbleSize val="0"/>
            </c:dLbl>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Sheet1!$C$2:$C$3</c:f>
              <c:numCache>
                <c:formatCode>0%</c:formatCode>
                <c:ptCount val="2"/>
                <c:pt idx="0">
                  <c:v>0.46</c:v>
                </c:pt>
                <c:pt idx="1">
                  <c:v>0.49000000000000032</c:v>
                </c:pt>
              </c:numCache>
            </c:numRef>
          </c:val>
        </c:ser>
        <c:dLbls>
          <c:showLegendKey val="0"/>
          <c:showVal val="0"/>
          <c:showCatName val="0"/>
          <c:showSerName val="0"/>
          <c:showPercent val="0"/>
          <c:showBubbleSize val="0"/>
        </c:dLbls>
        <c:gapWidth val="31"/>
        <c:overlap val="100"/>
        <c:axId val="134142592"/>
        <c:axId val="134160768"/>
      </c:barChart>
      <c:catAx>
        <c:axId val="134142592"/>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4160768"/>
        <c:crosses val="autoZero"/>
        <c:auto val="1"/>
        <c:lblAlgn val="ctr"/>
        <c:lblOffset val="100"/>
        <c:noMultiLvlLbl val="0"/>
      </c:catAx>
      <c:valAx>
        <c:axId val="134160768"/>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34142592"/>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154"/>
          <c:y val="0"/>
          <c:w val="0.77431389966690545"/>
          <c:h val="0.86167301873663693"/>
        </c:manualLayout>
      </c:layout>
      <c:barChart>
        <c:barDir val="bar"/>
        <c:grouping val="stacked"/>
        <c:varyColors val="0"/>
        <c:ser>
          <c:idx val="0"/>
          <c:order val="0"/>
          <c:tx>
            <c:strRef>
              <c:f>Sheet1!$B$1</c:f>
              <c:strCache>
                <c:ptCount val="1"/>
                <c:pt idx="0">
                  <c:v>Unaided</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0.44</c:v>
                </c:pt>
                <c:pt idx="1">
                  <c:v>0.48000000000000032</c:v>
                </c:pt>
              </c:numCache>
            </c:numRef>
          </c:val>
        </c:ser>
        <c:dLbls>
          <c:showLegendKey val="0"/>
          <c:showVal val="0"/>
          <c:showCatName val="0"/>
          <c:showSerName val="0"/>
          <c:showPercent val="0"/>
          <c:showBubbleSize val="0"/>
        </c:dLbls>
        <c:gapWidth val="31"/>
        <c:overlap val="100"/>
        <c:axId val="134217088"/>
        <c:axId val="134218880"/>
      </c:barChart>
      <c:catAx>
        <c:axId val="134217088"/>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4218880"/>
        <c:crosses val="autoZero"/>
        <c:auto val="1"/>
        <c:lblAlgn val="ctr"/>
        <c:lblOffset val="100"/>
        <c:noMultiLvlLbl val="0"/>
      </c:catAx>
      <c:valAx>
        <c:axId val="134218880"/>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34217088"/>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805827403778204"/>
          <c:y val="0"/>
          <c:w val="0.78056808987479109"/>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0.5</c:v>
                </c:pt>
                <c:pt idx="1">
                  <c:v>0.53</c:v>
                </c:pt>
              </c:numCache>
            </c:numRef>
          </c:val>
        </c:ser>
        <c:dLbls>
          <c:showLegendKey val="0"/>
          <c:showVal val="0"/>
          <c:showCatName val="0"/>
          <c:showSerName val="0"/>
          <c:showPercent val="0"/>
          <c:showBubbleSize val="0"/>
        </c:dLbls>
        <c:gapWidth val="30"/>
        <c:overlap val="100"/>
        <c:axId val="134288512"/>
        <c:axId val="134290048"/>
      </c:barChart>
      <c:catAx>
        <c:axId val="134288512"/>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4290048"/>
        <c:crosses val="autoZero"/>
        <c:auto val="1"/>
        <c:lblAlgn val="ctr"/>
        <c:lblOffset val="100"/>
        <c:noMultiLvlLbl val="0"/>
      </c:catAx>
      <c:valAx>
        <c:axId val="134290048"/>
        <c:scaling>
          <c:orientation val="minMax"/>
          <c:max val="1"/>
          <c:min val="0"/>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34288512"/>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0"/>
          <c:w val="0.67138687716073764"/>
          <c:h val="0.83534956892665357"/>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txPr>
              <a:bodyPr/>
              <a:lstStyle/>
              <a:p>
                <a:pPr>
                  <a:defRPr sz="1400" b="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Sheet1!$A$2:$A$5</c:f>
              <c:strCache>
                <c:ptCount val="4"/>
                <c:pt idx="0">
                  <c:v>A lot of opportunity for you to advance where you work</c:v>
                </c:pt>
                <c:pt idx="1">
                  <c:v>Little opportunity for you to advance where you work</c:v>
                </c:pt>
                <c:pt idx="2">
                  <c:v>No opportunity at all for your advancement where you work</c:v>
                </c:pt>
                <c:pt idx="3">
                  <c:v>Some opportunity for you to advance</c:v>
                </c:pt>
              </c:strCache>
            </c:strRef>
          </c:cat>
          <c:val>
            <c:numRef>
              <c:f>Sheet1!$B$2:$B$5</c:f>
              <c:numCache>
                <c:formatCode>0%</c:formatCode>
                <c:ptCount val="4"/>
                <c:pt idx="0">
                  <c:v>0.2</c:v>
                </c:pt>
                <c:pt idx="1">
                  <c:v>0.22</c:v>
                </c:pt>
                <c:pt idx="2">
                  <c:v>0.24000000000000021</c:v>
                </c:pt>
                <c:pt idx="3">
                  <c:v>0.34</c:v>
                </c:pt>
              </c:numCache>
            </c:numRef>
          </c:val>
        </c:ser>
        <c:ser>
          <c:idx val="1"/>
          <c:order val="1"/>
          <c:tx>
            <c:strRef>
              <c:f>Sheet1!$C$1</c:f>
              <c:strCache>
                <c:ptCount val="1"/>
                <c:pt idx="0">
                  <c:v>Then</c:v>
                </c:pt>
              </c:strCache>
            </c:strRef>
          </c:tx>
          <c:spPr>
            <a:solidFill>
              <a:sysClr val="window" lastClr="FFFFFF">
                <a:lumMod val="65000"/>
              </a:sysClr>
            </a:solidFill>
          </c:spPr>
          <c:invertIfNegative val="0"/>
          <c:dLbls>
            <c:dLbl>
              <c:idx val="0"/>
              <c:layout>
                <c:manualLayout>
                  <c:x val="-5.4582511935091338E-2"/>
                  <c:y val="0"/>
                </c:manualLayout>
              </c:layout>
              <c:showLegendKey val="0"/>
              <c:showVal val="1"/>
              <c:showCatName val="0"/>
              <c:showSerName val="0"/>
              <c:showPercent val="0"/>
              <c:showBubbleSize val="0"/>
            </c:dLbl>
            <c:dLbl>
              <c:idx val="1"/>
              <c:layout>
                <c:manualLayout>
                  <c:x val="-5.3023011594086893E-2"/>
                  <c:y val="3.2904384522192292E-3"/>
                </c:manualLayout>
              </c:layout>
              <c:showLegendKey val="0"/>
              <c:showVal val="1"/>
              <c:showCatName val="0"/>
              <c:showSerName val="0"/>
              <c:showPercent val="0"/>
              <c:showBubbleSize val="0"/>
            </c:dLbl>
            <c:dLbl>
              <c:idx val="2"/>
              <c:layout>
                <c:manualLayout>
                  <c:x val="-5.3023011594086893E-2"/>
                  <c:y val="3.2904384522192492E-3"/>
                </c:manualLayout>
              </c:layout>
              <c:showLegendKey val="0"/>
              <c:showVal val="1"/>
              <c:showCatName val="0"/>
              <c:showSerName val="0"/>
              <c:showPercent val="0"/>
              <c:showBubbleSize val="0"/>
            </c:dLbl>
            <c:dLbl>
              <c:idx val="3"/>
              <c:layout>
                <c:manualLayout>
                  <c:x val="-5.4582511935091338E-2"/>
                  <c:y val="3.2904384522192292E-3"/>
                </c:manualLayout>
              </c:layout>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Sheet1!$A$2:$A$5</c:f>
              <c:strCache>
                <c:ptCount val="4"/>
                <c:pt idx="0">
                  <c:v>A lot of opportunity for you to advance where you work</c:v>
                </c:pt>
                <c:pt idx="1">
                  <c:v>Little opportunity for you to advance where you work</c:v>
                </c:pt>
                <c:pt idx="2">
                  <c:v>No opportunity at all for your advancement where you work</c:v>
                </c:pt>
                <c:pt idx="3">
                  <c:v>Some opportunity for you to advance</c:v>
                </c:pt>
              </c:strCache>
            </c:strRef>
          </c:cat>
          <c:val>
            <c:numRef>
              <c:f>Sheet1!$C$2:$C$5</c:f>
              <c:numCache>
                <c:formatCode>0%</c:formatCode>
                <c:ptCount val="4"/>
                <c:pt idx="0">
                  <c:v>0.27</c:v>
                </c:pt>
                <c:pt idx="1">
                  <c:v>0.24000000000000021</c:v>
                </c:pt>
                <c:pt idx="2">
                  <c:v>0.21000000000000021</c:v>
                </c:pt>
                <c:pt idx="3">
                  <c:v>0.29000000000000031</c:v>
                </c:pt>
              </c:numCache>
            </c:numRef>
          </c:val>
        </c:ser>
        <c:dLbls>
          <c:showLegendKey val="0"/>
          <c:showVal val="0"/>
          <c:showCatName val="0"/>
          <c:showSerName val="0"/>
          <c:showPercent val="0"/>
          <c:showBubbleSize val="0"/>
        </c:dLbls>
        <c:gapWidth val="69"/>
        <c:axId val="130381696"/>
        <c:axId val="130383232"/>
      </c:barChart>
      <c:catAx>
        <c:axId val="130381696"/>
        <c:scaling>
          <c:orientation val="minMax"/>
        </c:scaling>
        <c:delete val="0"/>
        <c:axPos val="l"/>
        <c:numFmt formatCode="General" sourceLinked="1"/>
        <c:majorTickMark val="out"/>
        <c:minorTickMark val="none"/>
        <c:tickLblPos val="nextTo"/>
        <c:txPr>
          <a:bodyPr/>
          <a:lstStyle/>
          <a:p>
            <a:pPr>
              <a:defRPr sz="1200" b="0">
                <a:solidFill>
                  <a:schemeClr val="tx1">
                    <a:lumMod val="50000"/>
                    <a:lumOff val="50000"/>
                  </a:schemeClr>
                </a:solidFill>
                <a:latin typeface="Arial Narrow" pitchFamily="34" charset="0"/>
              </a:defRPr>
            </a:pPr>
            <a:endParaRPr lang="en-US"/>
          </a:p>
        </c:txPr>
        <c:crossAx val="130383232"/>
        <c:crosses val="autoZero"/>
        <c:auto val="1"/>
        <c:lblAlgn val="ctr"/>
        <c:lblOffset val="100"/>
        <c:noMultiLvlLbl val="0"/>
      </c:catAx>
      <c:valAx>
        <c:axId val="130383232"/>
        <c:scaling>
          <c:orientation val="minMax"/>
          <c:max val="0.5"/>
        </c:scaling>
        <c:delete val="0"/>
        <c:axPos val="b"/>
        <c:numFmt formatCode="0%" sourceLinked="1"/>
        <c:majorTickMark val="out"/>
        <c:minorTickMark val="none"/>
        <c:tickLblPos val="nextTo"/>
        <c:txPr>
          <a:bodyPr/>
          <a:lstStyle/>
          <a:p>
            <a:pPr>
              <a:defRPr sz="1200" b="0">
                <a:solidFill>
                  <a:schemeClr val="tx1">
                    <a:lumMod val="50000"/>
                    <a:lumOff val="50000"/>
                  </a:schemeClr>
                </a:solidFill>
                <a:latin typeface="Arial Narrow" pitchFamily="34" charset="0"/>
              </a:defRPr>
            </a:pPr>
            <a:endParaRPr lang="en-US"/>
          </a:p>
        </c:txPr>
        <c:crossAx val="130381696"/>
        <c:crosses val="autoZero"/>
        <c:crossBetween val="between"/>
      </c:valAx>
    </c:plotArea>
    <c:legend>
      <c:legendPos val="b"/>
      <c:layout>
        <c:manualLayout>
          <c:xMode val="edge"/>
          <c:yMode val="edge"/>
          <c:x val="0.49439660475900904"/>
          <c:y val="0.92533502881593799"/>
          <c:w val="0.20146583208430219"/>
          <c:h val="7.1374532731830823E-2"/>
        </c:manualLayout>
      </c:layout>
      <c:overlay val="0"/>
      <c:txPr>
        <a:bodyPr/>
        <a:lstStyle/>
        <a:p>
          <a:pPr>
            <a:defRPr sz="1400">
              <a:solidFill>
                <a:srgbClr val="7F7F7F"/>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182"/>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0.61000000000000065</c:v>
                </c:pt>
                <c:pt idx="1">
                  <c:v>0.60000000000000064</c:v>
                </c:pt>
              </c:numCache>
            </c:numRef>
          </c:val>
        </c:ser>
        <c:dLbls>
          <c:showLegendKey val="0"/>
          <c:showVal val="0"/>
          <c:showCatName val="0"/>
          <c:showSerName val="0"/>
          <c:showPercent val="0"/>
          <c:showBubbleSize val="0"/>
        </c:dLbls>
        <c:gapWidth val="30"/>
        <c:overlap val="100"/>
        <c:axId val="136934912"/>
        <c:axId val="136936448"/>
      </c:barChart>
      <c:catAx>
        <c:axId val="136934912"/>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6936448"/>
        <c:crosses val="autoZero"/>
        <c:auto val="1"/>
        <c:lblAlgn val="ctr"/>
        <c:lblOffset val="100"/>
        <c:noMultiLvlLbl val="0"/>
      </c:catAx>
      <c:valAx>
        <c:axId val="136936448"/>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36934912"/>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196"/>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0.56999999999999995</c:v>
                </c:pt>
                <c:pt idx="1">
                  <c:v>0.51</c:v>
                </c:pt>
              </c:numCache>
            </c:numRef>
          </c:val>
        </c:ser>
        <c:dLbls>
          <c:showLegendKey val="0"/>
          <c:showVal val="0"/>
          <c:showCatName val="0"/>
          <c:showSerName val="0"/>
          <c:showPercent val="0"/>
          <c:showBubbleSize val="0"/>
        </c:dLbls>
        <c:gapWidth val="30"/>
        <c:overlap val="100"/>
        <c:axId val="137440640"/>
        <c:axId val="137442432"/>
      </c:barChart>
      <c:catAx>
        <c:axId val="137440640"/>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7442432"/>
        <c:crosses val="autoZero"/>
        <c:auto val="1"/>
        <c:lblAlgn val="ctr"/>
        <c:lblOffset val="100"/>
        <c:noMultiLvlLbl val="0"/>
      </c:catAx>
      <c:valAx>
        <c:axId val="137442432"/>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37440640"/>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196"/>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0.60000000000000064</c:v>
                </c:pt>
                <c:pt idx="1">
                  <c:v>0.58000000000000007</c:v>
                </c:pt>
              </c:numCache>
            </c:numRef>
          </c:val>
        </c:ser>
        <c:dLbls>
          <c:showLegendKey val="0"/>
          <c:showVal val="0"/>
          <c:showCatName val="0"/>
          <c:showSerName val="0"/>
          <c:showPercent val="0"/>
          <c:showBubbleSize val="0"/>
        </c:dLbls>
        <c:gapWidth val="30"/>
        <c:overlap val="100"/>
        <c:axId val="137503872"/>
        <c:axId val="137505408"/>
      </c:barChart>
      <c:catAx>
        <c:axId val="137503872"/>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7505408"/>
        <c:crosses val="autoZero"/>
        <c:auto val="1"/>
        <c:lblAlgn val="ctr"/>
        <c:lblOffset val="100"/>
        <c:noMultiLvlLbl val="0"/>
      </c:catAx>
      <c:valAx>
        <c:axId val="137505408"/>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37503872"/>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207"/>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0.4</c:v>
                </c:pt>
                <c:pt idx="1">
                  <c:v>0.49000000000000032</c:v>
                </c:pt>
              </c:numCache>
            </c:numRef>
          </c:val>
        </c:ser>
        <c:dLbls>
          <c:showLegendKey val="0"/>
          <c:showVal val="0"/>
          <c:showCatName val="0"/>
          <c:showSerName val="0"/>
          <c:showPercent val="0"/>
          <c:showBubbleSize val="0"/>
        </c:dLbls>
        <c:gapWidth val="30"/>
        <c:overlap val="100"/>
        <c:axId val="137542272"/>
        <c:axId val="137548160"/>
      </c:barChart>
      <c:catAx>
        <c:axId val="137542272"/>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7548160"/>
        <c:crosses val="autoZero"/>
        <c:auto val="1"/>
        <c:lblAlgn val="ctr"/>
        <c:lblOffset val="100"/>
        <c:noMultiLvlLbl val="0"/>
      </c:catAx>
      <c:valAx>
        <c:axId val="137548160"/>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37542272"/>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176"/>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0.48000000000000032</c:v>
                </c:pt>
                <c:pt idx="1">
                  <c:v>0.52</c:v>
                </c:pt>
              </c:numCache>
            </c:numRef>
          </c:val>
        </c:ser>
        <c:dLbls>
          <c:showLegendKey val="0"/>
          <c:showVal val="0"/>
          <c:showCatName val="0"/>
          <c:showSerName val="0"/>
          <c:showPercent val="0"/>
          <c:showBubbleSize val="0"/>
        </c:dLbls>
        <c:gapWidth val="30"/>
        <c:overlap val="100"/>
        <c:axId val="137222400"/>
        <c:axId val="137338880"/>
      </c:barChart>
      <c:catAx>
        <c:axId val="137222400"/>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7338880"/>
        <c:crosses val="autoZero"/>
        <c:auto val="1"/>
        <c:lblAlgn val="ctr"/>
        <c:lblOffset val="100"/>
        <c:noMultiLvlLbl val="0"/>
      </c:catAx>
      <c:valAx>
        <c:axId val="137338880"/>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37222400"/>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19"/>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0.39000000000000595</c:v>
                </c:pt>
                <c:pt idx="1">
                  <c:v>0.47000000000000008</c:v>
                </c:pt>
              </c:numCache>
            </c:numRef>
          </c:val>
        </c:ser>
        <c:dLbls>
          <c:showLegendKey val="0"/>
          <c:showVal val="0"/>
          <c:showCatName val="0"/>
          <c:showSerName val="0"/>
          <c:showPercent val="0"/>
          <c:showBubbleSize val="0"/>
        </c:dLbls>
        <c:gapWidth val="30"/>
        <c:overlap val="100"/>
        <c:axId val="137256960"/>
        <c:axId val="137258496"/>
      </c:barChart>
      <c:catAx>
        <c:axId val="137256960"/>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7258496"/>
        <c:crosses val="autoZero"/>
        <c:auto val="1"/>
        <c:lblAlgn val="ctr"/>
        <c:lblOffset val="100"/>
        <c:noMultiLvlLbl val="0"/>
      </c:catAx>
      <c:valAx>
        <c:axId val="137258496"/>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37256960"/>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19"/>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0.45</c:v>
                </c:pt>
                <c:pt idx="1">
                  <c:v>0.46</c:v>
                </c:pt>
              </c:numCache>
            </c:numRef>
          </c:val>
        </c:ser>
        <c:dLbls>
          <c:showLegendKey val="0"/>
          <c:showVal val="0"/>
          <c:showCatName val="0"/>
          <c:showSerName val="0"/>
          <c:showPercent val="0"/>
          <c:showBubbleSize val="0"/>
        </c:dLbls>
        <c:gapWidth val="30"/>
        <c:overlap val="100"/>
        <c:axId val="137291264"/>
        <c:axId val="137292800"/>
      </c:barChart>
      <c:catAx>
        <c:axId val="137291264"/>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7292800"/>
        <c:crosses val="autoZero"/>
        <c:auto val="1"/>
        <c:lblAlgn val="ctr"/>
        <c:lblOffset val="100"/>
        <c:noMultiLvlLbl val="0"/>
      </c:catAx>
      <c:valAx>
        <c:axId val="137292800"/>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37291264"/>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201"/>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0.4</c:v>
                </c:pt>
                <c:pt idx="1">
                  <c:v>0.42000000000000032</c:v>
                </c:pt>
              </c:numCache>
            </c:numRef>
          </c:val>
        </c:ser>
        <c:dLbls>
          <c:showLegendKey val="0"/>
          <c:showVal val="0"/>
          <c:showCatName val="0"/>
          <c:showSerName val="0"/>
          <c:showPercent val="0"/>
          <c:showBubbleSize val="0"/>
        </c:dLbls>
        <c:gapWidth val="30"/>
        <c:overlap val="100"/>
        <c:axId val="137382912"/>
        <c:axId val="137626368"/>
      </c:barChart>
      <c:catAx>
        <c:axId val="137382912"/>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7626368"/>
        <c:crosses val="autoZero"/>
        <c:auto val="1"/>
        <c:lblAlgn val="ctr"/>
        <c:lblOffset val="100"/>
        <c:noMultiLvlLbl val="0"/>
      </c:catAx>
      <c:valAx>
        <c:axId val="137626368"/>
        <c:scaling>
          <c:orientation val="minMax"/>
          <c:max val="1"/>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37382912"/>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536675201314901E-2"/>
          <c:y val="5.0709776506988713E-2"/>
          <c:w val="0.88301262578041617"/>
          <c:h val="0.86167301873663693"/>
        </c:manualLayout>
      </c:layout>
      <c:barChart>
        <c:barDir val="col"/>
        <c:grouping val="clustered"/>
        <c:varyColors val="0"/>
        <c:ser>
          <c:idx val="0"/>
          <c:order val="0"/>
          <c:tx>
            <c:strRef>
              <c:f>Sheet1!$B$1</c:f>
              <c:strCache>
                <c:ptCount val="1"/>
                <c:pt idx="0">
                  <c:v>Now</c:v>
                </c:pt>
              </c:strCache>
            </c:strRef>
          </c:tx>
          <c:spPr>
            <a:solidFill>
              <a:srgbClr val="8064A2">
                <a:lumMod val="75000"/>
              </a:srgbClr>
            </a:solidFill>
          </c:spPr>
          <c:invertIfNegative val="0"/>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Sheet1!$A$2:$A$8</c:f>
              <c:strCache>
                <c:ptCount val="7"/>
                <c:pt idx="0">
                  <c:v>Has educational opportunities and courses that you can use</c:v>
                </c:pt>
                <c:pt idx="1">
                  <c:v>Has successful graduates</c:v>
                </c:pt>
                <c:pt idx="2">
                  <c:v>Has quality academic programs</c:v>
                </c:pt>
                <c:pt idx="3">
                  <c:v>Has a well qualified faculty</c:v>
                </c:pt>
                <c:pt idx="4">
                  <c:v>Provides course credits that are easy to transfer</c:v>
                </c:pt>
                <c:pt idx="5">
                  <c:v>Has a good academic reputation</c:v>
                </c:pt>
                <c:pt idx="6">
                  <c:v>Has modern up-to-date campus</c:v>
                </c:pt>
              </c:strCache>
            </c:strRef>
          </c:cat>
          <c:val>
            <c:numRef>
              <c:f>Sheet1!$B$2:$B$8</c:f>
              <c:numCache>
                <c:formatCode>0%</c:formatCode>
                <c:ptCount val="7"/>
                <c:pt idx="0">
                  <c:v>0.5</c:v>
                </c:pt>
                <c:pt idx="1">
                  <c:v>0.49000000000000032</c:v>
                </c:pt>
                <c:pt idx="2">
                  <c:v>0.47000000000000008</c:v>
                </c:pt>
                <c:pt idx="3">
                  <c:v>0.45</c:v>
                </c:pt>
                <c:pt idx="4">
                  <c:v>0.45</c:v>
                </c:pt>
                <c:pt idx="5">
                  <c:v>0.45</c:v>
                </c:pt>
                <c:pt idx="6">
                  <c:v>0.45</c:v>
                </c:pt>
              </c:numCache>
            </c:numRef>
          </c:val>
        </c:ser>
        <c:dLbls>
          <c:showLegendKey val="0"/>
          <c:showVal val="0"/>
          <c:showCatName val="0"/>
          <c:showSerName val="0"/>
          <c:showPercent val="0"/>
          <c:showBubbleSize val="0"/>
        </c:dLbls>
        <c:gapWidth val="59"/>
        <c:axId val="137689344"/>
        <c:axId val="137719808"/>
      </c:barChart>
      <c:catAx>
        <c:axId val="137689344"/>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7719808"/>
        <c:crosses val="autoZero"/>
        <c:auto val="1"/>
        <c:lblAlgn val="ctr"/>
        <c:lblOffset val="100"/>
        <c:noMultiLvlLbl val="0"/>
      </c:catAx>
      <c:valAx>
        <c:axId val="137719808"/>
        <c:scaling>
          <c:orientation val="minMax"/>
          <c:max val="0.75000000000001132"/>
          <c:min val="0"/>
        </c:scaling>
        <c:delete val="0"/>
        <c:axPos val="l"/>
        <c:numFmt formatCode="0%" sourceLinked="1"/>
        <c:majorTickMark val="out"/>
        <c:minorTickMark val="none"/>
        <c:tickLblPos val="nextTo"/>
        <c:txPr>
          <a:bodyPr/>
          <a:lstStyle/>
          <a:p>
            <a:pPr>
              <a:defRPr sz="1200">
                <a:solidFill>
                  <a:schemeClr val="bg1">
                    <a:lumMod val="50000"/>
                  </a:schemeClr>
                </a:solidFill>
                <a:latin typeface="Arial Narrow" pitchFamily="34" charset="0"/>
              </a:defRPr>
            </a:pPr>
            <a:endParaRPr lang="en-US"/>
          </a:p>
        </c:txPr>
        <c:crossAx val="137689344"/>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8675696240618931E-2"/>
          <c:y val="5.4209162718003086E-2"/>
          <c:w val="0.88301262578041606"/>
          <c:h val="0.86167301873663693"/>
        </c:manualLayout>
      </c:layout>
      <c:barChart>
        <c:barDir val="col"/>
        <c:grouping val="clustered"/>
        <c:varyColors val="0"/>
        <c:ser>
          <c:idx val="0"/>
          <c:order val="0"/>
          <c:tx>
            <c:strRef>
              <c:f>Sheet1!$B$1</c:f>
              <c:strCache>
                <c:ptCount val="1"/>
                <c:pt idx="0">
                  <c:v>Now</c:v>
                </c:pt>
              </c:strCache>
            </c:strRef>
          </c:tx>
          <c:spPr>
            <a:solidFill>
              <a:srgbClr val="8064A2">
                <a:lumMod val="75000"/>
              </a:srgbClr>
            </a:solidFill>
          </c:spPr>
          <c:invertIfNegative val="0"/>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Sheet1!$A$2:$A$7</c:f>
              <c:strCache>
                <c:ptCount val="6"/>
                <c:pt idx="0">
                  <c:v>Offers easy access to student financial aid</c:v>
                </c:pt>
                <c:pt idx="1">
                  <c:v>Has a good &amp; informative website</c:v>
                </c:pt>
                <c:pt idx="2">
                  <c:v>Is affordable to me</c:v>
                </c:pt>
                <c:pt idx="3">
                  <c:v>Has academic majors I am interested in</c:v>
                </c:pt>
                <c:pt idx="4">
                  <c:v>Helps their students find jobs</c:v>
                </c:pt>
                <c:pt idx="5">
                  <c:v>Has a vibrant student life on campus</c:v>
                </c:pt>
              </c:strCache>
            </c:strRef>
          </c:cat>
          <c:val>
            <c:numRef>
              <c:f>Sheet1!$B$2:$B$7</c:f>
              <c:numCache>
                <c:formatCode>0%</c:formatCode>
                <c:ptCount val="6"/>
                <c:pt idx="0">
                  <c:v>0.42000000000000032</c:v>
                </c:pt>
                <c:pt idx="1">
                  <c:v>0.41000000000000031</c:v>
                </c:pt>
                <c:pt idx="2">
                  <c:v>0.41000000000000031</c:v>
                </c:pt>
                <c:pt idx="3">
                  <c:v>0.38000000000000572</c:v>
                </c:pt>
                <c:pt idx="4">
                  <c:v>0.31000000000000238</c:v>
                </c:pt>
                <c:pt idx="5">
                  <c:v>0.22</c:v>
                </c:pt>
              </c:numCache>
            </c:numRef>
          </c:val>
        </c:ser>
        <c:dLbls>
          <c:showLegendKey val="0"/>
          <c:showVal val="0"/>
          <c:showCatName val="0"/>
          <c:showSerName val="0"/>
          <c:showPercent val="0"/>
          <c:showBubbleSize val="0"/>
        </c:dLbls>
        <c:gapWidth val="61"/>
        <c:axId val="137771648"/>
        <c:axId val="137806208"/>
      </c:barChart>
      <c:catAx>
        <c:axId val="137771648"/>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7806208"/>
        <c:crosses val="autoZero"/>
        <c:auto val="1"/>
        <c:lblAlgn val="ctr"/>
        <c:lblOffset val="100"/>
        <c:noMultiLvlLbl val="0"/>
      </c:catAx>
      <c:valAx>
        <c:axId val="137806208"/>
        <c:scaling>
          <c:orientation val="minMax"/>
          <c:max val="0.75000000000001132"/>
          <c:min val="0"/>
        </c:scaling>
        <c:delete val="0"/>
        <c:axPos val="l"/>
        <c:numFmt formatCode="0%" sourceLinked="1"/>
        <c:majorTickMark val="out"/>
        <c:minorTickMark val="none"/>
        <c:tickLblPos val="nextTo"/>
        <c:txPr>
          <a:bodyPr/>
          <a:lstStyle/>
          <a:p>
            <a:pPr>
              <a:defRPr sz="1200">
                <a:solidFill>
                  <a:schemeClr val="bg1">
                    <a:lumMod val="50000"/>
                  </a:schemeClr>
                </a:solidFill>
                <a:latin typeface="Arial Narrow" pitchFamily="34" charset="0"/>
              </a:defRPr>
            </a:pPr>
            <a:endParaRPr lang="en-US"/>
          </a:p>
        </c:txPr>
        <c:crossAx val="137771648"/>
        <c:crosses val="autoZero"/>
        <c:crossBetween val="between"/>
        <c:majorUnit val="0.2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0"/>
          <c:w val="0.64743703910654993"/>
          <c:h val="0.82702941037162292"/>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txPr>
              <a:bodyPr/>
              <a:lstStyle/>
              <a:p>
                <a:pPr>
                  <a:defRPr sz="1400" b="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Sheet1!$A$2:$A$6</c:f>
              <c:strCache>
                <c:ptCount val="5"/>
                <c:pt idx="0">
                  <c:v>I'm not the right age</c:v>
                </c:pt>
                <c:pt idx="1">
                  <c:v>I'm not friends with the right people</c:v>
                </c:pt>
                <c:pt idx="2">
                  <c:v>I don't have the right experience I need</c:v>
                </c:pt>
                <c:pt idx="3">
                  <c:v>I don't have the right education for the job</c:v>
                </c:pt>
                <c:pt idx="4">
                  <c:v>There are few or no positions that I could advance to</c:v>
                </c:pt>
              </c:strCache>
            </c:strRef>
          </c:cat>
          <c:val>
            <c:numRef>
              <c:f>Sheet1!$B$2:$B$6</c:f>
              <c:numCache>
                <c:formatCode>0%</c:formatCode>
                <c:ptCount val="5"/>
                <c:pt idx="0">
                  <c:v>0.12000000000000002</c:v>
                </c:pt>
                <c:pt idx="1">
                  <c:v>0.21000000000000021</c:v>
                </c:pt>
                <c:pt idx="2">
                  <c:v>0.26</c:v>
                </c:pt>
                <c:pt idx="3">
                  <c:v>0.28000000000000008</c:v>
                </c:pt>
                <c:pt idx="4">
                  <c:v>0.77000000000001201</c:v>
                </c:pt>
              </c:numCache>
            </c:numRef>
          </c:val>
        </c:ser>
        <c:ser>
          <c:idx val="1"/>
          <c:order val="1"/>
          <c:tx>
            <c:strRef>
              <c:f>Sheet1!$C$1</c:f>
              <c:strCache>
                <c:ptCount val="1"/>
                <c:pt idx="0">
                  <c:v>Then</c:v>
                </c:pt>
              </c:strCache>
            </c:strRef>
          </c:tx>
          <c:spPr>
            <a:solidFill>
              <a:sysClr val="window" lastClr="FFFFFF">
                <a:lumMod val="65000"/>
              </a:sysClr>
            </a:solidFill>
          </c:spPr>
          <c:invertIfNegative val="0"/>
          <c:dLbls>
            <c:dLbl>
              <c:idx val="0"/>
              <c:layout>
                <c:manualLayout>
                  <c:x val="-6.0626312774488947E-2"/>
                  <c:y val="3.4993552369091047E-3"/>
                </c:manualLayout>
              </c:layout>
              <c:showLegendKey val="0"/>
              <c:showVal val="1"/>
              <c:showCatName val="0"/>
              <c:showSerName val="0"/>
              <c:showPercent val="0"/>
              <c:showBubbleSize val="0"/>
            </c:dLbl>
            <c:dLbl>
              <c:idx val="1"/>
              <c:layout>
                <c:manualLayout>
                  <c:x val="-5.8789151781322865E-2"/>
                  <c:y val="-3.499355236909041E-3"/>
                </c:manualLayout>
              </c:layout>
              <c:showLegendKey val="0"/>
              <c:showVal val="1"/>
              <c:showCatName val="0"/>
              <c:showSerName val="0"/>
              <c:showPercent val="0"/>
              <c:showBubbleSize val="0"/>
            </c:dLbl>
            <c:dLbl>
              <c:idx val="3"/>
              <c:layout>
                <c:manualLayout>
                  <c:x val="-5.8789151781322886E-2"/>
                  <c:y val="0"/>
                </c:manualLayout>
              </c:layout>
              <c:showLegendKey val="0"/>
              <c:showVal val="1"/>
              <c:showCatName val="0"/>
              <c:showSerName val="0"/>
              <c:showPercent val="0"/>
              <c:showBubbleSize val="0"/>
            </c:dLbl>
            <c:dLbl>
              <c:idx val="4"/>
              <c:layout>
                <c:manualLayout>
                  <c:x val="-5.8789151781322865E-2"/>
                  <c:y val="0"/>
                </c:manualLayout>
              </c:layout>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Sheet1!$A$2:$A$6</c:f>
              <c:strCache>
                <c:ptCount val="5"/>
                <c:pt idx="0">
                  <c:v>I'm not the right age</c:v>
                </c:pt>
                <c:pt idx="1">
                  <c:v>I'm not friends with the right people</c:v>
                </c:pt>
                <c:pt idx="2">
                  <c:v>I don't have the right experience I need</c:v>
                </c:pt>
                <c:pt idx="3">
                  <c:v>I don't have the right education for the job</c:v>
                </c:pt>
                <c:pt idx="4">
                  <c:v>There are few or no positions that I could advance to</c:v>
                </c:pt>
              </c:strCache>
            </c:strRef>
          </c:cat>
          <c:val>
            <c:numRef>
              <c:f>Sheet1!$C$2:$C$6</c:f>
              <c:numCache>
                <c:formatCode>0%</c:formatCode>
                <c:ptCount val="5"/>
                <c:pt idx="0">
                  <c:v>0.12000000000000002</c:v>
                </c:pt>
                <c:pt idx="1">
                  <c:v>0.28000000000000008</c:v>
                </c:pt>
                <c:pt idx="3">
                  <c:v>0.28000000000000008</c:v>
                </c:pt>
                <c:pt idx="4">
                  <c:v>0.68</c:v>
                </c:pt>
              </c:numCache>
            </c:numRef>
          </c:val>
        </c:ser>
        <c:dLbls>
          <c:showLegendKey val="0"/>
          <c:showVal val="0"/>
          <c:showCatName val="0"/>
          <c:showSerName val="0"/>
          <c:showPercent val="0"/>
          <c:showBubbleSize val="0"/>
        </c:dLbls>
        <c:gapWidth val="69"/>
        <c:axId val="131756800"/>
        <c:axId val="131758336"/>
      </c:barChart>
      <c:catAx>
        <c:axId val="131756800"/>
        <c:scaling>
          <c:orientation val="minMax"/>
        </c:scaling>
        <c:delete val="0"/>
        <c:axPos val="l"/>
        <c:numFmt formatCode="General" sourceLinked="1"/>
        <c:majorTickMark val="out"/>
        <c:minorTickMark val="none"/>
        <c:tickLblPos val="nextTo"/>
        <c:txPr>
          <a:bodyPr/>
          <a:lstStyle/>
          <a:p>
            <a:pPr>
              <a:defRPr sz="1200" b="0">
                <a:solidFill>
                  <a:schemeClr val="tx1">
                    <a:lumMod val="50000"/>
                    <a:lumOff val="50000"/>
                  </a:schemeClr>
                </a:solidFill>
                <a:latin typeface="Arial Narrow" pitchFamily="34" charset="0"/>
              </a:defRPr>
            </a:pPr>
            <a:endParaRPr lang="en-US"/>
          </a:p>
        </c:txPr>
        <c:crossAx val="131758336"/>
        <c:crosses val="autoZero"/>
        <c:auto val="1"/>
        <c:lblAlgn val="ctr"/>
        <c:lblOffset val="100"/>
        <c:noMultiLvlLbl val="0"/>
      </c:catAx>
      <c:valAx>
        <c:axId val="131758336"/>
        <c:scaling>
          <c:orientation val="minMax"/>
        </c:scaling>
        <c:delete val="0"/>
        <c:axPos val="b"/>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31756800"/>
        <c:crosses val="autoZero"/>
        <c:crossBetween val="between"/>
      </c:valAx>
    </c:plotArea>
    <c:legend>
      <c:legendPos val="b"/>
      <c:layout>
        <c:manualLayout>
          <c:xMode val="edge"/>
          <c:yMode val="edge"/>
          <c:x val="0.53542432302286058"/>
          <c:y val="0.91593727844019346"/>
          <c:w val="0.24855684505751641"/>
          <c:h val="6.8315623427616823E-2"/>
        </c:manualLayout>
      </c:layout>
      <c:overlay val="0"/>
      <c:txPr>
        <a:bodyPr/>
        <a:lstStyle/>
        <a:p>
          <a:pPr>
            <a:defRPr sz="1400">
              <a:solidFill>
                <a:srgbClr val="7F7F7F"/>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115309578504156"/>
          <c:y val="0"/>
          <c:w val="0.77431389966690545"/>
          <c:h val="0.99639800718662652"/>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0.45</c:v>
                </c:pt>
                <c:pt idx="1">
                  <c:v>0.51</c:v>
                </c:pt>
              </c:numCache>
            </c:numRef>
          </c:val>
        </c:ser>
        <c:dLbls>
          <c:showLegendKey val="0"/>
          <c:showVal val="0"/>
          <c:showCatName val="0"/>
          <c:showSerName val="0"/>
          <c:showPercent val="0"/>
          <c:showBubbleSize val="0"/>
        </c:dLbls>
        <c:gapWidth val="30"/>
        <c:overlap val="100"/>
        <c:axId val="138275072"/>
        <c:axId val="138297344"/>
      </c:barChart>
      <c:catAx>
        <c:axId val="138275072"/>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8297344"/>
        <c:crosses val="autoZero"/>
        <c:auto val="1"/>
        <c:lblAlgn val="ctr"/>
        <c:lblOffset val="100"/>
        <c:noMultiLvlLbl val="0"/>
      </c:catAx>
      <c:valAx>
        <c:axId val="138297344"/>
        <c:scaling>
          <c:orientation val="minMax"/>
          <c:max val="1"/>
          <c:min val="0"/>
        </c:scaling>
        <c:delete val="1"/>
        <c:axPos val="b"/>
        <c:numFmt formatCode="0%" sourceLinked="1"/>
        <c:majorTickMark val="out"/>
        <c:minorTickMark val="none"/>
        <c:tickLblPos val="none"/>
        <c:crossAx val="138275072"/>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43124334910019"/>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0.31000000000000238</c:v>
                </c:pt>
                <c:pt idx="1">
                  <c:v>0.4</c:v>
                </c:pt>
              </c:numCache>
            </c:numRef>
          </c:val>
        </c:ser>
        <c:dLbls>
          <c:showLegendKey val="0"/>
          <c:showVal val="0"/>
          <c:showCatName val="0"/>
          <c:showSerName val="0"/>
          <c:showPercent val="0"/>
          <c:showBubbleSize val="0"/>
        </c:dLbls>
        <c:gapWidth val="30"/>
        <c:overlap val="100"/>
        <c:axId val="138326016"/>
        <c:axId val="138327552"/>
      </c:barChart>
      <c:catAx>
        <c:axId val="138326016"/>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8327552"/>
        <c:crosses val="autoZero"/>
        <c:auto val="1"/>
        <c:lblAlgn val="ctr"/>
        <c:lblOffset val="100"/>
        <c:noMultiLvlLbl val="0"/>
      </c:catAx>
      <c:valAx>
        <c:axId val="138327552"/>
        <c:scaling>
          <c:orientation val="minMax"/>
          <c:max val="1"/>
          <c:min val="0"/>
        </c:scaling>
        <c:delete val="1"/>
        <c:axPos val="b"/>
        <c:numFmt formatCode="0%" sourceLinked="1"/>
        <c:majorTickMark val="out"/>
        <c:minorTickMark val="none"/>
        <c:tickLblPos val="none"/>
        <c:crossAx val="138326016"/>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737438833629882"/>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0.22</c:v>
                </c:pt>
                <c:pt idx="1">
                  <c:v>0.30000000000000032</c:v>
                </c:pt>
              </c:numCache>
            </c:numRef>
          </c:val>
        </c:ser>
        <c:dLbls>
          <c:showLegendKey val="0"/>
          <c:showVal val="0"/>
          <c:showCatName val="0"/>
          <c:showSerName val="0"/>
          <c:showPercent val="0"/>
          <c:showBubbleSize val="0"/>
        </c:dLbls>
        <c:gapWidth val="30"/>
        <c:overlap val="100"/>
        <c:axId val="138401280"/>
        <c:axId val="138402816"/>
      </c:barChart>
      <c:catAx>
        <c:axId val="138401280"/>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8402816"/>
        <c:crosses val="autoZero"/>
        <c:auto val="1"/>
        <c:lblAlgn val="ctr"/>
        <c:lblOffset val="100"/>
        <c:noMultiLvlLbl val="0"/>
      </c:catAx>
      <c:valAx>
        <c:axId val="138402816"/>
        <c:scaling>
          <c:orientation val="minMax"/>
          <c:max val="1"/>
          <c:min val="0"/>
        </c:scaling>
        <c:delete val="1"/>
        <c:axPos val="b"/>
        <c:numFmt formatCode="0%" sourceLinked="1"/>
        <c:majorTickMark val="out"/>
        <c:minorTickMark val="none"/>
        <c:tickLblPos val="none"/>
        <c:crossAx val="138401280"/>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115309578504156"/>
          <c:y val="0"/>
          <c:w val="0.77431389966690545"/>
          <c:h val="0.86167301873663693"/>
        </c:manualLayout>
      </c:layout>
      <c:barChart>
        <c:barDir val="bar"/>
        <c:grouping val="stacked"/>
        <c:varyColors val="0"/>
        <c:ser>
          <c:idx val="0"/>
          <c:order val="0"/>
          <c:tx>
            <c:strRef>
              <c:f>Sheet1!$B$1</c:f>
              <c:strCache>
                <c:ptCount val="1"/>
                <c:pt idx="0">
                  <c:v>Series 1</c:v>
                </c:pt>
              </c:strCache>
            </c:strRef>
          </c:tx>
          <c:spPr>
            <a:solidFill>
              <a:srgbClr val="8064A2">
                <a:lumMod val="75000"/>
              </a:srgbClr>
            </a:solidFill>
          </c:spPr>
          <c:invertIfNegative val="0"/>
          <c:dPt>
            <c:idx val="1"/>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Now</c:v>
                </c:pt>
                <c:pt idx="1">
                  <c:v>Then</c:v>
                </c:pt>
              </c:strCache>
            </c:strRef>
          </c:cat>
          <c:val>
            <c:numRef>
              <c:f>Sheet1!$B$2:$B$3</c:f>
              <c:numCache>
                <c:formatCode>0%</c:formatCode>
                <c:ptCount val="2"/>
                <c:pt idx="0">
                  <c:v>0.49000000000000032</c:v>
                </c:pt>
                <c:pt idx="1">
                  <c:v>0.55000000000000004</c:v>
                </c:pt>
              </c:numCache>
            </c:numRef>
          </c:val>
        </c:ser>
        <c:dLbls>
          <c:showLegendKey val="0"/>
          <c:showVal val="0"/>
          <c:showCatName val="0"/>
          <c:showSerName val="0"/>
          <c:showPercent val="0"/>
          <c:showBubbleSize val="0"/>
        </c:dLbls>
        <c:gapWidth val="30"/>
        <c:overlap val="100"/>
        <c:axId val="138431488"/>
        <c:axId val="138449664"/>
      </c:barChart>
      <c:catAx>
        <c:axId val="138431488"/>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8449664"/>
        <c:crosses val="autoZero"/>
        <c:auto val="1"/>
        <c:lblAlgn val="ctr"/>
        <c:lblOffset val="100"/>
        <c:noMultiLvlLbl val="0"/>
      </c:catAx>
      <c:valAx>
        <c:axId val="138449664"/>
        <c:scaling>
          <c:orientation val="minMax"/>
          <c:max val="1"/>
          <c:min val="0"/>
        </c:scaling>
        <c:delete val="1"/>
        <c:axPos val="b"/>
        <c:numFmt formatCode="0%" sourceLinked="1"/>
        <c:majorTickMark val="out"/>
        <c:minorTickMark val="none"/>
        <c:tickLblPos val="none"/>
        <c:crossAx val="138431488"/>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16157848366992E-2"/>
          <c:y val="0"/>
          <c:w val="0.83693916753965714"/>
          <c:h val="0.86167301873663693"/>
        </c:manualLayout>
      </c:layout>
      <c:barChart>
        <c:barDir val="col"/>
        <c:grouping val="clustered"/>
        <c:varyColors val="0"/>
        <c:ser>
          <c:idx val="0"/>
          <c:order val="0"/>
          <c:tx>
            <c:strRef>
              <c:f>Sheet1!$B$1</c:f>
              <c:strCache>
                <c:ptCount val="1"/>
                <c:pt idx="0">
                  <c:v>Series 1</c:v>
                </c:pt>
              </c:strCache>
            </c:strRef>
          </c:tx>
          <c:spPr>
            <a:solidFill>
              <a:srgbClr val="8064A2">
                <a:lumMod val="75000"/>
              </a:srgbClr>
            </a:solidFill>
          </c:spPr>
          <c:invertIfNegative val="0"/>
          <c:dPt>
            <c:idx val="0"/>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Then</c:v>
                </c:pt>
                <c:pt idx="1">
                  <c:v>Now</c:v>
                </c:pt>
              </c:strCache>
            </c:strRef>
          </c:cat>
          <c:val>
            <c:numRef>
              <c:f>Sheet1!$B$2:$B$3</c:f>
              <c:numCache>
                <c:formatCode>0%</c:formatCode>
                <c:ptCount val="2"/>
                <c:pt idx="0">
                  <c:v>0.41000000000000031</c:v>
                </c:pt>
                <c:pt idx="1">
                  <c:v>0.51</c:v>
                </c:pt>
              </c:numCache>
            </c:numRef>
          </c:val>
        </c:ser>
        <c:dLbls>
          <c:showLegendKey val="0"/>
          <c:showVal val="0"/>
          <c:showCatName val="0"/>
          <c:showSerName val="0"/>
          <c:showPercent val="0"/>
          <c:showBubbleSize val="0"/>
        </c:dLbls>
        <c:gapWidth val="61"/>
        <c:axId val="141775616"/>
        <c:axId val="141777152"/>
      </c:barChart>
      <c:catAx>
        <c:axId val="141775616"/>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41777152"/>
        <c:crosses val="autoZero"/>
        <c:auto val="1"/>
        <c:lblAlgn val="ctr"/>
        <c:lblOffset val="100"/>
        <c:noMultiLvlLbl val="0"/>
      </c:catAx>
      <c:valAx>
        <c:axId val="141777152"/>
        <c:scaling>
          <c:orientation val="minMax"/>
          <c:max val="0.8"/>
        </c:scaling>
        <c:delete val="0"/>
        <c:axPos val="l"/>
        <c:numFmt formatCode="0%"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41775616"/>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16157848366992E-2"/>
          <c:y val="0"/>
          <c:w val="0.83693916753965714"/>
          <c:h val="0.86167301873663693"/>
        </c:manualLayout>
      </c:layout>
      <c:barChart>
        <c:barDir val="col"/>
        <c:grouping val="clustered"/>
        <c:varyColors val="0"/>
        <c:ser>
          <c:idx val="0"/>
          <c:order val="0"/>
          <c:tx>
            <c:strRef>
              <c:f>Sheet1!$B$1</c:f>
              <c:strCache>
                <c:ptCount val="1"/>
                <c:pt idx="0">
                  <c:v>Series 1</c:v>
                </c:pt>
              </c:strCache>
            </c:strRef>
          </c:tx>
          <c:spPr>
            <a:solidFill>
              <a:srgbClr val="8064A2">
                <a:lumMod val="75000"/>
              </a:srgbClr>
            </a:solidFill>
          </c:spPr>
          <c:invertIfNegative val="0"/>
          <c:dPt>
            <c:idx val="0"/>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Then</c:v>
                </c:pt>
                <c:pt idx="1">
                  <c:v>Now</c:v>
                </c:pt>
              </c:strCache>
            </c:strRef>
          </c:cat>
          <c:val>
            <c:numRef>
              <c:f>Sheet1!$B$2:$B$3</c:f>
              <c:numCache>
                <c:formatCode>0%</c:formatCode>
                <c:ptCount val="2"/>
                <c:pt idx="0">
                  <c:v>0.54</c:v>
                </c:pt>
                <c:pt idx="1">
                  <c:v>0.64000000000001189</c:v>
                </c:pt>
              </c:numCache>
            </c:numRef>
          </c:val>
        </c:ser>
        <c:dLbls>
          <c:showLegendKey val="0"/>
          <c:showVal val="0"/>
          <c:showCatName val="0"/>
          <c:showSerName val="0"/>
          <c:showPercent val="0"/>
          <c:showBubbleSize val="0"/>
        </c:dLbls>
        <c:gapWidth val="61"/>
        <c:axId val="142104832"/>
        <c:axId val="142110720"/>
      </c:barChart>
      <c:catAx>
        <c:axId val="142104832"/>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42110720"/>
        <c:crosses val="autoZero"/>
        <c:auto val="1"/>
        <c:lblAlgn val="ctr"/>
        <c:lblOffset val="100"/>
        <c:noMultiLvlLbl val="0"/>
      </c:catAx>
      <c:valAx>
        <c:axId val="142110720"/>
        <c:scaling>
          <c:orientation val="minMax"/>
          <c:max val="0.8"/>
          <c:min val="0"/>
        </c:scaling>
        <c:delete val="0"/>
        <c:axPos val="l"/>
        <c:numFmt formatCode="0%" sourceLinked="1"/>
        <c:majorTickMark val="out"/>
        <c:minorTickMark val="none"/>
        <c:tickLblPos val="nextTo"/>
        <c:txPr>
          <a:bodyPr/>
          <a:lstStyle/>
          <a:p>
            <a:pPr>
              <a:defRPr sz="1000">
                <a:solidFill>
                  <a:schemeClr val="tx1">
                    <a:lumMod val="50000"/>
                    <a:lumOff val="50000"/>
                  </a:schemeClr>
                </a:solidFill>
                <a:latin typeface="Arial Narrow" pitchFamily="34" charset="0"/>
              </a:defRPr>
            </a:pPr>
            <a:endParaRPr lang="en-US"/>
          </a:p>
        </c:txPr>
        <c:crossAx val="142104832"/>
        <c:crosses val="autoZero"/>
        <c:crossBetween val="between"/>
        <c:majorUnit val="0.2"/>
        <c:minorUnit val="1.0000000000000005E-2"/>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16157848366992E-2"/>
          <c:y val="0"/>
          <c:w val="0.83693916753965714"/>
          <c:h val="0.86167301873663693"/>
        </c:manualLayout>
      </c:layout>
      <c:barChart>
        <c:barDir val="col"/>
        <c:grouping val="clustered"/>
        <c:varyColors val="0"/>
        <c:ser>
          <c:idx val="0"/>
          <c:order val="0"/>
          <c:tx>
            <c:strRef>
              <c:f>Sheet1!$B$1</c:f>
              <c:strCache>
                <c:ptCount val="1"/>
                <c:pt idx="0">
                  <c:v>Series 1</c:v>
                </c:pt>
              </c:strCache>
            </c:strRef>
          </c:tx>
          <c:spPr>
            <a:solidFill>
              <a:srgbClr val="8064A2">
                <a:lumMod val="75000"/>
              </a:srgbClr>
            </a:solidFill>
          </c:spPr>
          <c:invertIfNegative val="0"/>
          <c:dPt>
            <c:idx val="0"/>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Then</c:v>
                </c:pt>
                <c:pt idx="1">
                  <c:v>Now</c:v>
                </c:pt>
              </c:strCache>
            </c:strRef>
          </c:cat>
          <c:val>
            <c:numRef>
              <c:f>Sheet1!$B$2:$B$3</c:f>
              <c:numCache>
                <c:formatCode>0%</c:formatCode>
                <c:ptCount val="2"/>
                <c:pt idx="0">
                  <c:v>0.52</c:v>
                </c:pt>
                <c:pt idx="1">
                  <c:v>0.58000000000000007</c:v>
                </c:pt>
              </c:numCache>
            </c:numRef>
          </c:val>
        </c:ser>
        <c:dLbls>
          <c:showLegendKey val="0"/>
          <c:showVal val="0"/>
          <c:showCatName val="0"/>
          <c:showSerName val="0"/>
          <c:showPercent val="0"/>
          <c:showBubbleSize val="0"/>
        </c:dLbls>
        <c:gapWidth val="61"/>
        <c:axId val="142143488"/>
        <c:axId val="142145024"/>
      </c:barChart>
      <c:catAx>
        <c:axId val="142143488"/>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42145024"/>
        <c:crosses val="autoZero"/>
        <c:auto val="1"/>
        <c:lblAlgn val="ctr"/>
        <c:lblOffset val="100"/>
        <c:noMultiLvlLbl val="0"/>
      </c:catAx>
      <c:valAx>
        <c:axId val="142145024"/>
        <c:scaling>
          <c:orientation val="minMax"/>
          <c:min val="0"/>
        </c:scaling>
        <c:delete val="0"/>
        <c:axPos val="l"/>
        <c:numFmt formatCode="0%" sourceLinked="1"/>
        <c:majorTickMark val="out"/>
        <c:minorTickMark val="none"/>
        <c:tickLblPos val="nextTo"/>
        <c:txPr>
          <a:bodyPr/>
          <a:lstStyle/>
          <a:p>
            <a:pPr>
              <a:defRPr sz="1000">
                <a:solidFill>
                  <a:schemeClr val="tx1">
                    <a:lumMod val="50000"/>
                    <a:lumOff val="50000"/>
                  </a:schemeClr>
                </a:solidFill>
                <a:latin typeface="Arial Narrow" pitchFamily="34" charset="0"/>
              </a:defRPr>
            </a:pPr>
            <a:endParaRPr lang="en-US"/>
          </a:p>
        </c:txPr>
        <c:crossAx val="142143488"/>
        <c:crosses val="autoZero"/>
        <c:crossBetween val="between"/>
        <c:minorUnit val="4.0000000000000114E-3"/>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16157848366992E-2"/>
          <c:y val="0"/>
          <c:w val="0.83693916753965714"/>
          <c:h val="0.86167301873663693"/>
        </c:manualLayout>
      </c:layout>
      <c:barChart>
        <c:barDir val="col"/>
        <c:grouping val="clustered"/>
        <c:varyColors val="0"/>
        <c:ser>
          <c:idx val="0"/>
          <c:order val="0"/>
          <c:tx>
            <c:strRef>
              <c:f>Sheet1!$B$1</c:f>
              <c:strCache>
                <c:ptCount val="1"/>
                <c:pt idx="0">
                  <c:v>Series 1</c:v>
                </c:pt>
              </c:strCache>
            </c:strRef>
          </c:tx>
          <c:spPr>
            <a:solidFill>
              <a:srgbClr val="8064A2">
                <a:lumMod val="75000"/>
              </a:srgbClr>
            </a:solidFill>
          </c:spPr>
          <c:invertIfNegative val="0"/>
          <c:dPt>
            <c:idx val="0"/>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Then</c:v>
                </c:pt>
                <c:pt idx="1">
                  <c:v>Now</c:v>
                </c:pt>
              </c:strCache>
            </c:strRef>
          </c:cat>
          <c:val>
            <c:numRef>
              <c:f>Sheet1!$B$2:$B$3</c:f>
              <c:numCache>
                <c:formatCode>0%</c:formatCode>
                <c:ptCount val="2"/>
                <c:pt idx="0">
                  <c:v>0.32000000000000584</c:v>
                </c:pt>
                <c:pt idx="1">
                  <c:v>0.44</c:v>
                </c:pt>
              </c:numCache>
            </c:numRef>
          </c:val>
        </c:ser>
        <c:dLbls>
          <c:showLegendKey val="0"/>
          <c:showVal val="0"/>
          <c:showCatName val="0"/>
          <c:showSerName val="0"/>
          <c:showPercent val="0"/>
          <c:showBubbleSize val="0"/>
        </c:dLbls>
        <c:gapWidth val="61"/>
        <c:axId val="141866496"/>
        <c:axId val="141868032"/>
      </c:barChart>
      <c:catAx>
        <c:axId val="141866496"/>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41868032"/>
        <c:crosses val="autoZero"/>
        <c:auto val="1"/>
        <c:lblAlgn val="ctr"/>
        <c:lblOffset val="100"/>
        <c:noMultiLvlLbl val="0"/>
      </c:catAx>
      <c:valAx>
        <c:axId val="141868032"/>
        <c:scaling>
          <c:orientation val="minMax"/>
          <c:max val="0.8"/>
        </c:scaling>
        <c:delete val="0"/>
        <c:axPos val="l"/>
        <c:numFmt formatCode="0%" sourceLinked="1"/>
        <c:majorTickMark val="out"/>
        <c:minorTickMark val="none"/>
        <c:tickLblPos val="nextTo"/>
        <c:txPr>
          <a:bodyPr/>
          <a:lstStyle/>
          <a:p>
            <a:pPr>
              <a:defRPr sz="1000">
                <a:solidFill>
                  <a:schemeClr val="tx1">
                    <a:lumMod val="50000"/>
                    <a:lumOff val="50000"/>
                  </a:schemeClr>
                </a:solidFill>
                <a:latin typeface="Arial Narrow" pitchFamily="34" charset="0"/>
              </a:defRPr>
            </a:pPr>
            <a:endParaRPr lang="en-US"/>
          </a:p>
        </c:txPr>
        <c:crossAx val="141866496"/>
        <c:crosses val="autoZero"/>
        <c:crossBetween val="between"/>
        <c:minorUnit val="0.2"/>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416157848366992E-2"/>
          <c:y val="0"/>
          <c:w val="0.83693916753965714"/>
          <c:h val="0.86167301873663693"/>
        </c:manualLayout>
      </c:layout>
      <c:barChart>
        <c:barDir val="col"/>
        <c:grouping val="clustered"/>
        <c:varyColors val="0"/>
        <c:ser>
          <c:idx val="0"/>
          <c:order val="0"/>
          <c:tx>
            <c:strRef>
              <c:f>Sheet1!$B$1</c:f>
              <c:strCache>
                <c:ptCount val="1"/>
                <c:pt idx="0">
                  <c:v>Series 1</c:v>
                </c:pt>
              </c:strCache>
            </c:strRef>
          </c:tx>
          <c:spPr>
            <a:solidFill>
              <a:srgbClr val="8064A2">
                <a:lumMod val="75000"/>
              </a:srgbClr>
            </a:solidFill>
          </c:spPr>
          <c:invertIfNegative val="0"/>
          <c:dPt>
            <c:idx val="0"/>
            <c:invertIfNegative val="0"/>
            <c:bubble3D val="0"/>
            <c:spPr>
              <a:solidFill>
                <a:sysClr val="window" lastClr="FFFFFF">
                  <a:lumMod val="65000"/>
                </a:sys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Then</c:v>
                </c:pt>
                <c:pt idx="1">
                  <c:v>Now</c:v>
                </c:pt>
              </c:strCache>
            </c:strRef>
          </c:cat>
          <c:val>
            <c:numRef>
              <c:f>Sheet1!$B$2:$B$3</c:f>
              <c:numCache>
                <c:formatCode>0%</c:formatCode>
                <c:ptCount val="2"/>
                <c:pt idx="0">
                  <c:v>0.49000000000000032</c:v>
                </c:pt>
                <c:pt idx="1">
                  <c:v>0.60000000000000064</c:v>
                </c:pt>
              </c:numCache>
            </c:numRef>
          </c:val>
        </c:ser>
        <c:dLbls>
          <c:showLegendKey val="0"/>
          <c:showVal val="0"/>
          <c:showCatName val="0"/>
          <c:showSerName val="0"/>
          <c:showPercent val="0"/>
          <c:showBubbleSize val="0"/>
        </c:dLbls>
        <c:gapWidth val="61"/>
        <c:axId val="141925376"/>
        <c:axId val="141927168"/>
      </c:barChart>
      <c:catAx>
        <c:axId val="141925376"/>
        <c:scaling>
          <c:orientation val="minMax"/>
        </c:scaling>
        <c:delete val="0"/>
        <c:axPos val="b"/>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41927168"/>
        <c:crosses val="autoZero"/>
        <c:auto val="1"/>
        <c:lblAlgn val="ctr"/>
        <c:lblOffset val="100"/>
        <c:noMultiLvlLbl val="0"/>
      </c:catAx>
      <c:valAx>
        <c:axId val="141927168"/>
        <c:scaling>
          <c:orientation val="minMax"/>
        </c:scaling>
        <c:delete val="0"/>
        <c:axPos val="l"/>
        <c:numFmt formatCode="0%" sourceLinked="1"/>
        <c:majorTickMark val="out"/>
        <c:minorTickMark val="none"/>
        <c:tickLblPos val="nextTo"/>
        <c:txPr>
          <a:bodyPr/>
          <a:lstStyle/>
          <a:p>
            <a:pPr>
              <a:defRPr sz="1000">
                <a:solidFill>
                  <a:schemeClr val="tx1">
                    <a:lumMod val="50000"/>
                    <a:lumOff val="50000"/>
                  </a:schemeClr>
                </a:solidFill>
                <a:latin typeface="Arial Narrow" pitchFamily="34" charset="0"/>
              </a:defRPr>
            </a:pPr>
            <a:endParaRPr lang="en-US"/>
          </a:p>
        </c:txPr>
        <c:crossAx val="141925376"/>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0"/>
          <c:w val="0.66826787647875519"/>
          <c:h val="0.86167301873663693"/>
        </c:manualLayout>
      </c:layout>
      <c:barChart>
        <c:barDir val="bar"/>
        <c:grouping val="clustered"/>
        <c:varyColors val="0"/>
        <c:ser>
          <c:idx val="0"/>
          <c:order val="0"/>
          <c:tx>
            <c:strRef>
              <c:f>Sheet1!$B$1</c:f>
              <c:strCache>
                <c:ptCount val="1"/>
                <c:pt idx="0">
                  <c:v>Series 1</c:v>
                </c:pt>
              </c:strCache>
            </c:strRef>
          </c:tx>
          <c:spPr>
            <a:solidFill>
              <a:srgbClr val="8064A2">
                <a:lumMod val="75000"/>
              </a:srgbClr>
            </a:solidFill>
          </c:spPr>
          <c:invertIfNegative val="0"/>
          <c:dLbls>
            <c:dLbl>
              <c:idx val="0"/>
              <c:layout>
                <c:manualLayout>
                  <c:x val="-1.1116658729996953E-3"/>
                  <c:y val="-1.0498065710727323E-2"/>
                </c:manualLayout>
              </c:layout>
              <c:spPr/>
              <c:txPr>
                <a:bodyPr/>
                <a:lstStyle/>
                <a:p>
                  <a:pPr>
                    <a:defRPr sz="1400">
                      <a:solidFill>
                        <a:schemeClr val="tx1"/>
                      </a:solidFill>
                      <a:latin typeface="Arial Narrow" pitchFamily="34" charset="0"/>
                    </a:defRPr>
                  </a:pPr>
                  <a:endParaRPr lang="en-US"/>
                </a:p>
              </c:txPr>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Sheet1!$A$2:$A$6</c:f>
              <c:strCache>
                <c:ptCount val="5"/>
                <c:pt idx="0">
                  <c:v>Poor</c:v>
                </c:pt>
                <c:pt idx="1">
                  <c:v>Fair</c:v>
                </c:pt>
                <c:pt idx="2">
                  <c:v>Very good</c:v>
                </c:pt>
                <c:pt idx="3">
                  <c:v>Excellent</c:v>
                </c:pt>
                <c:pt idx="4">
                  <c:v>Good</c:v>
                </c:pt>
              </c:strCache>
            </c:strRef>
          </c:cat>
          <c:val>
            <c:numRef>
              <c:f>Sheet1!$B$2:$B$6</c:f>
              <c:numCache>
                <c:formatCode>0%</c:formatCode>
                <c:ptCount val="5"/>
                <c:pt idx="0">
                  <c:v>1.0000000000000005E-2</c:v>
                </c:pt>
                <c:pt idx="1">
                  <c:v>9.0000000000000024E-2</c:v>
                </c:pt>
                <c:pt idx="2">
                  <c:v>0.26</c:v>
                </c:pt>
                <c:pt idx="3">
                  <c:v>0.30000000000000032</c:v>
                </c:pt>
                <c:pt idx="4">
                  <c:v>0.34</c:v>
                </c:pt>
              </c:numCache>
            </c:numRef>
          </c:val>
        </c:ser>
        <c:dLbls>
          <c:showLegendKey val="0"/>
          <c:showVal val="0"/>
          <c:showCatName val="0"/>
          <c:showSerName val="0"/>
          <c:showPercent val="0"/>
          <c:showBubbleSize val="0"/>
        </c:dLbls>
        <c:gapWidth val="69"/>
        <c:axId val="133802240"/>
        <c:axId val="118779904"/>
      </c:barChart>
      <c:catAx>
        <c:axId val="133802240"/>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18779904"/>
        <c:crosses val="autoZero"/>
        <c:auto val="1"/>
        <c:lblAlgn val="ctr"/>
        <c:lblOffset val="100"/>
        <c:noMultiLvlLbl val="0"/>
      </c:catAx>
      <c:valAx>
        <c:axId val="118779904"/>
        <c:scaling>
          <c:orientation val="minMax"/>
          <c:max val="0.5"/>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33802240"/>
        <c:crosses val="autoZero"/>
        <c:crossBetween val="between"/>
        <c:majorUnit val="0.1"/>
        <c:minorUnit val="1.0000000000000005E-2"/>
      </c:valAx>
    </c:plotArea>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779371406784968"/>
          <c:y val="2.7167858481250896E-2"/>
          <c:w val="0.44456443552866837"/>
          <c:h val="0.79257386904780358"/>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txPr>
              <a:bodyPr/>
              <a:lstStyle/>
              <a:p>
                <a:pPr>
                  <a:defRPr>
                    <a:solidFill>
                      <a:schemeClr val="bg1"/>
                    </a:solidFill>
                  </a:defRPr>
                </a:pPr>
                <a:endParaRPr lang="en-US"/>
              </a:p>
            </c:txPr>
            <c:dLblPos val="inEnd"/>
            <c:showLegendKey val="0"/>
            <c:showVal val="1"/>
            <c:showCatName val="0"/>
            <c:showSerName val="0"/>
            <c:showPercent val="0"/>
            <c:showBubbleSize val="0"/>
            <c:showLeaderLines val="0"/>
          </c:dLbls>
          <c:cat>
            <c:strRef>
              <c:f>Sheet1!$A$2:$A$5</c:f>
              <c:strCache>
                <c:ptCount val="4"/>
                <c:pt idx="0">
                  <c:v>Taken an accredited online course work</c:v>
                </c:pt>
                <c:pt idx="1">
                  <c:v>Taken any continuing education courses at an accredited high school, college, or at a technical trade institute</c:v>
                </c:pt>
                <c:pt idx="2">
                  <c:v>Had any on-the-job course work or training to further your education for the work you were doing</c:v>
                </c:pt>
                <c:pt idx="3">
                  <c:v>Yes to any</c:v>
                </c:pt>
              </c:strCache>
            </c:strRef>
          </c:cat>
          <c:val>
            <c:numRef>
              <c:f>Sheet1!$B$2:$B$5</c:f>
              <c:numCache>
                <c:formatCode>0%</c:formatCode>
                <c:ptCount val="4"/>
                <c:pt idx="0">
                  <c:v>0.12000000000000002</c:v>
                </c:pt>
                <c:pt idx="1">
                  <c:v>0.38000000000000084</c:v>
                </c:pt>
                <c:pt idx="2">
                  <c:v>0.55000000000000004</c:v>
                </c:pt>
                <c:pt idx="3">
                  <c:v>0.67000000000000193</c:v>
                </c:pt>
              </c:numCache>
            </c:numRef>
          </c:val>
        </c:ser>
        <c:ser>
          <c:idx val="1"/>
          <c:order val="1"/>
          <c:tx>
            <c:strRef>
              <c:f>Sheet1!$C$1</c:f>
              <c:strCache>
                <c:ptCount val="1"/>
                <c:pt idx="0">
                  <c:v>Then</c:v>
                </c:pt>
              </c:strCache>
            </c:strRef>
          </c:tx>
          <c:spPr>
            <a:solidFill>
              <a:sysClr val="window" lastClr="FFFFFF">
                <a:lumMod val="65000"/>
              </a:sysClr>
            </a:solidFill>
          </c:spPr>
          <c:invertIfNegative val="0"/>
          <c:dLbls>
            <c:dLbl>
              <c:idx val="0"/>
              <c:layout>
                <c:manualLayout>
                  <c:x val="-3.4446768621868809E-2"/>
                  <c:y val="6.5808769044384124E-3"/>
                </c:manualLayout>
              </c:layout>
              <c:showLegendKey val="0"/>
              <c:showVal val="1"/>
              <c:showCatName val="0"/>
              <c:showSerName val="0"/>
              <c:showPercent val="0"/>
              <c:showBubbleSize val="0"/>
            </c:dLbl>
            <c:dLbl>
              <c:idx val="1"/>
              <c:layout>
                <c:manualLayout>
                  <c:x val="-5.6837168226083638E-2"/>
                  <c:y val="-6.03240080892677E-17"/>
                </c:manualLayout>
              </c:layout>
              <c:showLegendKey val="0"/>
              <c:showVal val="1"/>
              <c:showCatName val="0"/>
              <c:showSerName val="0"/>
              <c:showPercent val="0"/>
              <c:showBubbleSize val="0"/>
            </c:dLbl>
            <c:dLbl>
              <c:idx val="2"/>
              <c:layout>
                <c:manualLayout>
                  <c:x val="-6.0281845088270246E-2"/>
                  <c:y val="0"/>
                </c:manualLayout>
              </c:layout>
              <c:showLegendKey val="0"/>
              <c:showVal val="1"/>
              <c:showCatName val="0"/>
              <c:showSerName val="0"/>
              <c:showPercent val="0"/>
              <c:showBubbleSize val="0"/>
            </c:dLbl>
            <c:dLbl>
              <c:idx val="3"/>
              <c:layout>
                <c:manualLayout>
                  <c:x val="-5.6837168226083638E-2"/>
                  <c:y val="-3.2904384522192292E-3"/>
                </c:manualLayout>
              </c:layout>
              <c:showLegendKey val="0"/>
              <c:showVal val="1"/>
              <c:showCatName val="0"/>
              <c:showSerName val="0"/>
              <c:showPercent val="0"/>
              <c:showBubbleSize val="0"/>
            </c:dLbl>
            <c:txPr>
              <a:bodyPr/>
              <a:lstStyle/>
              <a:p>
                <a:pPr>
                  <a:defRPr>
                    <a:solidFill>
                      <a:schemeClr val="bg1"/>
                    </a:solidFill>
                  </a:defRPr>
                </a:pPr>
                <a:endParaRPr lang="en-US"/>
              </a:p>
            </c:txPr>
            <c:showLegendKey val="0"/>
            <c:showVal val="1"/>
            <c:showCatName val="0"/>
            <c:showSerName val="0"/>
            <c:showPercent val="0"/>
            <c:showBubbleSize val="0"/>
            <c:showLeaderLines val="0"/>
          </c:dLbls>
          <c:cat>
            <c:strRef>
              <c:f>Sheet1!$A$2:$A$5</c:f>
              <c:strCache>
                <c:ptCount val="4"/>
                <c:pt idx="0">
                  <c:v>Taken an accredited online course work</c:v>
                </c:pt>
                <c:pt idx="1">
                  <c:v>Taken any continuing education courses at an accredited high school, college, or at a technical trade institute</c:v>
                </c:pt>
                <c:pt idx="2">
                  <c:v>Had any on-the-job course work or training to further your education for the work you were doing</c:v>
                </c:pt>
                <c:pt idx="3">
                  <c:v>Yes to any</c:v>
                </c:pt>
              </c:strCache>
            </c:strRef>
          </c:cat>
          <c:val>
            <c:numRef>
              <c:f>Sheet1!$C$2:$C$5</c:f>
              <c:numCache>
                <c:formatCode>0%</c:formatCode>
                <c:ptCount val="4"/>
                <c:pt idx="0">
                  <c:v>0.05</c:v>
                </c:pt>
                <c:pt idx="1">
                  <c:v>0.34</c:v>
                </c:pt>
                <c:pt idx="2">
                  <c:v>0.49000000000000032</c:v>
                </c:pt>
                <c:pt idx="3">
                  <c:v>0.61000000000000065</c:v>
                </c:pt>
              </c:numCache>
            </c:numRef>
          </c:val>
        </c:ser>
        <c:dLbls>
          <c:showLegendKey val="0"/>
          <c:showVal val="0"/>
          <c:showCatName val="0"/>
          <c:showSerName val="0"/>
          <c:showPercent val="0"/>
          <c:showBubbleSize val="0"/>
        </c:dLbls>
        <c:gapWidth val="69"/>
        <c:axId val="134670592"/>
        <c:axId val="136134656"/>
      </c:barChart>
      <c:catAx>
        <c:axId val="134670592"/>
        <c:scaling>
          <c:orientation val="minMax"/>
        </c:scaling>
        <c:delete val="0"/>
        <c:axPos val="l"/>
        <c:numFmt formatCode="General" sourceLinked="1"/>
        <c:majorTickMark val="out"/>
        <c:minorTickMark val="none"/>
        <c:tickLblPos val="nextTo"/>
        <c:crossAx val="136134656"/>
        <c:crosses val="autoZero"/>
        <c:auto val="1"/>
        <c:lblAlgn val="ctr"/>
        <c:lblOffset val="100"/>
        <c:noMultiLvlLbl val="0"/>
      </c:catAx>
      <c:valAx>
        <c:axId val="136134656"/>
        <c:scaling>
          <c:orientation val="minMax"/>
        </c:scaling>
        <c:delete val="0"/>
        <c:axPos val="b"/>
        <c:numFmt formatCode="0%" sourceLinked="1"/>
        <c:majorTickMark val="out"/>
        <c:minorTickMark val="none"/>
        <c:tickLblPos val="nextTo"/>
        <c:crossAx val="134670592"/>
        <c:crosses val="autoZero"/>
        <c:crossBetween val="between"/>
      </c:valAx>
    </c:plotArea>
    <c:legend>
      <c:legendPos val="b"/>
      <c:layout>
        <c:manualLayout>
          <c:xMode val="edge"/>
          <c:yMode val="edge"/>
          <c:x val="0.6557113284844015"/>
          <c:y val="0.92533502881593799"/>
          <c:w val="0.15563449517656952"/>
          <c:h val="6.8315606486314906E-2"/>
        </c:manualLayout>
      </c:layout>
      <c:overlay val="0"/>
    </c:legend>
    <c:plotVisOnly val="1"/>
    <c:dispBlanksAs val="gap"/>
    <c:showDLblsOverMax val="0"/>
  </c:chart>
  <c:txPr>
    <a:bodyPr/>
    <a:lstStyle/>
    <a:p>
      <a:pPr>
        <a:defRPr sz="1400">
          <a:solidFill>
            <a:schemeClr val="tx1">
              <a:lumMod val="50000"/>
              <a:lumOff val="50000"/>
            </a:schemeClr>
          </a:solidFill>
          <a:latin typeface="Arial Narrow" pitchFamily="34" charset="0"/>
        </a:defRPr>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111546432487444"/>
          <c:y val="0"/>
          <c:w val="0.66826787647875563"/>
          <c:h val="0.86167301873663693"/>
        </c:manualLayout>
      </c:layout>
      <c:barChart>
        <c:barDir val="bar"/>
        <c:grouping val="clustered"/>
        <c:varyColors val="0"/>
        <c:ser>
          <c:idx val="0"/>
          <c:order val="0"/>
          <c:tx>
            <c:strRef>
              <c:f>Sheet1!$B$1</c:f>
              <c:strCache>
                <c:ptCount val="1"/>
                <c:pt idx="0">
                  <c:v>Series 1</c:v>
                </c:pt>
              </c:strCache>
            </c:strRef>
          </c:tx>
          <c:spPr>
            <a:solidFill>
              <a:srgbClr val="8064A2">
                <a:lumMod val="75000"/>
              </a:srgbClr>
            </a:solidFill>
          </c:spPr>
          <c:invertIfNegative val="0"/>
          <c:dLbls>
            <c:dLbl>
              <c:idx val="0"/>
              <c:layout>
                <c:manualLayout>
                  <c:x val="-4.0187250970143522E-2"/>
                  <c:y val="9.1321049652248396E-3"/>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Sheet1!$A$2:$A$7</c:f>
              <c:strCache>
                <c:ptCount val="6"/>
                <c:pt idx="0">
                  <c:v>Easy to transfer</c:v>
                </c:pt>
                <c:pt idx="1">
                  <c:v>People like me attend</c:v>
                </c:pt>
                <c:pt idx="2">
                  <c:v>Past experience from student</c:v>
                </c:pt>
                <c:pt idx="3">
                  <c:v>Smaller class size/Variety</c:v>
                </c:pt>
                <c:pt idx="4">
                  <c:v>Cost less</c:v>
                </c:pt>
                <c:pt idx="5">
                  <c:v>Convenience/Close to home</c:v>
                </c:pt>
              </c:strCache>
            </c:strRef>
          </c:cat>
          <c:val>
            <c:numRef>
              <c:f>Sheet1!$B$2:$B$7</c:f>
              <c:numCache>
                <c:formatCode>0%</c:formatCode>
                <c:ptCount val="6"/>
                <c:pt idx="0">
                  <c:v>7.0000000000000021E-2</c:v>
                </c:pt>
                <c:pt idx="1">
                  <c:v>0.1</c:v>
                </c:pt>
                <c:pt idx="2">
                  <c:v>0.11</c:v>
                </c:pt>
                <c:pt idx="3">
                  <c:v>0.18000000000000024</c:v>
                </c:pt>
                <c:pt idx="4">
                  <c:v>0.26</c:v>
                </c:pt>
                <c:pt idx="5">
                  <c:v>0.33000000000000201</c:v>
                </c:pt>
              </c:numCache>
            </c:numRef>
          </c:val>
        </c:ser>
        <c:dLbls>
          <c:showLegendKey val="0"/>
          <c:showVal val="0"/>
          <c:showCatName val="0"/>
          <c:showSerName val="0"/>
          <c:showPercent val="0"/>
          <c:showBubbleSize val="0"/>
        </c:dLbls>
        <c:gapWidth val="31"/>
        <c:axId val="118811648"/>
        <c:axId val="119264000"/>
      </c:barChart>
      <c:catAx>
        <c:axId val="118811648"/>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19264000"/>
        <c:crosses val="autoZero"/>
        <c:auto val="1"/>
        <c:lblAlgn val="ctr"/>
        <c:lblOffset val="100"/>
        <c:noMultiLvlLbl val="0"/>
      </c:catAx>
      <c:valAx>
        <c:axId val="119264000"/>
        <c:scaling>
          <c:orientation val="minMax"/>
          <c:max val="0.5"/>
        </c:scaling>
        <c:delete val="1"/>
        <c:axPos val="b"/>
        <c:numFmt formatCode="0%" sourceLinked="1"/>
        <c:majorTickMark val="out"/>
        <c:minorTickMark val="none"/>
        <c:tickLblPos val="none"/>
        <c:crossAx val="11881164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111546432487467"/>
          <c:y val="0"/>
          <c:w val="0.66826787647875585"/>
          <c:h val="0.86167301873663693"/>
        </c:manualLayout>
      </c:layout>
      <c:barChart>
        <c:barDir val="bar"/>
        <c:grouping val="clustered"/>
        <c:varyColors val="0"/>
        <c:ser>
          <c:idx val="0"/>
          <c:order val="0"/>
          <c:tx>
            <c:strRef>
              <c:f>Sheet1!$B$1</c:f>
              <c:strCache>
                <c:ptCount val="1"/>
                <c:pt idx="0">
                  <c:v>Series 1</c:v>
                </c:pt>
              </c:strCache>
            </c:strRef>
          </c:tx>
          <c:spPr>
            <a:solidFill>
              <a:srgbClr val="8064A2">
                <a:lumMod val="75000"/>
              </a:srgbClr>
            </a:solidFill>
          </c:spPr>
          <c:invertIfNegative val="0"/>
          <c:dLbls>
            <c:dLbl>
              <c:idx val="0"/>
              <c:layout>
                <c:manualLayout>
                  <c:x val="-4.0187250970143522E-2"/>
                  <c:y val="9.1321049652248396E-3"/>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Don't want to switch schools</c:v>
                </c:pt>
                <c:pt idx="1">
                  <c:v>Too difficult to transfer credits</c:v>
                </c:pt>
              </c:strCache>
            </c:strRef>
          </c:cat>
          <c:val>
            <c:numRef>
              <c:f>Sheet1!$B$2:$B$3</c:f>
              <c:numCache>
                <c:formatCode>0%</c:formatCode>
                <c:ptCount val="2"/>
                <c:pt idx="0">
                  <c:v>3.0000000000000002E-2</c:v>
                </c:pt>
                <c:pt idx="1">
                  <c:v>0.05</c:v>
                </c:pt>
              </c:numCache>
            </c:numRef>
          </c:val>
        </c:ser>
        <c:dLbls>
          <c:showLegendKey val="0"/>
          <c:showVal val="0"/>
          <c:showCatName val="0"/>
          <c:showSerName val="0"/>
          <c:showPercent val="0"/>
          <c:showBubbleSize val="0"/>
        </c:dLbls>
        <c:gapWidth val="31"/>
        <c:axId val="119312768"/>
        <c:axId val="119314304"/>
      </c:barChart>
      <c:catAx>
        <c:axId val="119312768"/>
        <c:scaling>
          <c:orientation val="minMax"/>
        </c:scaling>
        <c:delete val="0"/>
        <c:axPos val="l"/>
        <c:numFmt formatCode="General"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19314304"/>
        <c:crosses val="autoZero"/>
        <c:auto val="1"/>
        <c:lblAlgn val="ctr"/>
        <c:lblOffset val="100"/>
        <c:noMultiLvlLbl val="0"/>
      </c:catAx>
      <c:valAx>
        <c:axId val="119314304"/>
        <c:scaling>
          <c:orientation val="minMax"/>
          <c:max val="0.5"/>
        </c:scaling>
        <c:delete val="1"/>
        <c:axPos val="b"/>
        <c:numFmt formatCode="0%" sourceLinked="1"/>
        <c:majorTickMark val="out"/>
        <c:minorTickMark val="none"/>
        <c:tickLblPos val="none"/>
        <c:crossAx val="119312768"/>
        <c:crosses val="autoZero"/>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96901151169409"/>
          <c:y val="0.17696901151169409"/>
          <c:w val="0.62062436322510706"/>
          <c:h val="0.62062436322510706"/>
        </c:manualLayout>
      </c:layout>
      <c:pieChart>
        <c:varyColors val="1"/>
        <c:ser>
          <c:idx val="0"/>
          <c:order val="0"/>
          <c:tx>
            <c:strRef>
              <c:f>Sheet1!$B$1</c:f>
              <c:strCache>
                <c:ptCount val="1"/>
                <c:pt idx="0">
                  <c:v>Sales</c:v>
                </c:pt>
              </c:strCache>
            </c:strRef>
          </c:tx>
          <c:spPr>
            <a:solidFill>
              <a:schemeClr val="accent1"/>
            </a:solidFill>
          </c:spPr>
          <c:dPt>
            <c:idx val="0"/>
            <c:bubble3D val="0"/>
            <c:spPr>
              <a:solidFill>
                <a:schemeClr val="accent4">
                  <a:lumMod val="75000"/>
                </a:schemeClr>
              </a:solidFill>
            </c:spPr>
          </c:dPt>
          <c:dPt>
            <c:idx val="1"/>
            <c:bubble3D val="0"/>
            <c:spPr>
              <a:solidFill>
                <a:schemeClr val="accent3">
                  <a:lumMod val="75000"/>
                </a:schemeClr>
              </a:solidFill>
            </c:spPr>
          </c:dPt>
          <c:dPt>
            <c:idx val="2"/>
            <c:bubble3D val="0"/>
            <c:spPr>
              <a:solidFill>
                <a:sysClr val="windowText" lastClr="000000">
                  <a:lumMod val="50000"/>
                  <a:lumOff val="50000"/>
                </a:sysClr>
              </a:solidFill>
            </c:spPr>
          </c:dPt>
          <c:dPt>
            <c:idx val="3"/>
            <c:bubble3D val="0"/>
            <c:spPr>
              <a:solidFill>
                <a:sysClr val="window" lastClr="FFFFFF">
                  <a:lumMod val="85000"/>
                </a:sysClr>
              </a:solidFill>
            </c:spPr>
          </c:dPt>
          <c:dLbls>
            <c:dLbl>
              <c:idx val="0"/>
              <c:layout>
                <c:manualLayout>
                  <c:x val="2.1816258974937608E-2"/>
                  <c:y val="-1.6624248388617743E-2"/>
                </c:manualLayout>
              </c:layout>
              <c:showLegendKey val="0"/>
              <c:showVal val="0"/>
              <c:showCatName val="1"/>
              <c:showSerName val="0"/>
              <c:showPercent val="1"/>
              <c:showBubbleSize val="0"/>
            </c:dLbl>
            <c:dLbl>
              <c:idx val="1"/>
              <c:layout>
                <c:manualLayout>
                  <c:x val="-1.5337345488195197E-2"/>
                  <c:y val="-5.2992758625754623E-2"/>
                </c:manualLayout>
              </c:layout>
              <c:showLegendKey val="0"/>
              <c:showVal val="0"/>
              <c:showCatName val="1"/>
              <c:showSerName val="0"/>
              <c:showPercent val="1"/>
              <c:showBubbleSize val="0"/>
            </c:dLbl>
            <c:dLbl>
              <c:idx val="3"/>
              <c:layout>
                <c:manualLayout>
                  <c:x val="3.8044788894512009E-2"/>
                  <c:y val="-3.7255087856578228E-4"/>
                </c:manualLayout>
              </c:layout>
              <c:showLegendKey val="0"/>
              <c:showVal val="0"/>
              <c:showCatName val="1"/>
              <c:showSerName val="0"/>
              <c:showPercent val="1"/>
              <c:showBubbleSize val="0"/>
            </c:dLbl>
            <c:dLbl>
              <c:idx val="4"/>
              <c:layout>
                <c:manualLayout>
                  <c:x val="-2.8727812191627392E-3"/>
                  <c:y val="3.1980354951521649E-2"/>
                </c:manualLayout>
              </c:layout>
              <c:showLegendKey val="0"/>
              <c:showVal val="0"/>
              <c:showCatName val="1"/>
              <c:showSerName val="0"/>
              <c:showPercent val="1"/>
              <c:showBubbleSize val="0"/>
            </c:dLbl>
            <c:txPr>
              <a:bodyPr/>
              <a:lstStyle/>
              <a:p>
                <a:pPr>
                  <a:defRPr sz="1400">
                    <a:solidFill>
                      <a:schemeClr val="tx1">
                        <a:lumMod val="50000"/>
                        <a:lumOff val="50000"/>
                      </a:schemeClr>
                    </a:solidFill>
                    <a:latin typeface="Arial Narrow" pitchFamily="34" charset="0"/>
                  </a:defRPr>
                </a:pPr>
                <a:endParaRPr lang="en-US"/>
              </a:p>
            </c:txPr>
            <c:showLegendKey val="0"/>
            <c:showVal val="0"/>
            <c:showCatName val="1"/>
            <c:showSerName val="0"/>
            <c:showPercent val="1"/>
            <c:showBubbleSize val="0"/>
            <c:showLeaderLines val="0"/>
          </c:dLbls>
          <c:cat>
            <c:strRef>
              <c:f>Sheet1!$A$2:$A$6</c:f>
              <c:strCache>
                <c:ptCount val="5"/>
                <c:pt idx="0">
                  <c:v>Very easy</c:v>
                </c:pt>
                <c:pt idx="1">
                  <c:v>Easy</c:v>
                </c:pt>
                <c:pt idx="2">
                  <c:v>Difficult</c:v>
                </c:pt>
                <c:pt idx="3">
                  <c:v>Very difficult</c:v>
                </c:pt>
                <c:pt idx="4">
                  <c:v>Unsure</c:v>
                </c:pt>
              </c:strCache>
            </c:strRef>
          </c:cat>
          <c:val>
            <c:numRef>
              <c:f>Sheet1!$B$2:$B$6</c:f>
              <c:numCache>
                <c:formatCode>0%</c:formatCode>
                <c:ptCount val="5"/>
                <c:pt idx="0">
                  <c:v>0.16</c:v>
                </c:pt>
                <c:pt idx="1">
                  <c:v>0.38000000000000356</c:v>
                </c:pt>
                <c:pt idx="2">
                  <c:v>7.0000000000000021E-2</c:v>
                </c:pt>
                <c:pt idx="3">
                  <c:v>2.0000000000000011E-2</c:v>
                </c:pt>
                <c:pt idx="4">
                  <c:v>0.37000000000000038</c:v>
                </c:pt>
              </c:numCache>
            </c:numRef>
          </c:val>
        </c:ser>
        <c:dLbls>
          <c:showLegendKey val="0"/>
          <c:showVal val="0"/>
          <c:showCatName val="1"/>
          <c:showSerName val="0"/>
          <c:showPercent val="1"/>
          <c:showBubbleSize val="0"/>
          <c:showLeaderLines val="0"/>
        </c:dLbls>
        <c:firstSliceAng val="84"/>
      </c:pieChart>
    </c:plotArea>
    <c:plotVisOnly val="1"/>
    <c:dispBlanksAs val="gap"/>
    <c:showDLblsOverMax val="0"/>
  </c:chart>
  <c:txPr>
    <a:bodyPr/>
    <a:lstStyle/>
    <a:p>
      <a:pPr>
        <a:defRPr sz="1800"/>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9690115116942"/>
          <c:y val="0.1769690115116942"/>
          <c:w val="0.6206243632251075"/>
          <c:h val="0.6206243632251075"/>
        </c:manualLayout>
      </c:layout>
      <c:pieChart>
        <c:varyColors val="1"/>
        <c:ser>
          <c:idx val="0"/>
          <c:order val="0"/>
          <c:tx>
            <c:strRef>
              <c:f>Sheet1!$B$1</c:f>
              <c:strCache>
                <c:ptCount val="1"/>
                <c:pt idx="0">
                  <c:v>Sales</c:v>
                </c:pt>
              </c:strCache>
            </c:strRef>
          </c:tx>
          <c:spPr>
            <a:solidFill>
              <a:schemeClr val="accent1"/>
            </a:solidFill>
          </c:spPr>
          <c:dPt>
            <c:idx val="0"/>
            <c:bubble3D val="0"/>
            <c:spPr>
              <a:solidFill>
                <a:schemeClr val="accent4">
                  <a:lumMod val="75000"/>
                </a:schemeClr>
              </a:solidFill>
            </c:spPr>
          </c:dPt>
          <c:dPt>
            <c:idx val="1"/>
            <c:bubble3D val="0"/>
            <c:spPr>
              <a:solidFill>
                <a:schemeClr val="accent3">
                  <a:lumMod val="75000"/>
                </a:schemeClr>
              </a:solidFill>
            </c:spPr>
          </c:dPt>
          <c:dPt>
            <c:idx val="2"/>
            <c:bubble3D val="0"/>
            <c:spPr>
              <a:solidFill>
                <a:sysClr val="windowText" lastClr="000000">
                  <a:lumMod val="50000"/>
                  <a:lumOff val="50000"/>
                </a:sysClr>
              </a:solidFill>
            </c:spPr>
          </c:dPt>
          <c:dPt>
            <c:idx val="3"/>
            <c:bubble3D val="0"/>
            <c:spPr>
              <a:solidFill>
                <a:sysClr val="window" lastClr="FFFFFF">
                  <a:lumMod val="85000"/>
                </a:sysClr>
              </a:solidFill>
            </c:spPr>
          </c:dPt>
          <c:dLbls>
            <c:dLbl>
              <c:idx val="0"/>
              <c:layout>
                <c:manualLayout>
                  <c:x val="2.1816258974937608E-2"/>
                  <c:y val="-1.662424838861775E-2"/>
                </c:manualLayout>
              </c:layout>
              <c:showLegendKey val="0"/>
              <c:showVal val="0"/>
              <c:showCatName val="1"/>
              <c:showSerName val="0"/>
              <c:showPercent val="1"/>
              <c:showBubbleSize val="0"/>
            </c:dLbl>
            <c:dLbl>
              <c:idx val="1"/>
              <c:layout>
                <c:manualLayout>
                  <c:x val="-1.5337345488195197E-2"/>
                  <c:y val="-5.2992758625754623E-2"/>
                </c:manualLayout>
              </c:layout>
              <c:showLegendKey val="0"/>
              <c:showVal val="0"/>
              <c:showCatName val="1"/>
              <c:showSerName val="0"/>
              <c:showPercent val="1"/>
              <c:showBubbleSize val="0"/>
            </c:dLbl>
            <c:dLbl>
              <c:idx val="3"/>
              <c:layout>
                <c:manualLayout>
                  <c:x val="3.8044788894512009E-2"/>
                  <c:y val="-3.7255087856578255E-4"/>
                </c:manualLayout>
              </c:layout>
              <c:showLegendKey val="0"/>
              <c:showVal val="0"/>
              <c:showCatName val="1"/>
              <c:showSerName val="0"/>
              <c:showPercent val="1"/>
              <c:showBubbleSize val="0"/>
            </c:dLbl>
            <c:dLbl>
              <c:idx val="4"/>
              <c:layout>
                <c:manualLayout>
                  <c:x val="-2.8727812191627392E-3"/>
                  <c:y val="3.1980354951521649E-2"/>
                </c:manualLayout>
              </c:layout>
              <c:showLegendKey val="0"/>
              <c:showVal val="0"/>
              <c:showCatName val="1"/>
              <c:showSerName val="0"/>
              <c:showPercent val="1"/>
              <c:showBubbleSize val="0"/>
            </c:dLbl>
            <c:txPr>
              <a:bodyPr/>
              <a:lstStyle/>
              <a:p>
                <a:pPr>
                  <a:defRPr sz="1400">
                    <a:solidFill>
                      <a:schemeClr val="tx1">
                        <a:lumMod val="50000"/>
                        <a:lumOff val="50000"/>
                      </a:schemeClr>
                    </a:solidFill>
                    <a:latin typeface="Arial Narrow" pitchFamily="34" charset="0"/>
                  </a:defRPr>
                </a:pPr>
                <a:endParaRPr lang="en-US"/>
              </a:p>
            </c:txPr>
            <c:showLegendKey val="0"/>
            <c:showVal val="0"/>
            <c:showCatName val="1"/>
            <c:showSerName val="0"/>
            <c:showPercent val="1"/>
            <c:showBubbleSize val="0"/>
            <c:showLeaderLines val="0"/>
          </c:dLbls>
          <c:cat>
            <c:strRef>
              <c:f>Sheet1!$A$2:$A$6</c:f>
              <c:strCache>
                <c:ptCount val="5"/>
                <c:pt idx="0">
                  <c:v>Very easy</c:v>
                </c:pt>
                <c:pt idx="1">
                  <c:v>Easy</c:v>
                </c:pt>
                <c:pt idx="2">
                  <c:v>Difficult</c:v>
                </c:pt>
                <c:pt idx="3">
                  <c:v>Very difficult</c:v>
                </c:pt>
                <c:pt idx="4">
                  <c:v>Unsure</c:v>
                </c:pt>
              </c:strCache>
            </c:strRef>
          </c:cat>
          <c:val>
            <c:numRef>
              <c:f>Sheet1!$B$2:$B$6</c:f>
              <c:numCache>
                <c:formatCode>0%</c:formatCode>
                <c:ptCount val="5"/>
                <c:pt idx="0">
                  <c:v>0.24000000000000021</c:v>
                </c:pt>
                <c:pt idx="1">
                  <c:v>0.46</c:v>
                </c:pt>
                <c:pt idx="2">
                  <c:v>6.0000000000000032E-2</c:v>
                </c:pt>
                <c:pt idx="3">
                  <c:v>1.0000000000000005E-2</c:v>
                </c:pt>
                <c:pt idx="4">
                  <c:v>0.23</c:v>
                </c:pt>
              </c:numCache>
            </c:numRef>
          </c:val>
        </c:ser>
        <c:dLbls>
          <c:showLegendKey val="0"/>
          <c:showVal val="0"/>
          <c:showCatName val="1"/>
          <c:showSerName val="0"/>
          <c:showPercent val="1"/>
          <c:showBubbleSize val="0"/>
          <c:showLeaderLines val="0"/>
        </c:dLbls>
        <c:firstSliceAng val="84"/>
      </c:pieChart>
    </c:plotArea>
    <c:plotVisOnly val="1"/>
    <c:dispBlanksAs val="gap"/>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045444576709235"/>
          <c:y val="0"/>
          <c:w val="0.7181718873908296"/>
          <c:h val="0.91790787437150412"/>
        </c:manualLayout>
      </c:layout>
      <c:barChart>
        <c:barDir val="bar"/>
        <c:grouping val="clustered"/>
        <c:varyColors val="0"/>
        <c:ser>
          <c:idx val="0"/>
          <c:order val="0"/>
          <c:tx>
            <c:strRef>
              <c:f>Sheet1!$B$1</c:f>
              <c:strCache>
                <c:ptCount val="1"/>
                <c:pt idx="0">
                  <c:v>Series 1</c:v>
                </c:pt>
              </c:strCache>
            </c:strRef>
          </c:tx>
          <c:spPr>
            <a:solidFill>
              <a:srgbClr val="8064A2">
                <a:lumMod val="75000"/>
              </a:srgbClr>
            </a:solidFill>
          </c:spPr>
          <c:invertIfNegative val="0"/>
          <c:dLbls>
            <c:dLbl>
              <c:idx val="0"/>
              <c:layout>
                <c:manualLayout>
                  <c:x val="-8.0820077769011706E-2"/>
                  <c:y val="-3.4992462909209212E-3"/>
                </c:manualLayout>
              </c:layout>
              <c:dLblPos val="outEnd"/>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Sheet1!$A$2:$A$8</c:f>
              <c:strCache>
                <c:ptCount val="7"/>
                <c:pt idx="0">
                  <c:v>Seems like it has become easier</c:v>
                </c:pt>
                <c:pt idx="1">
                  <c:v>The colleges have made transferring credits a priority</c:v>
                </c:pt>
                <c:pt idx="2">
                  <c:v>Other Kentucky institutions are more accepting of credits from community colleges</c:v>
                </c:pt>
                <c:pt idx="3">
                  <c:v>Have seen/Experienced credits being transferred easily</c:v>
                </c:pt>
                <c:pt idx="4">
                  <c:v>Colleges are offering more transferable, accredited classes</c:v>
                </c:pt>
                <c:pt idx="5">
                  <c:v>KCTCS has built relationships with the state universities</c:v>
                </c:pt>
                <c:pt idx="6">
                  <c:v>That's what I've heard/Don’t hear complaints</c:v>
                </c:pt>
              </c:strCache>
            </c:strRef>
          </c:cat>
          <c:val>
            <c:numRef>
              <c:f>Sheet1!$B$2:$B$8</c:f>
              <c:numCache>
                <c:formatCode>0%</c:formatCode>
                <c:ptCount val="7"/>
                <c:pt idx="0">
                  <c:v>6.0000000000000032E-2</c:v>
                </c:pt>
                <c:pt idx="1">
                  <c:v>6.0000000000000032E-2</c:v>
                </c:pt>
                <c:pt idx="2">
                  <c:v>9.0000000000000024E-2</c:v>
                </c:pt>
                <c:pt idx="3">
                  <c:v>0.14000000000000001</c:v>
                </c:pt>
                <c:pt idx="4">
                  <c:v>0.14000000000000001</c:v>
                </c:pt>
                <c:pt idx="5">
                  <c:v>0.18000000000000024</c:v>
                </c:pt>
                <c:pt idx="6">
                  <c:v>0.21000000000000021</c:v>
                </c:pt>
              </c:numCache>
            </c:numRef>
          </c:val>
        </c:ser>
        <c:dLbls>
          <c:showLegendKey val="0"/>
          <c:showVal val="0"/>
          <c:showCatName val="0"/>
          <c:showSerName val="0"/>
          <c:showPercent val="0"/>
          <c:showBubbleSize val="0"/>
        </c:dLbls>
        <c:gapWidth val="69"/>
        <c:axId val="133858048"/>
        <c:axId val="133859584"/>
      </c:barChart>
      <c:catAx>
        <c:axId val="133858048"/>
        <c:scaling>
          <c:orientation val="minMax"/>
        </c:scaling>
        <c:delete val="0"/>
        <c:axPos val="l"/>
        <c:numFmt formatCode="General" sourceLinked="1"/>
        <c:majorTickMark val="out"/>
        <c:minorTickMark val="none"/>
        <c:tickLblPos val="nextTo"/>
        <c:txPr>
          <a:bodyPr/>
          <a:lstStyle/>
          <a:p>
            <a:pPr>
              <a:defRPr sz="1200">
                <a:solidFill>
                  <a:schemeClr val="tx1">
                    <a:lumMod val="50000"/>
                    <a:lumOff val="50000"/>
                  </a:schemeClr>
                </a:solidFill>
                <a:latin typeface="Arial Narrow" pitchFamily="34" charset="0"/>
              </a:defRPr>
            </a:pPr>
            <a:endParaRPr lang="en-US"/>
          </a:p>
        </c:txPr>
        <c:crossAx val="133859584"/>
        <c:crosses val="autoZero"/>
        <c:auto val="1"/>
        <c:lblAlgn val="ctr"/>
        <c:lblOffset val="100"/>
        <c:noMultiLvlLbl val="0"/>
      </c:catAx>
      <c:valAx>
        <c:axId val="133859584"/>
        <c:scaling>
          <c:orientation val="minMax"/>
        </c:scaling>
        <c:delete val="1"/>
        <c:axPos val="b"/>
        <c:numFmt formatCode="0%" sourceLinked="1"/>
        <c:majorTickMark val="out"/>
        <c:minorTickMark val="none"/>
        <c:tickLblPos val="none"/>
        <c:crossAx val="133858048"/>
        <c:crosses val="autoZero"/>
        <c:crossBetween val="between"/>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696901151169397"/>
          <c:y val="0.17696901151169397"/>
          <c:w val="0.62062436322510683"/>
          <c:h val="0.62062436322510683"/>
        </c:manualLayout>
      </c:layout>
      <c:pieChart>
        <c:varyColors val="1"/>
        <c:ser>
          <c:idx val="0"/>
          <c:order val="0"/>
          <c:tx>
            <c:strRef>
              <c:f>Sheet1!$B$1</c:f>
              <c:strCache>
                <c:ptCount val="1"/>
                <c:pt idx="0">
                  <c:v>Sales</c:v>
                </c:pt>
              </c:strCache>
            </c:strRef>
          </c:tx>
          <c:spPr>
            <a:solidFill>
              <a:schemeClr val="accent1"/>
            </a:solidFill>
          </c:spPr>
          <c:dPt>
            <c:idx val="0"/>
            <c:bubble3D val="0"/>
            <c:spPr>
              <a:solidFill>
                <a:schemeClr val="accent4">
                  <a:lumMod val="75000"/>
                </a:schemeClr>
              </a:solidFill>
            </c:spPr>
          </c:dPt>
          <c:dPt>
            <c:idx val="1"/>
            <c:bubble3D val="0"/>
            <c:spPr>
              <a:solidFill>
                <a:schemeClr val="accent3">
                  <a:lumMod val="75000"/>
                </a:schemeClr>
              </a:solidFill>
            </c:spPr>
          </c:dPt>
          <c:dPt>
            <c:idx val="2"/>
            <c:bubble3D val="0"/>
            <c:spPr>
              <a:solidFill>
                <a:sysClr val="windowText" lastClr="000000">
                  <a:lumMod val="50000"/>
                  <a:lumOff val="50000"/>
                </a:sysClr>
              </a:solidFill>
            </c:spPr>
          </c:dPt>
          <c:dLbls>
            <c:dLbl>
              <c:idx val="0"/>
              <c:layout>
                <c:manualLayout>
                  <c:x val="2.1816258974937608E-2"/>
                  <c:y val="-1.6624248388617736E-2"/>
                </c:manualLayout>
              </c:layout>
              <c:showLegendKey val="0"/>
              <c:showVal val="0"/>
              <c:showCatName val="1"/>
              <c:showSerName val="0"/>
              <c:showPercent val="1"/>
              <c:showBubbleSize val="0"/>
            </c:dLbl>
            <c:dLbl>
              <c:idx val="1"/>
              <c:layout>
                <c:manualLayout>
                  <c:x val="-2.5512390988808791E-2"/>
                  <c:y val="8.0575811433172568E-3"/>
                </c:manualLayout>
              </c:layout>
              <c:showLegendKey val="0"/>
              <c:showVal val="0"/>
              <c:showCatName val="1"/>
              <c:showSerName val="0"/>
              <c:showPercent val="1"/>
              <c:showBubbleSize val="0"/>
            </c:dLbl>
            <c:dLbl>
              <c:idx val="3"/>
              <c:layout>
                <c:manualLayout>
                  <c:x val="-6.3705699494318938E-2"/>
                  <c:y val="5.3894358458039963E-2"/>
                </c:manualLayout>
              </c:layout>
              <c:showLegendKey val="0"/>
              <c:showVal val="0"/>
              <c:showCatName val="1"/>
              <c:showSerName val="0"/>
              <c:showPercent val="1"/>
              <c:showBubbleSize val="0"/>
            </c:dLbl>
            <c:txPr>
              <a:bodyPr/>
              <a:lstStyle/>
              <a:p>
                <a:pPr>
                  <a:defRPr sz="1400">
                    <a:solidFill>
                      <a:schemeClr val="tx1">
                        <a:lumMod val="50000"/>
                        <a:lumOff val="50000"/>
                      </a:schemeClr>
                    </a:solidFill>
                    <a:latin typeface="Arial Narrow" pitchFamily="34" charset="0"/>
                  </a:defRPr>
                </a:pPr>
                <a:endParaRPr lang="en-US"/>
              </a:p>
            </c:txPr>
            <c:showLegendKey val="0"/>
            <c:showVal val="0"/>
            <c:showCatName val="1"/>
            <c:showSerName val="0"/>
            <c:showPercent val="1"/>
            <c:showBubbleSize val="0"/>
            <c:showLeaderLines val="0"/>
          </c:dLbls>
          <c:cat>
            <c:strRef>
              <c:f>Sheet1!$A$2:$A$6</c:f>
              <c:strCache>
                <c:ptCount val="4"/>
                <c:pt idx="0">
                  <c:v>Easier</c:v>
                </c:pt>
                <c:pt idx="1">
                  <c:v>Same</c:v>
                </c:pt>
                <c:pt idx="2">
                  <c:v>More difficult</c:v>
                </c:pt>
                <c:pt idx="3">
                  <c:v>Unsure</c:v>
                </c:pt>
              </c:strCache>
            </c:strRef>
          </c:cat>
          <c:val>
            <c:numRef>
              <c:f>Sheet1!$B$2:$B$6</c:f>
              <c:numCache>
                <c:formatCode>0%</c:formatCode>
                <c:ptCount val="5"/>
                <c:pt idx="0">
                  <c:v>0.13</c:v>
                </c:pt>
                <c:pt idx="1">
                  <c:v>0.29000000000000031</c:v>
                </c:pt>
                <c:pt idx="2">
                  <c:v>3.0000000000000002E-2</c:v>
                </c:pt>
                <c:pt idx="3">
                  <c:v>0.55000000000000004</c:v>
                </c:pt>
              </c:numCache>
            </c:numRef>
          </c:val>
        </c:ser>
        <c:dLbls>
          <c:showLegendKey val="0"/>
          <c:showVal val="0"/>
          <c:showCatName val="1"/>
          <c:showSerName val="0"/>
          <c:showPercent val="1"/>
          <c:showBubbleSize val="0"/>
          <c:showLeaderLines val="0"/>
        </c:dLbls>
        <c:firstSliceAng val="84"/>
      </c:pieChart>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Then</c:v>
                </c:pt>
              </c:strCache>
            </c:strRef>
          </c:tx>
          <c:spPr>
            <a:solidFill>
              <a:schemeClr val="accent4">
                <a:lumMod val="75000"/>
              </a:schemeClr>
            </a:solidFill>
          </c:spPr>
          <c:invertIfNegative val="0"/>
          <c:dPt>
            <c:idx val="0"/>
            <c:invertIfNegative val="0"/>
            <c:bubble3D val="0"/>
            <c:spPr>
              <a:solidFill>
                <a:schemeClr val="bg1">
                  <a:lumMod val="65000"/>
                </a:scheme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Then</c:v>
                </c:pt>
                <c:pt idx="1">
                  <c:v>Now</c:v>
                </c:pt>
              </c:strCache>
            </c:strRef>
          </c:cat>
          <c:val>
            <c:numRef>
              <c:f>Sheet1!$B$2:$B$3</c:f>
              <c:numCache>
                <c:formatCode>0%</c:formatCode>
                <c:ptCount val="2"/>
                <c:pt idx="0">
                  <c:v>0.34</c:v>
                </c:pt>
                <c:pt idx="1">
                  <c:v>0.39000000000000523</c:v>
                </c:pt>
              </c:numCache>
            </c:numRef>
          </c:val>
        </c:ser>
        <c:dLbls>
          <c:showLegendKey val="0"/>
          <c:showVal val="0"/>
          <c:showCatName val="0"/>
          <c:showSerName val="0"/>
          <c:showPercent val="0"/>
          <c:showBubbleSize val="0"/>
        </c:dLbls>
        <c:gapWidth val="68"/>
        <c:axId val="56235136"/>
        <c:axId val="56236672"/>
      </c:barChart>
      <c:catAx>
        <c:axId val="56235136"/>
        <c:scaling>
          <c:orientation val="minMax"/>
        </c:scaling>
        <c:delete val="0"/>
        <c:axPos val="b"/>
        <c:numFmt formatCode="General" sourceLinked="1"/>
        <c:majorTickMark val="out"/>
        <c:minorTickMark val="none"/>
        <c:tickLblPos val="nextTo"/>
        <c:txPr>
          <a:bodyPr/>
          <a:lstStyle/>
          <a:p>
            <a:pPr>
              <a:defRPr sz="1600">
                <a:solidFill>
                  <a:schemeClr val="bg1">
                    <a:lumMod val="65000"/>
                  </a:schemeClr>
                </a:solidFill>
                <a:latin typeface="Arial Narrow" pitchFamily="34" charset="0"/>
              </a:defRPr>
            </a:pPr>
            <a:endParaRPr lang="en-US"/>
          </a:p>
        </c:txPr>
        <c:crossAx val="56236672"/>
        <c:crosses val="autoZero"/>
        <c:auto val="1"/>
        <c:lblAlgn val="ctr"/>
        <c:lblOffset val="100"/>
        <c:noMultiLvlLbl val="0"/>
      </c:catAx>
      <c:valAx>
        <c:axId val="56236672"/>
        <c:scaling>
          <c:orientation val="minMax"/>
          <c:max val="0.5"/>
          <c:min val="0"/>
        </c:scaling>
        <c:delete val="0"/>
        <c:axPos val="l"/>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56235136"/>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035845667916832"/>
          <c:y val="0"/>
          <c:w val="0.66826787647875441"/>
          <c:h val="0.77946771416962335"/>
        </c:manualLayout>
      </c:layout>
      <c:barChart>
        <c:barDir val="bar"/>
        <c:grouping val="clustered"/>
        <c:varyColors val="0"/>
        <c:ser>
          <c:idx val="0"/>
          <c:order val="0"/>
          <c:tx>
            <c:strRef>
              <c:f>Sheet1!$B$1</c:f>
              <c:strCache>
                <c:ptCount val="1"/>
                <c:pt idx="0">
                  <c:v>Now</c:v>
                </c:pt>
              </c:strCache>
            </c:strRef>
          </c:tx>
          <c:spPr>
            <a:solidFill>
              <a:srgbClr val="8064A2">
                <a:lumMod val="75000"/>
              </a:srgbClr>
            </a:solidFill>
          </c:spPr>
          <c:invertIfNegative val="0"/>
          <c:dLbls>
            <c:txPr>
              <a:bodyPr/>
              <a:lstStyle/>
              <a:p>
                <a:pPr>
                  <a:defRPr sz="1400" b="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Sheet1!$A$2:$A$6</c:f>
              <c:strCache>
                <c:ptCount val="5"/>
                <c:pt idx="0">
                  <c:v>You are not the right age</c:v>
                </c:pt>
                <c:pt idx="1">
                  <c:v>You are not friends with the right people</c:v>
                </c:pt>
                <c:pt idx="2">
                  <c:v>There are few or no jobs of that type in the area where you live</c:v>
                </c:pt>
                <c:pt idx="3">
                  <c:v>You don't have the right experience</c:v>
                </c:pt>
                <c:pt idx="4">
                  <c:v>You don't have the right education for the job</c:v>
                </c:pt>
              </c:strCache>
            </c:strRef>
          </c:cat>
          <c:val>
            <c:numRef>
              <c:f>Sheet1!$B$2:$B$6</c:f>
              <c:numCache>
                <c:formatCode>0%</c:formatCode>
                <c:ptCount val="5"/>
                <c:pt idx="0">
                  <c:v>0.15000000000000024</c:v>
                </c:pt>
                <c:pt idx="1">
                  <c:v>0.25</c:v>
                </c:pt>
                <c:pt idx="2">
                  <c:v>0.45</c:v>
                </c:pt>
                <c:pt idx="3">
                  <c:v>0.46</c:v>
                </c:pt>
                <c:pt idx="4">
                  <c:v>0.61000000000000065</c:v>
                </c:pt>
              </c:numCache>
            </c:numRef>
          </c:val>
        </c:ser>
        <c:ser>
          <c:idx val="1"/>
          <c:order val="1"/>
          <c:tx>
            <c:strRef>
              <c:f>Sheet1!$C$1</c:f>
              <c:strCache>
                <c:ptCount val="1"/>
                <c:pt idx="0">
                  <c:v>Then</c:v>
                </c:pt>
              </c:strCache>
            </c:strRef>
          </c:tx>
          <c:spPr>
            <a:solidFill>
              <a:sysClr val="window" lastClr="FFFFFF">
                <a:lumMod val="65000"/>
              </a:sysClr>
            </a:solidFill>
          </c:spPr>
          <c:invertIfNegative val="0"/>
          <c:dLbls>
            <c:dLbl>
              <c:idx val="0"/>
              <c:layout>
                <c:manualLayout>
                  <c:x val="-7.6378185533212392E-2"/>
                  <c:y val="7.4731972603377123E-3"/>
                </c:manualLayout>
              </c:layout>
              <c:showLegendKey val="0"/>
              <c:showVal val="1"/>
              <c:showCatName val="0"/>
              <c:showSerName val="0"/>
              <c:showPercent val="0"/>
              <c:showBubbleSize val="0"/>
            </c:dLbl>
            <c:dLbl>
              <c:idx val="1"/>
              <c:layout>
                <c:manualLayout>
                  <c:x val="-7.6378185533212392E-2"/>
                  <c:y val="0"/>
                </c:manualLayout>
              </c:layout>
              <c:showLegendKey val="0"/>
              <c:showVal val="1"/>
              <c:showCatName val="0"/>
              <c:showSerName val="0"/>
              <c:showPercent val="0"/>
              <c:showBubbleSize val="0"/>
            </c:dLbl>
            <c:dLbl>
              <c:idx val="2"/>
              <c:layout>
                <c:manualLayout>
                  <c:x val="-7.6378185533212392E-2"/>
                  <c:y val="0"/>
                </c:manualLayout>
              </c:layout>
              <c:showLegendKey val="0"/>
              <c:showVal val="1"/>
              <c:showCatName val="0"/>
              <c:showSerName val="0"/>
              <c:showPercent val="0"/>
              <c:showBubbleSize val="0"/>
            </c:dLbl>
            <c:dLbl>
              <c:idx val="4"/>
              <c:layout>
                <c:manualLayout>
                  <c:x val="-8.1151822129041332E-2"/>
                  <c:y val="0"/>
                </c:manualLayout>
              </c:layout>
              <c:showLegendKey val="0"/>
              <c:showVal val="1"/>
              <c:showCatName val="0"/>
              <c:showSerName val="0"/>
              <c:showPercent val="0"/>
              <c:showBubbleSize val="0"/>
            </c:dLbl>
            <c:txPr>
              <a:bodyPr/>
              <a:lstStyle/>
              <a:p>
                <a:pPr>
                  <a:defRPr sz="1400">
                    <a:solidFill>
                      <a:schemeClr val="bg1"/>
                    </a:solidFill>
                    <a:latin typeface="Arial Narrow" pitchFamily="34" charset="0"/>
                  </a:defRPr>
                </a:pPr>
                <a:endParaRPr lang="en-US"/>
              </a:p>
            </c:txPr>
            <c:showLegendKey val="0"/>
            <c:showVal val="1"/>
            <c:showCatName val="0"/>
            <c:showSerName val="0"/>
            <c:showPercent val="0"/>
            <c:showBubbleSize val="0"/>
            <c:showLeaderLines val="0"/>
          </c:dLbls>
          <c:cat>
            <c:strRef>
              <c:f>Sheet1!$A$2:$A$6</c:f>
              <c:strCache>
                <c:ptCount val="5"/>
                <c:pt idx="0">
                  <c:v>You are not the right age</c:v>
                </c:pt>
                <c:pt idx="1">
                  <c:v>You are not friends with the right people</c:v>
                </c:pt>
                <c:pt idx="2">
                  <c:v>There are few or no jobs of that type in the area where you live</c:v>
                </c:pt>
                <c:pt idx="3">
                  <c:v>You don't have the right experience</c:v>
                </c:pt>
                <c:pt idx="4">
                  <c:v>You don't have the right education for the job</c:v>
                </c:pt>
              </c:strCache>
            </c:strRef>
          </c:cat>
          <c:val>
            <c:numRef>
              <c:f>Sheet1!$C$2:$C$6</c:f>
              <c:numCache>
                <c:formatCode>0%</c:formatCode>
                <c:ptCount val="5"/>
                <c:pt idx="0">
                  <c:v>0.16</c:v>
                </c:pt>
                <c:pt idx="1">
                  <c:v>0.24000000000000021</c:v>
                </c:pt>
                <c:pt idx="2">
                  <c:v>0.45</c:v>
                </c:pt>
                <c:pt idx="4">
                  <c:v>0.5</c:v>
                </c:pt>
              </c:numCache>
            </c:numRef>
          </c:val>
        </c:ser>
        <c:dLbls>
          <c:showLegendKey val="0"/>
          <c:showVal val="0"/>
          <c:showCatName val="0"/>
          <c:showSerName val="0"/>
          <c:showPercent val="0"/>
          <c:showBubbleSize val="0"/>
        </c:dLbls>
        <c:gapWidth val="69"/>
        <c:axId val="127916288"/>
        <c:axId val="127930368"/>
      </c:barChart>
      <c:catAx>
        <c:axId val="127916288"/>
        <c:scaling>
          <c:orientation val="minMax"/>
        </c:scaling>
        <c:delete val="0"/>
        <c:axPos val="l"/>
        <c:numFmt formatCode="General" sourceLinked="1"/>
        <c:majorTickMark val="out"/>
        <c:minorTickMark val="none"/>
        <c:tickLblPos val="nextTo"/>
        <c:txPr>
          <a:bodyPr/>
          <a:lstStyle/>
          <a:p>
            <a:pPr>
              <a:defRPr sz="1200" b="0">
                <a:solidFill>
                  <a:schemeClr val="tx1">
                    <a:lumMod val="50000"/>
                    <a:lumOff val="50000"/>
                  </a:schemeClr>
                </a:solidFill>
                <a:latin typeface="Arial Narrow" pitchFamily="34" charset="0"/>
              </a:defRPr>
            </a:pPr>
            <a:endParaRPr lang="en-US"/>
          </a:p>
        </c:txPr>
        <c:crossAx val="127930368"/>
        <c:crosses val="autoZero"/>
        <c:auto val="1"/>
        <c:lblAlgn val="ctr"/>
        <c:lblOffset val="100"/>
        <c:noMultiLvlLbl val="0"/>
      </c:catAx>
      <c:valAx>
        <c:axId val="127930368"/>
        <c:scaling>
          <c:orientation val="minMax"/>
        </c:scaling>
        <c:delete val="0"/>
        <c:axPos val="b"/>
        <c:numFmt formatCode="0%" sourceLinked="1"/>
        <c:majorTickMark val="out"/>
        <c:minorTickMark val="none"/>
        <c:tickLblPos val="nextTo"/>
        <c:txPr>
          <a:bodyPr/>
          <a:lstStyle/>
          <a:p>
            <a:pPr>
              <a:defRPr sz="1400">
                <a:solidFill>
                  <a:schemeClr val="tx1">
                    <a:lumMod val="50000"/>
                    <a:lumOff val="50000"/>
                  </a:schemeClr>
                </a:solidFill>
                <a:latin typeface="Arial Narrow" pitchFamily="34" charset="0"/>
              </a:defRPr>
            </a:pPr>
            <a:endParaRPr lang="en-US"/>
          </a:p>
        </c:txPr>
        <c:crossAx val="127916288"/>
        <c:crosses val="autoZero"/>
        <c:crossBetween val="between"/>
      </c:valAx>
    </c:plotArea>
    <c:legend>
      <c:legendPos val="b"/>
      <c:layout>
        <c:manualLayout>
          <c:xMode val="edge"/>
          <c:yMode val="edge"/>
          <c:x val="0.59405708555201298"/>
          <c:y val="0.91521098689454228"/>
          <c:w val="0.22241838819852136"/>
          <c:h val="8.1052414475288853E-2"/>
        </c:manualLayout>
      </c:layout>
      <c:overlay val="0"/>
      <c:txPr>
        <a:bodyPr/>
        <a:lstStyle/>
        <a:p>
          <a:pPr>
            <a:defRPr sz="1400">
              <a:solidFill>
                <a:srgbClr val="7F7F7F"/>
              </a:solidFill>
              <a:latin typeface="Arial Narrow"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480031298643851"/>
          <c:y val="9.7800315953061046E-2"/>
          <c:w val="0.7450267680469721"/>
          <c:h val="0.6825814820681656"/>
        </c:manualLayout>
      </c:layout>
      <c:barChart>
        <c:barDir val="col"/>
        <c:grouping val="clustered"/>
        <c:varyColors val="0"/>
        <c:ser>
          <c:idx val="0"/>
          <c:order val="0"/>
          <c:tx>
            <c:strRef>
              <c:f>Sheet1!$B$1</c:f>
              <c:strCache>
                <c:ptCount val="1"/>
                <c:pt idx="0">
                  <c:v>Then</c:v>
                </c:pt>
              </c:strCache>
            </c:strRef>
          </c:tx>
          <c:spPr>
            <a:solidFill>
              <a:schemeClr val="bg1">
                <a:lumMod val="65000"/>
              </a:schemeClr>
            </a:solidFill>
          </c:spPr>
          <c:invertIfNegative val="0"/>
          <c:dPt>
            <c:idx val="1"/>
            <c:invertIfNegative val="0"/>
            <c:bubble3D val="0"/>
            <c:spPr>
              <a:solidFill>
                <a:schemeClr val="accent4">
                  <a:lumMod val="75000"/>
                </a:schemeClr>
              </a:solidFill>
            </c:spPr>
          </c:dPt>
          <c:dLbls>
            <c:txPr>
              <a:bodyPr/>
              <a:lstStyle/>
              <a:p>
                <a:pPr>
                  <a:defRPr sz="1400">
                    <a:solidFill>
                      <a:schemeClr val="bg1"/>
                    </a:solidFill>
                    <a:latin typeface="Arial Narrow" pitchFamily="34" charset="0"/>
                  </a:defRPr>
                </a:pPr>
                <a:endParaRPr lang="en-US"/>
              </a:p>
            </c:txPr>
            <c:dLblPos val="inEnd"/>
            <c:showLegendKey val="0"/>
            <c:showVal val="1"/>
            <c:showCatName val="0"/>
            <c:showSerName val="0"/>
            <c:showPercent val="0"/>
            <c:showBubbleSize val="0"/>
            <c:showLeaderLines val="0"/>
          </c:dLbls>
          <c:cat>
            <c:strRef>
              <c:f>Sheet1!$A$2:$A$3</c:f>
              <c:strCache>
                <c:ptCount val="2"/>
                <c:pt idx="0">
                  <c:v>Then</c:v>
                </c:pt>
                <c:pt idx="1">
                  <c:v>Now</c:v>
                </c:pt>
              </c:strCache>
            </c:strRef>
          </c:cat>
          <c:val>
            <c:numRef>
              <c:f>Sheet1!$B$2:$B$3</c:f>
              <c:numCache>
                <c:formatCode>0%</c:formatCode>
                <c:ptCount val="2"/>
                <c:pt idx="0">
                  <c:v>0.36000000000000032</c:v>
                </c:pt>
                <c:pt idx="1">
                  <c:v>0.36000000000000032</c:v>
                </c:pt>
              </c:numCache>
            </c:numRef>
          </c:val>
        </c:ser>
        <c:dLbls>
          <c:showLegendKey val="0"/>
          <c:showVal val="0"/>
          <c:showCatName val="0"/>
          <c:showSerName val="0"/>
          <c:showPercent val="0"/>
          <c:showBubbleSize val="0"/>
        </c:dLbls>
        <c:gapWidth val="59"/>
        <c:axId val="132880640"/>
        <c:axId val="132927872"/>
      </c:barChart>
      <c:catAx>
        <c:axId val="132880640"/>
        <c:scaling>
          <c:orientation val="minMax"/>
        </c:scaling>
        <c:delete val="0"/>
        <c:axPos val="b"/>
        <c:numFmt formatCode="General" sourceLinked="1"/>
        <c:majorTickMark val="out"/>
        <c:minorTickMark val="none"/>
        <c:tickLblPos val="nextTo"/>
        <c:spPr>
          <a:solidFill>
            <a:schemeClr val="bg1"/>
          </a:solidFill>
        </c:spPr>
        <c:txPr>
          <a:bodyPr/>
          <a:lstStyle/>
          <a:p>
            <a:pPr>
              <a:defRPr sz="1600">
                <a:solidFill>
                  <a:schemeClr val="bg1">
                    <a:lumMod val="65000"/>
                  </a:schemeClr>
                </a:solidFill>
                <a:latin typeface="Arial Narrow" pitchFamily="34" charset="0"/>
              </a:defRPr>
            </a:pPr>
            <a:endParaRPr lang="en-US"/>
          </a:p>
        </c:txPr>
        <c:crossAx val="132927872"/>
        <c:crosses val="autoZero"/>
        <c:auto val="1"/>
        <c:lblAlgn val="ctr"/>
        <c:lblOffset val="100"/>
        <c:noMultiLvlLbl val="0"/>
      </c:catAx>
      <c:valAx>
        <c:axId val="132927872"/>
        <c:scaling>
          <c:orientation val="minMax"/>
          <c:max val="0.70000000000000062"/>
          <c:min val="0"/>
        </c:scaling>
        <c:delete val="0"/>
        <c:axPos val="l"/>
        <c:numFmt formatCode="0%" sourceLinked="1"/>
        <c:majorTickMark val="out"/>
        <c:minorTickMark val="none"/>
        <c:tickLblPos val="nextTo"/>
        <c:txPr>
          <a:bodyPr/>
          <a:lstStyle/>
          <a:p>
            <a:pPr>
              <a:defRPr sz="1400">
                <a:solidFill>
                  <a:schemeClr val="bg1">
                    <a:lumMod val="65000"/>
                  </a:schemeClr>
                </a:solidFill>
                <a:latin typeface="Arial Narrow" pitchFamily="34" charset="0"/>
              </a:defRPr>
            </a:pPr>
            <a:endParaRPr lang="en-US"/>
          </a:p>
        </c:txPr>
        <c:crossAx val="132880640"/>
        <c:crosses val="autoZero"/>
        <c:crossBetween val="between"/>
        <c:majorUnit val="0.1"/>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0"/>
            <a:ext cx="3038474" cy="465621"/>
          </a:xfrm>
          <a:prstGeom prst="rect">
            <a:avLst/>
          </a:prstGeom>
        </p:spPr>
        <p:txBody>
          <a:bodyPr vert="horz" lIns="92291" tIns="46145" rIns="92291" bIns="46145" rtlCol="0"/>
          <a:lstStyle>
            <a:lvl1pPr algn="l">
              <a:defRPr sz="1300"/>
            </a:lvl1pPr>
          </a:lstStyle>
          <a:p>
            <a:endParaRPr lang="en-US" dirty="0"/>
          </a:p>
        </p:txBody>
      </p:sp>
      <p:sp>
        <p:nvSpPr>
          <p:cNvPr id="3" name="Date Placeholder 2"/>
          <p:cNvSpPr>
            <a:spLocks noGrp="1"/>
          </p:cNvSpPr>
          <p:nvPr>
            <p:ph type="dt" sz="quarter" idx="1"/>
          </p:nvPr>
        </p:nvSpPr>
        <p:spPr>
          <a:xfrm>
            <a:off x="3970346" y="10"/>
            <a:ext cx="3038474" cy="465621"/>
          </a:xfrm>
          <a:prstGeom prst="rect">
            <a:avLst/>
          </a:prstGeom>
        </p:spPr>
        <p:txBody>
          <a:bodyPr vert="horz" lIns="92291" tIns="46145" rIns="92291" bIns="46145" rtlCol="0"/>
          <a:lstStyle>
            <a:lvl1pPr algn="r">
              <a:defRPr sz="1300"/>
            </a:lvl1pPr>
          </a:lstStyle>
          <a:p>
            <a:fld id="{DA678886-A82A-47E6-9246-CCCFF0AF4495}" type="datetimeFigureOut">
              <a:rPr lang="en-US" smtClean="0"/>
              <a:pPr/>
              <a:t>1/9/2012</a:t>
            </a:fld>
            <a:endParaRPr lang="en-US" dirty="0"/>
          </a:p>
        </p:txBody>
      </p:sp>
      <p:sp>
        <p:nvSpPr>
          <p:cNvPr id="4" name="Footer Placeholder 3"/>
          <p:cNvSpPr>
            <a:spLocks noGrp="1"/>
          </p:cNvSpPr>
          <p:nvPr>
            <p:ph type="ftr" sz="quarter" idx="2"/>
          </p:nvPr>
        </p:nvSpPr>
        <p:spPr>
          <a:xfrm>
            <a:off x="5" y="8829205"/>
            <a:ext cx="3038474" cy="465621"/>
          </a:xfrm>
          <a:prstGeom prst="rect">
            <a:avLst/>
          </a:prstGeom>
        </p:spPr>
        <p:txBody>
          <a:bodyPr vert="horz" lIns="92291" tIns="46145" rIns="92291" bIns="46145"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346" y="8829205"/>
            <a:ext cx="3038474" cy="465621"/>
          </a:xfrm>
          <a:prstGeom prst="rect">
            <a:avLst/>
          </a:prstGeom>
        </p:spPr>
        <p:txBody>
          <a:bodyPr vert="horz" lIns="92291" tIns="46145" rIns="92291" bIns="46145" rtlCol="0" anchor="b"/>
          <a:lstStyle>
            <a:lvl1pPr algn="r">
              <a:defRPr sz="1300"/>
            </a:lvl1pPr>
          </a:lstStyle>
          <a:p>
            <a:fld id="{09F35700-652F-42A3-9F11-03BEBBA66D65}" type="slidenum">
              <a:rPr lang="en-US" smtClean="0"/>
              <a:pPr/>
              <a:t>‹#›</a:t>
            </a:fld>
            <a:endParaRPr lang="en-US" dirty="0"/>
          </a:p>
        </p:txBody>
      </p:sp>
    </p:spTree>
    <p:extLst>
      <p:ext uri="{BB962C8B-B14F-4D97-AF65-F5344CB8AC3E}">
        <p14:creationId xmlns:p14="http://schemas.microsoft.com/office/powerpoint/2010/main" val="4212519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5" y="0"/>
            <a:ext cx="3038474" cy="465138"/>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a:defRPr sz="1300"/>
            </a:lvl1pPr>
          </a:lstStyle>
          <a:p>
            <a:endParaRPr lang="en-US" dirty="0"/>
          </a:p>
        </p:txBody>
      </p:sp>
      <p:sp>
        <p:nvSpPr>
          <p:cNvPr id="49155" name="Rectangle 3"/>
          <p:cNvSpPr>
            <a:spLocks noGrp="1" noChangeArrowheads="1"/>
          </p:cNvSpPr>
          <p:nvPr>
            <p:ph type="dt" idx="1"/>
          </p:nvPr>
        </p:nvSpPr>
        <p:spPr bwMode="auto">
          <a:xfrm>
            <a:off x="3970346" y="0"/>
            <a:ext cx="3038474" cy="465138"/>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lvl1pPr algn="r">
              <a:defRPr sz="1300"/>
            </a:lvl1pPr>
          </a:lstStyle>
          <a:p>
            <a:endParaRPr lang="en-US" dirty="0"/>
          </a:p>
        </p:txBody>
      </p:sp>
      <p:sp>
        <p:nvSpPr>
          <p:cNvPr id="4915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49157" name="Rectangle 5"/>
          <p:cNvSpPr>
            <a:spLocks noGrp="1" noChangeArrowheads="1"/>
          </p:cNvSpPr>
          <p:nvPr>
            <p:ph type="body" sz="quarter" idx="3"/>
          </p:nvPr>
        </p:nvSpPr>
        <p:spPr bwMode="auto">
          <a:xfrm>
            <a:off x="701676" y="4416449"/>
            <a:ext cx="5607050" cy="4183063"/>
          </a:xfrm>
          <a:prstGeom prst="rect">
            <a:avLst/>
          </a:prstGeom>
          <a:noFill/>
          <a:ln w="9525">
            <a:noFill/>
            <a:miter lim="800000"/>
            <a:headEnd/>
            <a:tailEnd/>
          </a:ln>
          <a:effectLst/>
        </p:spPr>
        <p:txBody>
          <a:bodyPr vert="horz" wrap="square" lIns="92291" tIns="46145" rIns="92291" bIns="461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8" name="Rectangle 6"/>
          <p:cNvSpPr>
            <a:spLocks noGrp="1" noChangeArrowheads="1"/>
          </p:cNvSpPr>
          <p:nvPr>
            <p:ph type="ftr" sz="quarter" idx="4"/>
          </p:nvPr>
        </p:nvSpPr>
        <p:spPr bwMode="auto">
          <a:xfrm>
            <a:off x="5" y="8829675"/>
            <a:ext cx="3038474" cy="465138"/>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a:defRPr sz="1300"/>
            </a:lvl1pPr>
          </a:lstStyle>
          <a:p>
            <a:endParaRPr lang="en-US" dirty="0"/>
          </a:p>
        </p:txBody>
      </p:sp>
      <p:sp>
        <p:nvSpPr>
          <p:cNvPr id="49159" name="Rectangle 7"/>
          <p:cNvSpPr>
            <a:spLocks noGrp="1" noChangeArrowheads="1"/>
          </p:cNvSpPr>
          <p:nvPr>
            <p:ph type="sldNum" sz="quarter" idx="5"/>
          </p:nvPr>
        </p:nvSpPr>
        <p:spPr bwMode="auto">
          <a:xfrm>
            <a:off x="3970346" y="8829675"/>
            <a:ext cx="3038474" cy="465138"/>
          </a:xfrm>
          <a:prstGeom prst="rect">
            <a:avLst/>
          </a:prstGeom>
          <a:noFill/>
          <a:ln w="9525">
            <a:noFill/>
            <a:miter lim="800000"/>
            <a:headEnd/>
            <a:tailEnd/>
          </a:ln>
          <a:effectLst/>
        </p:spPr>
        <p:txBody>
          <a:bodyPr vert="horz" wrap="square" lIns="92291" tIns="46145" rIns="92291" bIns="46145" numCol="1" anchor="b" anchorCtr="0" compatLnSpc="1">
            <a:prstTxWarp prst="textNoShape">
              <a:avLst/>
            </a:prstTxWarp>
          </a:bodyPr>
          <a:lstStyle>
            <a:lvl1pPr algn="r">
              <a:defRPr sz="1300"/>
            </a:lvl1pPr>
          </a:lstStyle>
          <a:p>
            <a:fld id="{94BD1F4A-CB40-49CF-87B5-A4D2DFE5A565}" type="slidenum">
              <a:rPr lang="en-US"/>
              <a:pPr/>
              <a:t>‹#›</a:t>
            </a:fld>
            <a:endParaRPr lang="en-US" dirty="0"/>
          </a:p>
        </p:txBody>
      </p:sp>
    </p:spTree>
    <p:extLst>
      <p:ext uri="{BB962C8B-B14F-4D97-AF65-F5344CB8AC3E}">
        <p14:creationId xmlns:p14="http://schemas.microsoft.com/office/powerpoint/2010/main" val="39751956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9</a:t>
            </a:fld>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10</a:t>
            </a:fld>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11</a:t>
            </a:fld>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12</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13</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14</a:t>
            </a:fld>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18</a:t>
            </a:fld>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19</a:t>
            </a:fld>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20</a:t>
            </a:fld>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5236" name="Slide Number Placeholder 3"/>
          <p:cNvSpPr>
            <a:spLocks noGrp="1"/>
          </p:cNvSpPr>
          <p:nvPr>
            <p:ph type="sldNum" sz="quarter" idx="5"/>
          </p:nvPr>
        </p:nvSpPr>
        <p:spPr>
          <a:noFill/>
        </p:spPr>
        <p:txBody>
          <a:bodyPr/>
          <a:lstStyle/>
          <a:p>
            <a:fld id="{55DCDCE4-CE3B-4931-A591-8A0D8BC35F45}" type="slidenum">
              <a:rPr lang="en-US" smtClean="0"/>
              <a:pPr/>
              <a:t>1</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22</a:t>
            </a:fld>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23</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24</a:t>
            </a:fld>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25</a:t>
            </a:fld>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26</a:t>
            </a:fld>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27</a:t>
            </a:fld>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a:noFill/>
        </p:spPr>
        <p:txBody>
          <a:bodyPr/>
          <a:lstStyle/>
          <a:p>
            <a:fld id="{BA80E2A2-C3F3-4D28-BC2F-4365266EE678}" type="slidenum">
              <a:rPr lang="en-US" smtClean="0"/>
              <a:pPr/>
              <a:t>28</a:t>
            </a:fld>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29</a:t>
            </a:fld>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30</a:t>
            </a:fld>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31</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885C2FA-85B4-4B51-8C35-2C3043288824}" type="slidenum">
              <a:rPr lang="en-US" smtClean="0"/>
              <a:pPr/>
              <a:t>2</a:t>
            </a:fld>
            <a:endParaRPr lang="en-US" dirty="0" smtClean="0"/>
          </a:p>
        </p:txBody>
      </p:sp>
      <p:sp>
        <p:nvSpPr>
          <p:cNvPr id="16387" name="Rectangle 2"/>
          <p:cNvSpPr>
            <a:spLocks noGrp="1" noRot="1" noChangeAspect="1" noChangeArrowheads="1" noTextEdit="1"/>
          </p:cNvSpPr>
          <p:nvPr>
            <p:ph type="sldImg"/>
          </p:nvPr>
        </p:nvSpPr>
        <p:spPr>
          <a:xfrm>
            <a:off x="1189038" y="696913"/>
            <a:ext cx="4649787" cy="3486150"/>
          </a:xfrm>
          <a:ln/>
        </p:spPr>
      </p:sp>
      <p:sp>
        <p:nvSpPr>
          <p:cNvPr id="16388" name="Rectangle 3"/>
          <p:cNvSpPr>
            <a:spLocks noGrp="1" noChangeArrowheads="1"/>
          </p:cNvSpPr>
          <p:nvPr>
            <p:ph type="body" idx="1"/>
          </p:nvPr>
        </p:nvSpPr>
        <p:spPr>
          <a:xfrm>
            <a:off x="935042" y="4414838"/>
            <a:ext cx="5140325" cy="4184650"/>
          </a:xfrm>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BD1F4A-CB40-49CF-87B5-A4D2DFE5A565}" type="slidenum">
              <a:rPr lang="en-US" smtClean="0"/>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33</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a:noFill/>
        </p:spPr>
        <p:txBody>
          <a:bodyPr/>
          <a:lstStyle/>
          <a:p>
            <a:fld id="{BA80E2A2-C3F3-4D28-BC2F-4365266EE678}" type="slidenum">
              <a:rPr lang="en-US" smtClean="0"/>
              <a:pPr/>
              <a:t>34</a:t>
            </a:fld>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35</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36</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37</a:t>
            </a:fld>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38</a:t>
            </a:fld>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a:noFill/>
        </p:spPr>
        <p:txBody>
          <a:bodyPr/>
          <a:lstStyle/>
          <a:p>
            <a:fld id="{BA80E2A2-C3F3-4D28-BC2F-4365266EE678}" type="slidenum">
              <a:rPr lang="en-US" smtClean="0"/>
              <a:pPr/>
              <a:t>39</a:t>
            </a:fld>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40</a:t>
            </a:fld>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41</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9A9583A-CC33-4832-9CA5-6FA963F4FB85}" type="slidenum">
              <a:rPr lang="en-US" smtClean="0"/>
              <a:pPr/>
              <a:t>3</a:t>
            </a:fld>
            <a:endParaRPr lang="en-US" dirty="0" smtClean="0"/>
          </a:p>
        </p:txBody>
      </p:sp>
      <p:sp>
        <p:nvSpPr>
          <p:cNvPr id="17411" name="Rectangle 2"/>
          <p:cNvSpPr>
            <a:spLocks noGrp="1" noRot="1" noChangeAspect="1" noChangeArrowheads="1" noTextEdit="1"/>
          </p:cNvSpPr>
          <p:nvPr>
            <p:ph type="sldImg"/>
          </p:nvPr>
        </p:nvSpPr>
        <p:spPr>
          <a:xfrm>
            <a:off x="1189038" y="696913"/>
            <a:ext cx="4649787" cy="3486150"/>
          </a:xfrm>
          <a:ln/>
        </p:spPr>
      </p:sp>
      <p:sp>
        <p:nvSpPr>
          <p:cNvPr id="17412" name="Rectangle 3"/>
          <p:cNvSpPr>
            <a:spLocks noGrp="1" noChangeArrowheads="1"/>
          </p:cNvSpPr>
          <p:nvPr>
            <p:ph type="body" idx="1"/>
          </p:nvPr>
        </p:nvSpPr>
        <p:spPr>
          <a:xfrm>
            <a:off x="935042" y="4414838"/>
            <a:ext cx="5140325" cy="4184650"/>
          </a:xfrm>
          <a:noFill/>
          <a:ln/>
        </p:spPr>
        <p:txBody>
          <a:bodyPr/>
          <a:lstStyle/>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42</a:t>
            </a:fld>
            <a:endParaRPr 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43</a:t>
            </a:fld>
            <a:endParaRPr 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44</a:t>
            </a:fld>
            <a:endParaRPr lang="en-US"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45</a:t>
            </a:fld>
            <a:endParaRPr 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46</a:t>
            </a:fld>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47</a:t>
            </a:fld>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a:noFill/>
        </p:spPr>
        <p:txBody>
          <a:bodyPr/>
          <a:lstStyle/>
          <a:p>
            <a:fld id="{BA80E2A2-C3F3-4D28-BC2F-4365266EE678}" type="slidenum">
              <a:rPr lang="en-US" smtClean="0"/>
              <a:pPr/>
              <a:t>48</a:t>
            </a:fld>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49</a:t>
            </a:fld>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50</a:t>
            </a:fld>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51</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20484" name="Slide Number Placeholder 3"/>
          <p:cNvSpPr>
            <a:spLocks noGrp="1"/>
          </p:cNvSpPr>
          <p:nvPr>
            <p:ph type="sldNum" sz="quarter" idx="5"/>
          </p:nvPr>
        </p:nvSpPr>
        <p:spPr>
          <a:noFill/>
        </p:spPr>
        <p:txBody>
          <a:bodyPr/>
          <a:lstStyle/>
          <a:p>
            <a:fld id="{BA80E2A2-C3F3-4D28-BC2F-4365266EE678}" type="slidenum">
              <a:rPr lang="en-US" smtClean="0"/>
              <a:pPr/>
              <a:t>4</a:t>
            </a:fld>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52</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5</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6</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7</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spcBef>
                <a:spcPct val="0"/>
              </a:spcBef>
            </a:pPr>
            <a:endParaRPr lang="en-US" dirty="0" smtClean="0"/>
          </a:p>
        </p:txBody>
      </p:sp>
      <p:sp>
        <p:nvSpPr>
          <p:cNvPr id="97284" name="Slide Number Placeholder 3"/>
          <p:cNvSpPr>
            <a:spLocks noGrp="1"/>
          </p:cNvSpPr>
          <p:nvPr>
            <p:ph type="sldNum" sz="quarter" idx="5"/>
          </p:nvPr>
        </p:nvSpPr>
        <p:spPr>
          <a:noFill/>
        </p:spPr>
        <p:txBody>
          <a:bodyPr/>
          <a:lstStyle/>
          <a:p>
            <a:fld id="{7BFBC4D1-95F8-498C-8425-4CD0BF97E0F0}" type="slidenum">
              <a:rPr lang="en-US" smtClean="0"/>
              <a:pPr/>
              <a:t>8</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8" name="Rectangle 7"/>
          <p:cNvSpPr/>
          <p:nvPr userDrawn="1"/>
        </p:nvSpPr>
        <p:spPr>
          <a:xfrm>
            <a:off x="0" y="332232"/>
            <a:ext cx="9144000" cy="381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Arial Narrow" pitchFamily="34" charset="0"/>
            </a:endParaRPr>
          </a:p>
        </p:txBody>
      </p:sp>
      <p:sp>
        <p:nvSpPr>
          <p:cNvPr id="11" name="Rectangle 4"/>
          <p:cNvSpPr>
            <a:spLocks noChangeArrowheads="1"/>
          </p:cNvSpPr>
          <p:nvPr userDrawn="1"/>
        </p:nvSpPr>
        <p:spPr bwMode="auto">
          <a:xfrm>
            <a:off x="1371600" y="6553200"/>
            <a:ext cx="7772400" cy="304800"/>
          </a:xfrm>
          <a:prstGeom prst="rect">
            <a:avLst/>
          </a:prstGeom>
          <a:solidFill>
            <a:schemeClr val="accent3">
              <a:lumMod val="75000"/>
            </a:schemeClr>
          </a:solidFill>
          <a:ln w="9525">
            <a:noFill/>
            <a:miter lim="800000"/>
            <a:headEnd/>
            <a:tailEnd/>
          </a:ln>
          <a:effectLst/>
        </p:spPr>
        <p:txBody>
          <a:bodyPr wrap="none" anchor="ctr"/>
          <a:lstStyle/>
          <a:p>
            <a:endParaRPr lang="en-US" dirty="0">
              <a:latin typeface="Arial Narrow" pitchFamily="34" charset="0"/>
            </a:endParaRPr>
          </a:p>
        </p:txBody>
      </p:sp>
      <p:pic>
        <p:nvPicPr>
          <p:cNvPr id="12" name="Picture 11" descr="HIS Logo.jpg"/>
          <p:cNvPicPr>
            <a:picLocks noChangeAspect="1"/>
          </p:cNvPicPr>
          <p:nvPr userDrawn="1"/>
        </p:nvPicPr>
        <p:blipFill>
          <a:blip r:embed="rId2" cstate="print"/>
          <a:stretch>
            <a:fillRect/>
          </a:stretch>
        </p:blipFill>
        <p:spPr>
          <a:xfrm>
            <a:off x="69980" y="6400800"/>
            <a:ext cx="1225420" cy="300228"/>
          </a:xfrm>
          <a:prstGeom prst="rect">
            <a:avLst/>
          </a:prstGeom>
        </p:spPr>
      </p:pic>
      <p:sp>
        <p:nvSpPr>
          <p:cNvPr id="13" name="Oval 12"/>
          <p:cNvSpPr/>
          <p:nvPr userDrawn="1"/>
        </p:nvSpPr>
        <p:spPr>
          <a:xfrm>
            <a:off x="8534400" y="6477000"/>
            <a:ext cx="304800" cy="304800"/>
          </a:xfrm>
          <a:prstGeom prst="ellips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8515350" y="6489784"/>
            <a:ext cx="349776" cy="253916"/>
          </a:xfrm>
          <a:prstGeom prst="rect">
            <a:avLst/>
          </a:prstGeom>
        </p:spPr>
        <p:txBody>
          <a:bodyPr wrap="none">
            <a:spAutoFit/>
          </a:bodyPr>
          <a:lstStyle/>
          <a:p>
            <a:fld id="{0BBBC450-371C-40CD-A248-84A53417F5F5}" type="slidenum">
              <a:rPr lang="en-US" sz="1050" smtClean="0">
                <a:solidFill>
                  <a:schemeClr val="accent4">
                    <a:lumMod val="75000"/>
                  </a:schemeClr>
                </a:solidFill>
              </a:rPr>
              <a:pPr/>
              <a:t>‹#›</a:t>
            </a:fld>
            <a:endParaRPr lang="en-US" sz="1050" dirty="0">
              <a:solidFill>
                <a:schemeClr val="accent4">
                  <a:lumMod val="75000"/>
                </a:schemeClr>
              </a:solidFill>
            </a:endParaRPr>
          </a:p>
        </p:txBody>
      </p:sp>
      <p:sp>
        <p:nvSpPr>
          <p:cNvPr id="7" name="TextBox 6"/>
          <p:cNvSpPr txBox="1"/>
          <p:nvPr userDrawn="1"/>
        </p:nvSpPr>
        <p:spPr>
          <a:xfrm>
            <a:off x="8122588" y="0"/>
            <a:ext cx="1057972" cy="738664"/>
          </a:xfrm>
          <a:prstGeom prst="rect">
            <a:avLst/>
          </a:prstGeom>
          <a:solidFill>
            <a:schemeClr val="bg1">
              <a:lumMod val="50000"/>
            </a:schemeClr>
          </a:solidFill>
        </p:spPr>
        <p:txBody>
          <a:bodyPr wrap="square" rtlCol="0">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r>
              <a:rPr lang="en-US" sz="1400" dirty="0" smtClean="0">
                <a:solidFill>
                  <a:schemeClr val="bg1"/>
                </a:solidFill>
                <a:latin typeface="Arial Narrow" pitchFamily="34" charset="0"/>
              </a:rPr>
              <a:t>Older Prospective Students</a:t>
            </a:r>
            <a:endParaRPr lang="en-US" sz="1400" dirty="0">
              <a:solidFill>
                <a:schemeClr val="bg1"/>
              </a:solidFill>
              <a:latin typeface="Arial Narrow"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1F6EB6-2FB1-4F44-895F-6F20780D5E68}" type="datetimeFigureOut">
              <a:rPr lang="en-US" smtClean="0"/>
              <a:pPr/>
              <a:t>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10EB42-8EB9-45AD-9072-D2F2759D98C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F6EB6-2FB1-4F44-895F-6F20780D5E68}" type="datetimeFigureOut">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10EB42-8EB9-45AD-9072-D2F2759D98CA}"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F6EB6-2FB1-4F44-895F-6F20780D5E68}" type="datetimeFigureOut">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10EB42-8EB9-45AD-9072-D2F2759D98C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Oval 6"/>
          <p:cNvSpPr/>
          <p:nvPr userDrawn="1"/>
        </p:nvSpPr>
        <p:spPr>
          <a:xfrm>
            <a:off x="8534400" y="6477000"/>
            <a:ext cx="304800" cy="304800"/>
          </a:xfrm>
          <a:prstGeom prst="ellipse">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8515350" y="6489784"/>
            <a:ext cx="349776" cy="253916"/>
          </a:xfrm>
          <a:prstGeom prst="rect">
            <a:avLst/>
          </a:prstGeom>
        </p:spPr>
        <p:txBody>
          <a:bodyPr wrap="none">
            <a:spAutoFit/>
          </a:bodyPr>
          <a:lstStyle/>
          <a:p>
            <a:fld id="{0BBBC450-371C-40CD-A248-84A53417F5F5}" type="slidenum">
              <a:rPr lang="en-US" sz="1050" smtClean="0">
                <a:solidFill>
                  <a:schemeClr val="accent4">
                    <a:lumMod val="75000"/>
                  </a:schemeClr>
                </a:solidFill>
              </a:rPr>
              <a:pPr/>
              <a:t>‹#›</a:t>
            </a:fld>
            <a:endParaRPr lang="en-US" sz="1050" dirty="0">
              <a:solidFill>
                <a:schemeClr val="accent4">
                  <a:lumMod val="75000"/>
                </a:scheme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1F6EB6-2FB1-4F44-895F-6F20780D5E68}" type="datetimeFigureOut">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10EB42-8EB9-45AD-9072-D2F2759D98C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1F6EB6-2FB1-4F44-895F-6F20780D5E68}" type="datetimeFigureOut">
              <a:rPr lang="en-US" smtClean="0"/>
              <a:pPr/>
              <a:t>1/9/2012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10EB42-8EB9-45AD-9072-D2F2759D98C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1F6EB6-2FB1-4F44-895F-6F20780D5E68}" type="datetimeFigureOut">
              <a:rPr lang="en-US" smtClean="0"/>
              <a:pPr/>
              <a:t>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10EB42-8EB9-45AD-9072-D2F2759D98C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1F6EB6-2FB1-4F44-895F-6F20780D5E68}" type="datetimeFigureOut">
              <a:rPr lang="en-US" smtClean="0"/>
              <a:pPr/>
              <a:t>1/9/2012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10EB42-8EB9-45AD-9072-D2F2759D98C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1F6EB6-2FB1-4F44-895F-6F20780D5E68}" type="datetimeFigureOut">
              <a:rPr lang="en-US" smtClean="0"/>
              <a:pPr/>
              <a:t>1/9/2012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10EB42-8EB9-45AD-9072-D2F2759D98C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F6EB6-2FB1-4F44-895F-6F20780D5E68}" type="datetimeFigureOut">
              <a:rPr lang="en-US" smtClean="0"/>
              <a:pPr/>
              <a:t>1/9/2012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10EB42-8EB9-45AD-9072-D2F2759D98C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1F6EB6-2FB1-4F44-895F-6F20780D5E68}" type="datetimeFigureOut">
              <a:rPr lang="en-US" smtClean="0"/>
              <a:pPr/>
              <a:t>1/9/2012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10EB42-8EB9-45AD-9072-D2F2759D98C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1F6EB6-2FB1-4F44-895F-6F20780D5E68}" type="datetimeFigureOut">
              <a:rPr lang="en-US" smtClean="0"/>
              <a:pPr/>
              <a:t>1/9/2012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0EB42-8EB9-45AD-9072-D2F2759D98C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chart" Target="../charts/chart24.xml"/></Relationships>
</file>

<file path=ppt/slides/_rels/slide3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chart" Target="../charts/chart31.xml"/></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chart" Target="../charts/chart33.xml"/></Relationships>
</file>

<file path=ppt/slides/_rels/slide3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chart" Target="../charts/chart3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chart" Target="../charts/chart37.xml"/></Relationships>
</file>

<file path=ppt/slides/_rels/slide42.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chart" Target="../charts/chart39.xml"/></Relationships>
</file>

<file path=ppt/slides/_rels/slide4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chart" Target="../charts/chart43.xml"/><Relationship Id="rId5" Type="http://schemas.openxmlformats.org/officeDocument/2006/relationships/chart" Target="../charts/chart42.xml"/><Relationship Id="rId4" Type="http://schemas.openxmlformats.org/officeDocument/2006/relationships/chart" Target="../charts/chart41.xml"/></Relationships>
</file>

<file path=ppt/slides/_rels/slide4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4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chart" Target="../charts/chart53.xml"/><Relationship Id="rId5" Type="http://schemas.openxmlformats.org/officeDocument/2006/relationships/chart" Target="../charts/chart52.xml"/><Relationship Id="rId4" Type="http://schemas.openxmlformats.org/officeDocument/2006/relationships/chart" Target="../charts/chart51.xml"/></Relationships>
</file>

<file path=ppt/slides/_rels/slide48.xml.rels><?xml version="1.0" encoding="UTF-8" standalone="yes"?>
<Relationships xmlns="http://schemas.openxmlformats.org/package/2006/relationships"><Relationship Id="rId3" Type="http://schemas.openxmlformats.org/officeDocument/2006/relationships/chart" Target="../charts/chart54.xml"/><Relationship Id="rId7" Type="http://schemas.openxmlformats.org/officeDocument/2006/relationships/chart" Target="../charts/chart58.xml"/><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4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chart" Target="../charts/chart61.xml"/></Relationships>
</file>

<file path=ppt/slides/_rels/slide52.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chart" Target="../charts/chart63.xml"/></Relationships>
</file>

<file path=ppt/slides/_rels/slide53.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chart" Target="../charts/chart6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ChangeArrowheads="1"/>
          </p:cNvSpPr>
          <p:nvPr/>
        </p:nvSpPr>
        <p:spPr bwMode="auto">
          <a:xfrm>
            <a:off x="0" y="3886200"/>
            <a:ext cx="9144000" cy="1066800"/>
          </a:xfrm>
          <a:prstGeom prst="rect">
            <a:avLst/>
          </a:prstGeom>
          <a:solidFill>
            <a:schemeClr val="accent4">
              <a:lumMod val="75000"/>
            </a:schemeClr>
          </a:solidFill>
          <a:ln w="9525">
            <a:noFill/>
            <a:miter lim="800000"/>
            <a:headEnd/>
            <a:tailEnd/>
          </a:ln>
          <a:effectLst/>
        </p:spPr>
        <p:txBody>
          <a:bodyPr wrap="none" anchor="ctr"/>
          <a:lstStyle/>
          <a:p>
            <a:endParaRPr lang="en-US" dirty="0">
              <a:latin typeface="Arial Narrow" pitchFamily="34" charset="0"/>
            </a:endParaRPr>
          </a:p>
        </p:txBody>
      </p:sp>
      <p:sp>
        <p:nvSpPr>
          <p:cNvPr id="3078" name="Line 15"/>
          <p:cNvSpPr>
            <a:spLocks noChangeShapeType="1"/>
          </p:cNvSpPr>
          <p:nvPr/>
        </p:nvSpPr>
        <p:spPr bwMode="auto">
          <a:xfrm>
            <a:off x="990600" y="2743200"/>
            <a:ext cx="8153400" cy="0"/>
          </a:xfrm>
          <a:prstGeom prst="line">
            <a:avLst/>
          </a:prstGeom>
          <a:noFill/>
          <a:ln w="9525">
            <a:solidFill>
              <a:schemeClr val="bg1">
                <a:lumMod val="50000"/>
              </a:schemeClr>
            </a:solidFill>
            <a:round/>
            <a:headEnd/>
            <a:tailEnd/>
          </a:ln>
        </p:spPr>
        <p:txBody>
          <a:bodyPr/>
          <a:lstStyle/>
          <a:p>
            <a:endParaRPr lang="en-US" dirty="0"/>
          </a:p>
        </p:txBody>
      </p:sp>
      <p:sp>
        <p:nvSpPr>
          <p:cNvPr id="8" name="Text Box 10"/>
          <p:cNvSpPr txBox="1">
            <a:spLocks noChangeArrowheads="1"/>
          </p:cNvSpPr>
          <p:nvPr/>
        </p:nvSpPr>
        <p:spPr bwMode="auto">
          <a:xfrm>
            <a:off x="914400" y="2819400"/>
            <a:ext cx="7772400" cy="553998"/>
          </a:xfrm>
          <a:prstGeom prst="rect">
            <a:avLst/>
          </a:prstGeom>
          <a:noFill/>
          <a:ln w="9525">
            <a:noFill/>
            <a:miter lim="800000"/>
            <a:headEnd/>
            <a:tailEnd/>
          </a:ln>
        </p:spPr>
        <p:txBody>
          <a:bodyPr wrap="square">
            <a:spAutoFit/>
          </a:bodyPr>
          <a:lstStyle/>
          <a:p>
            <a:pPr>
              <a:lnSpc>
                <a:spcPct val="150000"/>
              </a:lnSpc>
            </a:pPr>
            <a:r>
              <a:rPr lang="en-US" sz="2000" dirty="0" smtClean="0">
                <a:solidFill>
                  <a:schemeClr val="accent3">
                    <a:lumMod val="75000"/>
                  </a:schemeClr>
                </a:solidFill>
                <a:latin typeface="Arial Narrow" pitchFamily="34" charset="0"/>
              </a:rPr>
              <a:t>Older Prospective Students: Then &amp; Now</a:t>
            </a:r>
          </a:p>
        </p:txBody>
      </p:sp>
      <p:sp>
        <p:nvSpPr>
          <p:cNvPr id="7" name="Text Box 10"/>
          <p:cNvSpPr txBox="1">
            <a:spLocks noChangeArrowheads="1"/>
          </p:cNvSpPr>
          <p:nvPr/>
        </p:nvSpPr>
        <p:spPr bwMode="auto">
          <a:xfrm>
            <a:off x="990600" y="4000500"/>
            <a:ext cx="7010400" cy="553998"/>
          </a:xfrm>
          <a:prstGeom prst="rect">
            <a:avLst/>
          </a:prstGeom>
          <a:noFill/>
          <a:ln w="9525">
            <a:noFill/>
            <a:miter lim="800000"/>
            <a:headEnd/>
            <a:tailEnd/>
          </a:ln>
        </p:spPr>
        <p:txBody>
          <a:bodyPr wrap="square">
            <a:spAutoFit/>
          </a:bodyPr>
          <a:lstStyle/>
          <a:p>
            <a:r>
              <a:rPr lang="en-US" sz="1600" i="1" dirty="0" smtClean="0">
                <a:solidFill>
                  <a:schemeClr val="bg1"/>
                </a:solidFill>
                <a:latin typeface="Arial Narrow" pitchFamily="34" charset="0"/>
              </a:rPr>
              <a:t>Summary Report</a:t>
            </a:r>
            <a:endParaRPr lang="en-US" sz="1600" i="1" dirty="0">
              <a:solidFill>
                <a:schemeClr val="bg1"/>
              </a:solidFill>
              <a:latin typeface="Arial Narrow" pitchFamily="34" charset="0"/>
            </a:endParaRPr>
          </a:p>
          <a:p>
            <a:r>
              <a:rPr lang="en-US" sz="1400" i="1" dirty="0" smtClean="0">
                <a:solidFill>
                  <a:schemeClr val="bg1"/>
                </a:solidFill>
                <a:latin typeface="Arial Narrow" pitchFamily="34" charset="0"/>
              </a:rPr>
              <a:t>April, 2011</a:t>
            </a:r>
            <a:endParaRPr lang="en-US" sz="1400" i="1" dirty="0">
              <a:solidFill>
                <a:schemeClr val="bg1"/>
              </a:solidFill>
              <a:latin typeface="Arial Narrow" pitchFamily="34" charset="0"/>
            </a:endParaRPr>
          </a:p>
        </p:txBody>
      </p:sp>
      <p:pic>
        <p:nvPicPr>
          <p:cNvPr id="10" name="Picture 9" descr="HIS Logo.jpg"/>
          <p:cNvPicPr>
            <a:picLocks noChangeAspect="1"/>
          </p:cNvPicPr>
          <p:nvPr/>
        </p:nvPicPr>
        <p:blipFill>
          <a:blip r:embed="rId3" cstate="print"/>
          <a:stretch>
            <a:fillRect/>
          </a:stretch>
        </p:blipFill>
        <p:spPr>
          <a:xfrm>
            <a:off x="990600" y="1844040"/>
            <a:ext cx="3048000" cy="746760"/>
          </a:xfrm>
          <a:prstGeom prst="rect">
            <a:avLst/>
          </a:prstGeom>
        </p:spPr>
      </p:pic>
      <p:pic>
        <p:nvPicPr>
          <p:cNvPr id="11" name="Picture 10" descr="https://my.klc.org/UserFiles/KCTCS%20Logo.jpg"/>
          <p:cNvPicPr>
            <a:picLocks noChangeAspect="1" noChangeArrowheads="1"/>
          </p:cNvPicPr>
          <p:nvPr/>
        </p:nvPicPr>
        <p:blipFill>
          <a:blip r:embed="rId4" cstate="print"/>
          <a:srcRect/>
          <a:stretch>
            <a:fillRect/>
          </a:stretch>
        </p:blipFill>
        <p:spPr bwMode="auto">
          <a:xfrm>
            <a:off x="6761066" y="5069727"/>
            <a:ext cx="2218944" cy="164287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885152" y="1585577"/>
            <a:ext cx="7488910" cy="28803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Do you agree or disagree that (____) is a reason for a barrier to your advancement in the place where you currently work?</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1115579" y="2392074"/>
          <a:ext cx="7316089" cy="39172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0800000" flipV="1">
            <a:off x="-109578" y="318222"/>
            <a:ext cx="835301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Barriers To Career Advancement Among Those Employed With Some/Little Advancement Opportunity</a:t>
            </a:r>
            <a:endParaRPr lang="en-US" sz="1600" b="1" dirty="0">
              <a:solidFill>
                <a:schemeClr val="bg1"/>
              </a:solidFill>
              <a:latin typeface="Arial Narrow" pitchFamily="34" charset="0"/>
            </a:endParaRPr>
          </a:p>
        </p:txBody>
      </p:sp>
      <p:sp>
        <p:nvSpPr>
          <p:cNvPr id="7" name="TextBox 6"/>
          <p:cNvSpPr txBox="1"/>
          <p:nvPr/>
        </p:nvSpPr>
        <p:spPr>
          <a:xfrm rot="10800000" flipV="1">
            <a:off x="1000366" y="836686"/>
            <a:ext cx="7143268" cy="584775"/>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A significantly higher number said the reason they could not advance was the positions were scarce or simply did not exist.</a:t>
            </a:r>
            <a:endParaRPr lang="en-US" sz="1600" b="1" i="1" dirty="0">
              <a:solidFill>
                <a:schemeClr val="accent4">
                  <a:lumMod val="75000"/>
                </a:schemeClr>
              </a:solidFill>
              <a:latin typeface="Arial Narrow" pitchFamily="34" charset="0"/>
            </a:endParaRPr>
          </a:p>
        </p:txBody>
      </p:sp>
      <p:sp>
        <p:nvSpPr>
          <p:cNvPr id="8" name="TextBox 7"/>
          <p:cNvSpPr txBox="1"/>
          <p:nvPr/>
        </p:nvSpPr>
        <p:spPr>
          <a:xfrm>
            <a:off x="3192447" y="3754900"/>
            <a:ext cx="1372492" cy="307777"/>
          </a:xfrm>
          <a:prstGeom prst="rect">
            <a:avLst/>
          </a:prstGeom>
          <a:noFill/>
        </p:spPr>
        <p:txBody>
          <a:bodyPr wrap="none" rtlCol="0">
            <a:spAutoFit/>
          </a:bodyPr>
          <a:lstStyle/>
          <a:p>
            <a:r>
              <a:rPr lang="en-US" sz="1400" dirty="0" smtClean="0">
                <a:solidFill>
                  <a:srgbClr val="7F7F7F"/>
                </a:solidFill>
                <a:latin typeface="Arial Narrow" pitchFamily="34" charset="0"/>
              </a:rPr>
              <a:t>Not asked in 2006</a:t>
            </a:r>
            <a:endParaRPr lang="en-US" sz="1400" dirty="0">
              <a:solidFill>
                <a:srgbClr val="7F7F7F"/>
              </a:solidFill>
              <a:latin typeface="Arial Narrow" pitchFamily="34" charset="0"/>
            </a:endParaRPr>
          </a:p>
        </p:txBody>
      </p:sp>
      <p:sp>
        <p:nvSpPr>
          <p:cNvPr id="9" name="Isosceles Triangle 8"/>
          <p:cNvSpPr/>
          <p:nvPr/>
        </p:nvSpPr>
        <p:spPr>
          <a:xfrm>
            <a:off x="7351650" y="2795323"/>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p:cNvSpPr/>
          <p:nvPr/>
        </p:nvSpPr>
        <p:spPr>
          <a:xfrm rot="10800000">
            <a:off x="4399180" y="4739447"/>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880716" y="2053520"/>
            <a:ext cx="1369286" cy="338554"/>
          </a:xfrm>
          <a:prstGeom prst="rect">
            <a:avLst/>
          </a:prstGeom>
          <a:noFill/>
        </p:spPr>
        <p:txBody>
          <a:bodyPr wrap="none" rtlCol="0">
            <a:spAutoFit/>
          </a:bodyPr>
          <a:lstStyle/>
          <a:p>
            <a:r>
              <a:rPr lang="en-US" sz="1600" dirty="0" smtClean="0">
                <a:solidFill>
                  <a:schemeClr val="bg1">
                    <a:lumMod val="50000"/>
                  </a:schemeClr>
                </a:solidFill>
                <a:latin typeface="Arial Narrow" pitchFamily="34" charset="0"/>
              </a:rPr>
              <a:t>Percent “Agree”</a:t>
            </a:r>
            <a:endParaRPr lang="en-US" sz="1600" dirty="0">
              <a:solidFill>
                <a:schemeClr val="bg1">
                  <a:lumMod val="50000"/>
                </a:schemeClr>
              </a:solidFill>
              <a:latin typeface="Arial Narrow" pitchFamily="34" charset="0"/>
            </a:endParaRPr>
          </a:p>
        </p:txBody>
      </p:sp>
      <p:sp>
        <p:nvSpPr>
          <p:cNvPr id="6" name="TextBox 5"/>
          <p:cNvSpPr txBox="1"/>
          <p:nvPr/>
        </p:nvSpPr>
        <p:spPr>
          <a:xfrm>
            <a:off x="1359655" y="5848494"/>
            <a:ext cx="7784345" cy="769441"/>
          </a:xfrm>
          <a:prstGeom prst="rect">
            <a:avLst/>
          </a:prstGeom>
          <a:noFill/>
        </p:spPr>
        <p:txBody>
          <a:bodyPr wrap="square" rtlCol="0">
            <a:spAutoFit/>
          </a:bodyPr>
          <a:lstStyle/>
          <a:p>
            <a:r>
              <a:rPr lang="en-US" sz="1200" i="1" dirty="0" smtClean="0">
                <a:solidFill>
                  <a:schemeClr val="tx1">
                    <a:lumMod val="50000"/>
                    <a:lumOff val="50000"/>
                  </a:schemeClr>
                </a:solidFill>
                <a:latin typeface="Arial Narrow" pitchFamily="34" charset="0"/>
              </a:rPr>
              <a:t>Then n=365</a:t>
            </a:r>
          </a:p>
          <a:p>
            <a:r>
              <a:rPr lang="en-US" sz="1200" i="1" dirty="0" smtClean="0">
                <a:solidFill>
                  <a:schemeClr val="tx1">
                    <a:lumMod val="50000"/>
                    <a:lumOff val="50000"/>
                  </a:schemeClr>
                </a:solidFill>
                <a:latin typeface="Arial Narrow" pitchFamily="34" charset="0"/>
              </a:rPr>
              <a:t>Now n=422</a:t>
            </a:r>
          </a:p>
          <a:p>
            <a:r>
              <a:rPr lang="en-US" sz="1000" i="1" dirty="0" smtClean="0">
                <a:solidFill>
                  <a:schemeClr val="tx1">
                    <a:lumMod val="50000"/>
                    <a:lumOff val="50000"/>
                  </a:schemeClr>
                </a:solidFill>
                <a:latin typeface="Arial Narrow" pitchFamily="34" charset="0"/>
              </a:rPr>
              <a:t>The (n) indicates the number of respondents who were asked the question.  Sample sizes for those who gave a response varied for individual items.  </a:t>
            </a:r>
          </a:p>
          <a:p>
            <a:r>
              <a:rPr lang="en-US" sz="1000" i="1" dirty="0" smtClean="0">
                <a:solidFill>
                  <a:schemeClr val="tx1">
                    <a:lumMod val="50000"/>
                    <a:lumOff val="50000"/>
                  </a:schemeClr>
                </a:solidFill>
                <a:latin typeface="Arial Narrow" pitchFamily="34" charset="0"/>
              </a:rPr>
              <a:t>Percents are based on those who gave a response to the statement.</a:t>
            </a:r>
            <a:endParaRPr lang="en-US" sz="1000" i="1"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806865" y="1700790"/>
            <a:ext cx="5572339"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I’d now like to ask you about various types of training and educational programs that some people may have experienced.  In the past, have you ever…?</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251475" y="2392074"/>
          <a:ext cx="9101906" cy="403249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10800000" flipV="1">
            <a:off x="2210113" y="342900"/>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Experience With Training/Educational Programs</a:t>
            </a:r>
            <a:endParaRPr lang="en-US" sz="1600" b="1" dirty="0">
              <a:solidFill>
                <a:schemeClr val="bg1"/>
              </a:solidFill>
              <a:latin typeface="Arial Narrow" pitchFamily="34" charset="0"/>
            </a:endParaRPr>
          </a:p>
        </p:txBody>
      </p:sp>
      <p:sp>
        <p:nvSpPr>
          <p:cNvPr id="10" name="TextBox 9"/>
          <p:cNvSpPr txBox="1"/>
          <p:nvPr/>
        </p:nvSpPr>
        <p:spPr>
          <a:xfrm rot="10800000" flipV="1">
            <a:off x="688542" y="836685"/>
            <a:ext cx="7743127" cy="584775"/>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Those who remained on the job during the recession received more training than in years past – maybe to cover for those who were no longer there.</a:t>
            </a:r>
            <a:endParaRPr lang="en-US" sz="1600" b="1" i="1" dirty="0">
              <a:solidFill>
                <a:schemeClr val="accent4">
                  <a:lumMod val="75000"/>
                </a:schemeClr>
              </a:solidFill>
              <a:latin typeface="Arial Narrow" pitchFamily="34" charset="0"/>
            </a:endParaRPr>
          </a:p>
        </p:txBody>
      </p:sp>
      <p:sp>
        <p:nvSpPr>
          <p:cNvPr id="9" name="TextBox 8"/>
          <p:cNvSpPr txBox="1"/>
          <p:nvPr/>
        </p:nvSpPr>
        <p:spPr>
          <a:xfrm>
            <a:off x="3131825" y="5848494"/>
            <a:ext cx="1382568"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 n=803</a:t>
            </a:r>
          </a:p>
          <a:p>
            <a:r>
              <a:rPr lang="en-US" sz="1200" dirty="0" smtClean="0">
                <a:solidFill>
                  <a:schemeClr val="tx1">
                    <a:lumMod val="50000"/>
                    <a:lumOff val="50000"/>
                  </a:schemeClr>
                </a:solidFill>
                <a:latin typeface="Arial Narrow" pitchFamily="34" charset="0"/>
              </a:rPr>
              <a:t>Now n=802</a:t>
            </a:r>
            <a:endParaRPr lang="en-US" sz="1200" dirty="0">
              <a:solidFill>
                <a:schemeClr val="tx1">
                  <a:lumMod val="50000"/>
                  <a:lumOff val="50000"/>
                </a:schemeClr>
              </a:solidFill>
              <a:latin typeface="Arial Narrow" pitchFamily="34" charset="0"/>
            </a:endParaRPr>
          </a:p>
        </p:txBody>
      </p:sp>
      <p:sp>
        <p:nvSpPr>
          <p:cNvPr id="7" name="Isosceles Triangle 6"/>
          <p:cNvSpPr/>
          <p:nvPr/>
        </p:nvSpPr>
        <p:spPr>
          <a:xfrm>
            <a:off x="8326862" y="2983107"/>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p:nvSpPr>
        <p:spPr>
          <a:xfrm>
            <a:off x="7725871" y="3789605"/>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p:cNvSpPr/>
          <p:nvPr/>
        </p:nvSpPr>
        <p:spPr>
          <a:xfrm>
            <a:off x="6861766" y="4581589"/>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p:nvSpPr>
        <p:spPr>
          <a:xfrm>
            <a:off x="5547661" y="5387638"/>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0800000" flipV="1">
            <a:off x="1749257" y="1758397"/>
            <a:ext cx="5703093" cy="646331"/>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Within the past two years, have you participated in any on-the-job training programs that included multiple-week formal course work or training  to further your education for the work you were doing?</a:t>
            </a:r>
            <a:endParaRPr lang="en-US" sz="1200" b="1" i="1" dirty="0">
              <a:solidFill>
                <a:schemeClr val="tx1">
                  <a:lumMod val="50000"/>
                  <a:lumOff val="50000"/>
                </a:schemeClr>
              </a:solidFill>
              <a:latin typeface="Arial Narrow" pitchFamily="34" charset="0"/>
            </a:endParaRPr>
          </a:p>
        </p:txBody>
      </p:sp>
      <p:sp>
        <p:nvSpPr>
          <p:cNvPr id="8" name="TextBox 7"/>
          <p:cNvSpPr txBox="1"/>
          <p:nvPr/>
        </p:nvSpPr>
        <p:spPr>
          <a:xfrm rot="10800000" flipV="1">
            <a:off x="-122297" y="342900"/>
            <a:ext cx="835301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Experience With Training/Educational Programs Among Those Who Have Taken On-The-Job Courses</a:t>
            </a:r>
            <a:endParaRPr lang="en-US" sz="1600" b="1" dirty="0">
              <a:solidFill>
                <a:schemeClr val="bg1"/>
              </a:solidFill>
              <a:latin typeface="Arial Narrow" pitchFamily="34" charset="0"/>
            </a:endParaRPr>
          </a:p>
        </p:txBody>
      </p:sp>
      <p:sp>
        <p:nvSpPr>
          <p:cNvPr id="10" name="TextBox 9"/>
          <p:cNvSpPr txBox="1"/>
          <p:nvPr/>
        </p:nvSpPr>
        <p:spPr>
          <a:xfrm rot="10800000" flipV="1">
            <a:off x="1346009" y="951899"/>
            <a:ext cx="6451984" cy="584775"/>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On-the-job training was also supplemented by more formal, multiple-week course work or training.</a:t>
            </a:r>
            <a:endParaRPr lang="en-US" sz="1600" b="1" i="1" dirty="0">
              <a:solidFill>
                <a:schemeClr val="accent4">
                  <a:lumMod val="75000"/>
                </a:schemeClr>
              </a:solidFill>
              <a:latin typeface="Arial Narrow" pitchFamily="34" charset="0"/>
            </a:endParaRPr>
          </a:p>
        </p:txBody>
      </p:sp>
      <p:graphicFrame>
        <p:nvGraphicFramePr>
          <p:cNvPr id="7" name="Chart 6"/>
          <p:cNvGraphicFramePr/>
          <p:nvPr/>
        </p:nvGraphicFramePr>
        <p:xfrm>
          <a:off x="2670969" y="3140964"/>
          <a:ext cx="4090097" cy="308468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296974" y="3090446"/>
            <a:ext cx="1196738" cy="338554"/>
          </a:xfrm>
          <a:prstGeom prst="rect">
            <a:avLst/>
          </a:prstGeom>
          <a:noFill/>
        </p:spPr>
        <p:txBody>
          <a:bodyPr wrap="none" rtlCol="0">
            <a:spAutoFit/>
          </a:bodyPr>
          <a:lstStyle/>
          <a:p>
            <a:pPr algn="ctr"/>
            <a:r>
              <a:rPr lang="en-US" sz="1600" dirty="0" smtClean="0">
                <a:solidFill>
                  <a:schemeClr val="bg1">
                    <a:lumMod val="50000"/>
                  </a:schemeClr>
                </a:solidFill>
                <a:latin typeface="Arial Narrow" pitchFamily="34" charset="0"/>
              </a:rPr>
              <a:t>Percent “Yes”</a:t>
            </a:r>
            <a:endParaRPr lang="en-US" sz="1600" dirty="0">
              <a:solidFill>
                <a:schemeClr val="bg1">
                  <a:lumMod val="50000"/>
                </a:schemeClr>
              </a:solidFill>
              <a:latin typeface="Arial Narrow" pitchFamily="34" charset="0"/>
            </a:endParaRPr>
          </a:p>
        </p:txBody>
      </p:sp>
      <p:sp>
        <p:nvSpPr>
          <p:cNvPr id="12" name="TextBox 11"/>
          <p:cNvSpPr txBox="1"/>
          <p:nvPr/>
        </p:nvSpPr>
        <p:spPr>
          <a:xfrm>
            <a:off x="3765502" y="6078922"/>
            <a:ext cx="633677" cy="288035"/>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n=294</a:t>
            </a:r>
          </a:p>
        </p:txBody>
      </p:sp>
      <p:sp>
        <p:nvSpPr>
          <p:cNvPr id="13" name="TextBox 12"/>
          <p:cNvSpPr txBox="1"/>
          <p:nvPr/>
        </p:nvSpPr>
        <p:spPr>
          <a:xfrm>
            <a:off x="5493712" y="6078922"/>
            <a:ext cx="633677" cy="288035"/>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n=320</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93868" y="2104039"/>
            <a:ext cx="3650288"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Think now about alternative jobs.  Do you have another type job or occupation that you would prefer to be doing?</a:t>
            </a:r>
            <a:endParaRPr lang="en-US" sz="1200" b="1" i="1" dirty="0">
              <a:solidFill>
                <a:schemeClr val="tx1">
                  <a:lumMod val="50000"/>
                  <a:lumOff val="50000"/>
                </a:schemeClr>
              </a:solidFill>
              <a:latin typeface="Arial Narrow" pitchFamily="34" charset="0"/>
            </a:endParaRPr>
          </a:p>
        </p:txBody>
      </p:sp>
      <p:graphicFrame>
        <p:nvGraphicFramePr>
          <p:cNvPr id="5" name="Chart 4"/>
          <p:cNvGraphicFramePr/>
          <p:nvPr/>
        </p:nvGraphicFramePr>
        <p:xfrm>
          <a:off x="3823109" y="3083358"/>
          <a:ext cx="5320891" cy="339881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0800000" flipV="1">
            <a:off x="4053538" y="2046433"/>
            <a:ext cx="5032855" cy="646331"/>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I’m going to read you some reasons that might or might not reflect why you are NOT working in that type of job or occupation?  For each one, just tell me yes or no if it applies to you for the job or occupation you would prefer to be doing?</a:t>
            </a:r>
            <a:endParaRPr lang="en-US" sz="1200" b="1" i="1" dirty="0">
              <a:solidFill>
                <a:schemeClr val="tx1">
                  <a:lumMod val="50000"/>
                  <a:lumOff val="50000"/>
                </a:schemeClr>
              </a:solidFill>
              <a:latin typeface="Arial Narrow" pitchFamily="34" charset="0"/>
            </a:endParaRPr>
          </a:p>
        </p:txBody>
      </p:sp>
      <p:sp>
        <p:nvSpPr>
          <p:cNvPr id="7" name="TextBox 6"/>
          <p:cNvSpPr txBox="1"/>
          <p:nvPr/>
        </p:nvSpPr>
        <p:spPr>
          <a:xfrm rot="10800000" flipV="1">
            <a:off x="2267720"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Barriers To Preferred Job Among Those Employed</a:t>
            </a:r>
            <a:endParaRPr lang="en-US" sz="1600" b="1" dirty="0">
              <a:solidFill>
                <a:schemeClr val="bg1"/>
              </a:solidFill>
              <a:latin typeface="Arial Narrow" pitchFamily="34" charset="0"/>
            </a:endParaRPr>
          </a:p>
        </p:txBody>
      </p:sp>
      <p:sp>
        <p:nvSpPr>
          <p:cNvPr id="8" name="TextBox 7"/>
          <p:cNvSpPr txBox="1"/>
          <p:nvPr/>
        </p:nvSpPr>
        <p:spPr>
          <a:xfrm>
            <a:off x="1230794" y="5387638"/>
            <a:ext cx="633677" cy="28803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n=523</a:t>
            </a:r>
          </a:p>
        </p:txBody>
      </p:sp>
      <p:sp>
        <p:nvSpPr>
          <p:cNvPr id="9" name="TextBox 8"/>
          <p:cNvSpPr txBox="1"/>
          <p:nvPr/>
        </p:nvSpPr>
        <p:spPr>
          <a:xfrm>
            <a:off x="4917642" y="5848494"/>
            <a:ext cx="115214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 n=196</a:t>
            </a:r>
          </a:p>
          <a:p>
            <a:r>
              <a:rPr lang="en-US" sz="1200" dirty="0" smtClean="0">
                <a:solidFill>
                  <a:schemeClr val="tx1">
                    <a:lumMod val="50000"/>
                    <a:lumOff val="50000"/>
                  </a:schemeClr>
                </a:solidFill>
                <a:latin typeface="Arial Narrow" pitchFamily="34" charset="0"/>
              </a:rPr>
              <a:t>Now n=183</a:t>
            </a:r>
          </a:p>
        </p:txBody>
      </p:sp>
      <p:sp>
        <p:nvSpPr>
          <p:cNvPr id="10" name="TextBox 9"/>
          <p:cNvSpPr txBox="1"/>
          <p:nvPr/>
        </p:nvSpPr>
        <p:spPr>
          <a:xfrm rot="10800000" flipV="1">
            <a:off x="746149" y="894292"/>
            <a:ext cx="7685520" cy="830997"/>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About one in three would like to be doing some other type of job, the same as last time.  A lack of the right education was the biggest drawback to getting that preferred job – up 11 points from five years ago.</a:t>
            </a:r>
            <a:endParaRPr lang="en-US" sz="1600" dirty="0">
              <a:solidFill>
                <a:schemeClr val="accent4">
                  <a:lumMod val="75000"/>
                </a:schemeClr>
              </a:solidFill>
              <a:latin typeface="Arial Narrow" pitchFamily="34" charset="0"/>
            </a:endParaRPr>
          </a:p>
        </p:txBody>
      </p:sp>
      <p:sp>
        <p:nvSpPr>
          <p:cNvPr id="12" name="TextBox 11"/>
          <p:cNvSpPr txBox="1"/>
          <p:nvPr/>
        </p:nvSpPr>
        <p:spPr>
          <a:xfrm>
            <a:off x="1518829" y="2910537"/>
            <a:ext cx="1196738" cy="338554"/>
          </a:xfrm>
          <a:prstGeom prst="rect">
            <a:avLst/>
          </a:prstGeom>
          <a:noFill/>
        </p:spPr>
        <p:txBody>
          <a:bodyPr wrap="none" rtlCol="0">
            <a:spAutoFit/>
          </a:bodyPr>
          <a:lstStyle/>
          <a:p>
            <a:r>
              <a:rPr lang="en-US" sz="1600" dirty="0" smtClean="0">
                <a:solidFill>
                  <a:schemeClr val="bg1">
                    <a:lumMod val="50000"/>
                  </a:schemeClr>
                </a:solidFill>
                <a:latin typeface="Arial Narrow" pitchFamily="34" charset="0"/>
              </a:rPr>
              <a:t>Percent “Yes”</a:t>
            </a:r>
            <a:endParaRPr lang="en-US" sz="1600" dirty="0">
              <a:solidFill>
                <a:schemeClr val="bg1">
                  <a:lumMod val="50000"/>
                </a:schemeClr>
              </a:solidFill>
              <a:latin typeface="Arial Narrow" pitchFamily="34" charset="0"/>
            </a:endParaRPr>
          </a:p>
        </p:txBody>
      </p:sp>
      <p:graphicFrame>
        <p:nvGraphicFramePr>
          <p:cNvPr id="13" name="Chart 12"/>
          <p:cNvGraphicFramePr/>
          <p:nvPr/>
        </p:nvGraphicFramePr>
        <p:xfrm>
          <a:off x="193869" y="3140965"/>
          <a:ext cx="3341206" cy="233579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6400910" y="3615469"/>
            <a:ext cx="1380443" cy="307777"/>
          </a:xfrm>
          <a:prstGeom prst="rect">
            <a:avLst/>
          </a:prstGeom>
          <a:noFill/>
        </p:spPr>
        <p:txBody>
          <a:bodyPr wrap="none" rtlCol="0">
            <a:spAutoFit/>
          </a:bodyPr>
          <a:lstStyle/>
          <a:p>
            <a:r>
              <a:rPr lang="en-US" sz="1400" dirty="0" smtClean="0">
                <a:solidFill>
                  <a:srgbClr val="7F7F7F"/>
                </a:solidFill>
                <a:latin typeface="Arial Narrow" pitchFamily="34" charset="0"/>
              </a:rPr>
              <a:t>Not Asked in 2006</a:t>
            </a:r>
            <a:endParaRPr lang="en-US" sz="1400" dirty="0">
              <a:solidFill>
                <a:srgbClr val="7F7F7F"/>
              </a:solidFill>
              <a:latin typeface="Arial Narrow" pitchFamily="34" charset="0"/>
            </a:endParaRPr>
          </a:p>
        </p:txBody>
      </p:sp>
      <p:sp>
        <p:nvSpPr>
          <p:cNvPr id="15" name="Isosceles Triangle 14"/>
          <p:cNvSpPr/>
          <p:nvPr/>
        </p:nvSpPr>
        <p:spPr>
          <a:xfrm>
            <a:off x="8658439" y="3385907"/>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ight Arrow 15"/>
          <p:cNvSpPr/>
          <p:nvPr/>
        </p:nvSpPr>
        <p:spPr>
          <a:xfrm>
            <a:off x="3189432" y="3371393"/>
            <a:ext cx="633677" cy="288035"/>
          </a:xfrm>
          <a:prstGeom prst="rightArrow">
            <a:avLst/>
          </a:prstGeom>
          <a:solidFill>
            <a:srgbClr val="779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2440541" y="5387638"/>
            <a:ext cx="633677"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n=540</a:t>
            </a:r>
            <a:endParaRPr lang="en-US" sz="1200"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288402" y="1643184"/>
            <a:ext cx="6567199" cy="646331"/>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Think now about your education in the future.  Within the next few years, how likely are you to enroll in a university, college or technical trade institute in order to get a diploma, certificate or take some additional courses you feel you might need?  Would you say you are…?</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66689" y="2680109"/>
          <a:ext cx="8180194" cy="374445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81903" y="5906101"/>
            <a:ext cx="1094533" cy="461665"/>
          </a:xfrm>
          <a:prstGeom prst="rect">
            <a:avLst/>
          </a:prstGeom>
          <a:noFill/>
        </p:spPr>
        <p:txBody>
          <a:bodyPr wrap="square" rtlCol="0">
            <a:spAutoFit/>
          </a:bodyPr>
          <a:lstStyle/>
          <a:p>
            <a:r>
              <a:rPr lang="en-US" sz="1200" i="1" dirty="0" smtClean="0">
                <a:solidFill>
                  <a:schemeClr val="bg1">
                    <a:lumMod val="50000"/>
                  </a:schemeClr>
                </a:solidFill>
                <a:latin typeface="Arial Narrow" pitchFamily="34" charset="0"/>
              </a:rPr>
              <a:t>Then n=803</a:t>
            </a:r>
          </a:p>
          <a:p>
            <a:r>
              <a:rPr lang="en-US" sz="1200" i="1" dirty="0" smtClean="0">
                <a:solidFill>
                  <a:schemeClr val="bg1">
                    <a:lumMod val="50000"/>
                  </a:schemeClr>
                </a:solidFill>
                <a:latin typeface="Arial Narrow" pitchFamily="34" charset="0"/>
              </a:rPr>
              <a:t>Now n=801</a:t>
            </a:r>
            <a:endParaRPr lang="en-US" sz="1200" i="1" dirty="0">
              <a:solidFill>
                <a:schemeClr val="bg1">
                  <a:lumMod val="50000"/>
                </a:schemeClr>
              </a:solidFill>
              <a:latin typeface="Arial Narrow" pitchFamily="34" charset="0"/>
            </a:endParaRPr>
          </a:p>
        </p:txBody>
      </p:sp>
      <p:sp>
        <p:nvSpPr>
          <p:cNvPr id="5" name="TextBox 4"/>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Likelihood To Further Education In Future</a:t>
            </a:r>
            <a:endParaRPr lang="en-US" sz="1600" b="1" dirty="0">
              <a:solidFill>
                <a:schemeClr val="bg1"/>
              </a:solidFill>
              <a:latin typeface="Arial Narrow" pitchFamily="34" charset="0"/>
            </a:endParaRPr>
          </a:p>
        </p:txBody>
      </p:sp>
      <p:sp>
        <p:nvSpPr>
          <p:cNvPr id="6" name="TextBox 5"/>
          <p:cNvSpPr txBox="1"/>
          <p:nvPr/>
        </p:nvSpPr>
        <p:spPr>
          <a:xfrm rot="10800000" flipV="1">
            <a:off x="688542" y="894293"/>
            <a:ext cx="7800734" cy="584775"/>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More adults were considering postsecondary education.  The likelihood to enroll in a university, college or technical trade institute was up compared to five years ago.</a:t>
            </a:r>
            <a:endParaRPr lang="en-US" sz="1600" b="1" i="1" dirty="0">
              <a:solidFill>
                <a:schemeClr val="accent4">
                  <a:lumMod val="75000"/>
                </a:schemeClr>
              </a:solidFill>
              <a:latin typeface="Arial Narrow" pitchFamily="34" charset="0"/>
            </a:endParaRPr>
          </a:p>
        </p:txBody>
      </p:sp>
      <p:sp>
        <p:nvSpPr>
          <p:cNvPr id="7" name="Isosceles Triangle 6"/>
          <p:cNvSpPr/>
          <p:nvPr/>
        </p:nvSpPr>
        <p:spPr>
          <a:xfrm rot="10800000">
            <a:off x="7279529" y="3327851"/>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p:cNvSpPr/>
          <p:nvPr/>
        </p:nvSpPr>
        <p:spPr>
          <a:xfrm>
            <a:off x="3952388" y="4350712"/>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p:nvSpPr>
        <p:spPr>
          <a:xfrm>
            <a:off x="3966902" y="5358610"/>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461222" y="1643184"/>
            <a:ext cx="6279163"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Which ONE of the following type programs do you think you would work for if you did enroll in university, college or technical trade institute in the future?  Would that be…?</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66689" y="2449681"/>
          <a:ext cx="8143634" cy="403248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518829" y="5847685"/>
            <a:ext cx="1209747" cy="461665"/>
          </a:xfrm>
          <a:prstGeom prst="rect">
            <a:avLst/>
          </a:prstGeom>
          <a:noFill/>
        </p:spPr>
        <p:txBody>
          <a:bodyPr wrap="square" rtlCol="0">
            <a:spAutoFit/>
          </a:bodyPr>
          <a:lstStyle/>
          <a:p>
            <a:r>
              <a:rPr lang="en-US" sz="1200" i="1" dirty="0" smtClean="0">
                <a:solidFill>
                  <a:schemeClr val="tx1">
                    <a:lumMod val="50000"/>
                    <a:lumOff val="50000"/>
                  </a:schemeClr>
                </a:solidFill>
                <a:latin typeface="Arial Narrow" pitchFamily="34" charset="0"/>
              </a:rPr>
              <a:t>Then n=221</a:t>
            </a:r>
          </a:p>
          <a:p>
            <a:r>
              <a:rPr lang="en-US" sz="1200" i="1" dirty="0" smtClean="0">
                <a:solidFill>
                  <a:schemeClr val="tx1">
                    <a:lumMod val="50000"/>
                    <a:lumOff val="50000"/>
                  </a:schemeClr>
                </a:solidFill>
                <a:latin typeface="Arial Narrow" pitchFamily="34" charset="0"/>
              </a:rPr>
              <a:t>Now n=239</a:t>
            </a:r>
            <a:endParaRPr lang="en-US" sz="1200" i="1" dirty="0">
              <a:solidFill>
                <a:schemeClr val="tx1">
                  <a:lumMod val="50000"/>
                  <a:lumOff val="50000"/>
                </a:schemeClr>
              </a:solidFill>
              <a:latin typeface="Arial Narrow" pitchFamily="34" charset="0"/>
            </a:endParaRPr>
          </a:p>
        </p:txBody>
      </p:sp>
      <p:sp>
        <p:nvSpPr>
          <p:cNvPr id="5" name="TextBox 4"/>
          <p:cNvSpPr txBox="1"/>
          <p:nvPr/>
        </p:nvSpPr>
        <p:spPr>
          <a:xfrm rot="10800000" flipV="1">
            <a:off x="348336" y="332287"/>
            <a:ext cx="7991861"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Program/Degree Of Interest Among Those Extremely/Very/Somewhat Likely To Enroll In College</a:t>
            </a:r>
            <a:endParaRPr lang="en-US" sz="1600" b="1" dirty="0">
              <a:solidFill>
                <a:schemeClr val="bg1"/>
              </a:solidFill>
              <a:latin typeface="Arial Narrow" pitchFamily="34" charset="0"/>
            </a:endParaRPr>
          </a:p>
        </p:txBody>
      </p:sp>
      <p:sp>
        <p:nvSpPr>
          <p:cNvPr id="6" name="TextBox 5"/>
          <p:cNvSpPr txBox="1"/>
          <p:nvPr/>
        </p:nvSpPr>
        <p:spPr>
          <a:xfrm rot="10800000" flipV="1">
            <a:off x="424297" y="894293"/>
            <a:ext cx="8468228" cy="584775"/>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Less than half of the non-traditional older prospects were considering a four year degree or more.  The majority will look for an associate degree, a certificate or just a few courses to improve their skills.</a:t>
            </a:r>
            <a:endParaRPr lang="en-US" sz="1600" b="1" i="1" dirty="0">
              <a:solidFill>
                <a:schemeClr val="accent4">
                  <a:lumMod val="75000"/>
                </a:schemeClr>
              </a:solidFill>
              <a:latin typeface="Arial Narrow" pitchFamily="34" charset="0"/>
            </a:endParaRPr>
          </a:p>
        </p:txBody>
      </p:sp>
      <p:sp>
        <p:nvSpPr>
          <p:cNvPr id="7" name="TextBox 6"/>
          <p:cNvSpPr txBox="1"/>
          <p:nvPr/>
        </p:nvSpPr>
        <p:spPr>
          <a:xfrm>
            <a:off x="4127807" y="5373990"/>
            <a:ext cx="242374" cy="307777"/>
          </a:xfrm>
          <a:prstGeom prst="rect">
            <a:avLst/>
          </a:prstGeom>
          <a:noFill/>
        </p:spPr>
        <p:txBody>
          <a:bodyPr wrap="none" rtlCol="0">
            <a:spAutoFit/>
          </a:bodyPr>
          <a:lstStyle/>
          <a:p>
            <a:r>
              <a:rPr lang="en-US" sz="1400" dirty="0" smtClean="0">
                <a:solidFill>
                  <a:schemeClr val="bg1">
                    <a:lumMod val="50000"/>
                  </a:schemeClr>
                </a:solidFill>
                <a:latin typeface="Arial Narrow" pitchFamily="34" charset="0"/>
              </a:rPr>
              <a:t>*</a:t>
            </a:r>
            <a:endParaRPr lang="en-US" sz="1400" dirty="0">
              <a:solidFill>
                <a:schemeClr val="bg1">
                  <a:lumMod val="50000"/>
                </a:schemeClr>
              </a:solidFill>
              <a:latin typeface="Arial Narrow" pitchFamily="34" charset="0"/>
            </a:endParaRPr>
          </a:p>
        </p:txBody>
      </p:sp>
      <p:sp>
        <p:nvSpPr>
          <p:cNvPr id="8" name="TextBox 7"/>
          <p:cNvSpPr txBox="1"/>
          <p:nvPr/>
        </p:nvSpPr>
        <p:spPr>
          <a:xfrm>
            <a:off x="1362671" y="6309350"/>
            <a:ext cx="1285929" cy="246221"/>
          </a:xfrm>
          <a:prstGeom prst="rect">
            <a:avLst/>
          </a:prstGeom>
          <a:noFill/>
        </p:spPr>
        <p:txBody>
          <a:bodyPr wrap="none" rtlCol="0">
            <a:spAutoFit/>
          </a:bodyPr>
          <a:lstStyle/>
          <a:p>
            <a:r>
              <a:rPr lang="en-US" sz="1000" i="1" dirty="0" smtClean="0">
                <a:solidFill>
                  <a:schemeClr val="bg1">
                    <a:lumMod val="50000"/>
                  </a:schemeClr>
                </a:solidFill>
                <a:latin typeface="Arial Narrow" pitchFamily="34" charset="0"/>
              </a:rPr>
              <a:t>* Less than 0.5 percent.</a:t>
            </a:r>
            <a:endParaRPr lang="en-US" sz="1000" i="1" dirty="0">
              <a:solidFill>
                <a:schemeClr val="bg1">
                  <a:lumMod val="50000"/>
                </a:schemeClr>
              </a:solidFill>
              <a:latin typeface="Arial Narrow" pitchFamily="34" charset="0"/>
            </a:endParaRPr>
          </a:p>
        </p:txBody>
      </p:sp>
      <p:sp>
        <p:nvSpPr>
          <p:cNvPr id="9" name="Isosceles Triangle 8"/>
          <p:cNvSpPr/>
          <p:nvPr/>
        </p:nvSpPr>
        <p:spPr>
          <a:xfrm>
            <a:off x="6933887" y="2665595"/>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00366" y="1585576"/>
          <a:ext cx="7200873" cy="4572000"/>
        </p:xfrm>
        <a:graphic>
          <a:graphicData uri="http://schemas.openxmlformats.org/drawingml/2006/table">
            <a:tbl>
              <a:tblPr firstRow="1" bandRow="1">
                <a:tableStyleId>{2D5ABB26-0587-4C30-8999-92F81FD0307C}</a:tableStyleId>
              </a:tblPr>
              <a:tblGrid>
                <a:gridCol w="2626200"/>
                <a:gridCol w="1186027"/>
                <a:gridCol w="1694323"/>
                <a:gridCol w="1694323"/>
              </a:tblGrid>
              <a:tr h="277917">
                <a:tc>
                  <a:txBody>
                    <a:bodyPr/>
                    <a:lstStyle/>
                    <a:p>
                      <a:pPr algn="ctr"/>
                      <a:endParaRPr lang="en-US" sz="1400" b="1" dirty="0">
                        <a:solidFill>
                          <a:schemeClr val="bg1"/>
                        </a:solidFill>
                        <a:latin typeface="Arial Narrow" pitchFamily="34" charset="0"/>
                      </a:endParaRPr>
                    </a:p>
                  </a:txBody>
                  <a:tcPr>
                    <a:lnL w="12700" cap="flat" cmpd="sng" algn="ctr">
                      <a:solidFill>
                        <a:schemeClr val="accent4">
                          <a:lumMod val="75000"/>
                        </a:schemeClr>
                      </a:solidFill>
                      <a:prstDash val="solid"/>
                      <a:round/>
                      <a:headEnd type="none" w="med" len="med"/>
                      <a:tailEnd type="none" w="med" len="med"/>
                    </a:lnL>
                    <a:solidFill>
                      <a:schemeClr val="accent4">
                        <a:lumMod val="75000"/>
                      </a:schemeClr>
                    </a:solidFill>
                  </a:tcPr>
                </a:tc>
                <a:tc gridSpan="3">
                  <a:txBody>
                    <a:bodyPr/>
                    <a:lstStyle/>
                    <a:p>
                      <a:pPr algn="ctr"/>
                      <a:r>
                        <a:rPr lang="en-US" sz="1400" b="1" dirty="0" smtClean="0">
                          <a:solidFill>
                            <a:schemeClr val="bg1"/>
                          </a:solidFill>
                          <a:latin typeface="Arial Narrow" pitchFamily="34" charset="0"/>
                        </a:rPr>
                        <a:t>Older Prospects</a:t>
                      </a:r>
                      <a:endParaRPr lang="en-US" sz="1400" b="1" dirty="0">
                        <a:solidFill>
                          <a:schemeClr val="bg1"/>
                        </a:solidFill>
                        <a:latin typeface="Arial Narrow" pitchFamily="34" charset="0"/>
                      </a:endParaRPr>
                    </a:p>
                  </a:txBody>
                  <a:tcPr>
                    <a:solidFill>
                      <a:schemeClr val="accent4">
                        <a:lumMod val="75000"/>
                      </a:schemeClr>
                    </a:solidFill>
                  </a:tcPr>
                </a:tc>
                <a:tc hMerge="1">
                  <a:txBody>
                    <a:bodyPr/>
                    <a:lstStyle/>
                    <a:p>
                      <a:pPr algn="ctr"/>
                      <a:endParaRPr lang="en-US" sz="1200" b="1" dirty="0">
                        <a:solidFill>
                          <a:schemeClr val="tx1">
                            <a:lumMod val="65000"/>
                            <a:lumOff val="35000"/>
                          </a:schemeClr>
                        </a:solidFill>
                        <a:latin typeface="Arial Narrow" pitchFamily="34" charset="0"/>
                      </a:endParaRPr>
                    </a:p>
                  </a:txBody>
                  <a:tcPr anchor="b"/>
                </a:tc>
                <a:tc hMerge="1">
                  <a:txBody>
                    <a:bodyPr/>
                    <a:lstStyle/>
                    <a:p>
                      <a:pPr algn="ctr"/>
                      <a:endParaRPr lang="en-US" sz="1200" b="1" dirty="0">
                        <a:solidFill>
                          <a:schemeClr val="tx1">
                            <a:lumMod val="65000"/>
                            <a:lumOff val="35000"/>
                          </a:schemeClr>
                        </a:solidFill>
                        <a:latin typeface="Arial Narrow" pitchFamily="34" charset="0"/>
                      </a:endParaRPr>
                    </a:p>
                  </a:txBody>
                  <a:tcPr anchor="b"/>
                </a:tc>
              </a:tr>
              <a:tr h="277917">
                <a:tc>
                  <a:txBody>
                    <a:bodyPr/>
                    <a:lstStyle/>
                    <a:p>
                      <a:endParaRPr lang="en-US" sz="1400" b="1" dirty="0">
                        <a:solidFill>
                          <a:schemeClr val="bg1">
                            <a:lumMod val="50000"/>
                          </a:schemeClr>
                        </a:solidFill>
                        <a:latin typeface="Arial Narrow" pitchFamily="34" charset="0"/>
                      </a:endParaRPr>
                    </a:p>
                  </a:txBody>
                  <a:tcPr>
                    <a:lnL w="12700" cap="flat" cmpd="sng" algn="ctr">
                      <a:solidFill>
                        <a:schemeClr val="bg1">
                          <a:lumMod val="85000"/>
                        </a:schemeClr>
                      </a:solidFill>
                      <a:prstDash val="solid"/>
                      <a:round/>
                      <a:headEnd type="none" w="med" len="med"/>
                      <a:tailEnd type="none" w="med" len="med"/>
                    </a:lnL>
                    <a:solidFill>
                      <a:schemeClr val="bg1">
                        <a:lumMod val="85000"/>
                      </a:schemeClr>
                    </a:solidFill>
                  </a:tcPr>
                </a:tc>
                <a:tc>
                  <a:txBody>
                    <a:bodyPr/>
                    <a:lstStyle/>
                    <a:p>
                      <a:pPr algn="ctr"/>
                      <a:r>
                        <a:rPr lang="en-US" sz="1400" b="1" i="0" u="sng" dirty="0" smtClean="0">
                          <a:solidFill>
                            <a:schemeClr val="bg1">
                              <a:lumMod val="50000"/>
                            </a:schemeClr>
                          </a:solidFill>
                          <a:latin typeface="Arial Narrow" pitchFamily="34" charset="0"/>
                        </a:rPr>
                        <a:t>LIKELY</a:t>
                      </a:r>
                      <a:endParaRPr lang="en-US" sz="1400" b="1" i="0" u="sng" dirty="0">
                        <a:solidFill>
                          <a:schemeClr val="bg1">
                            <a:lumMod val="50000"/>
                          </a:schemeClr>
                        </a:solidFill>
                        <a:latin typeface="Arial Narrow" pitchFamily="34" charset="0"/>
                      </a:endParaRPr>
                    </a:p>
                  </a:txBody>
                  <a:tcPr anchor="b">
                    <a:solidFill>
                      <a:schemeClr val="bg1">
                        <a:lumMod val="85000"/>
                      </a:schemeClr>
                    </a:solidFill>
                  </a:tcPr>
                </a:tc>
                <a:tc>
                  <a:txBody>
                    <a:bodyPr/>
                    <a:lstStyle/>
                    <a:p>
                      <a:pPr algn="ctr"/>
                      <a:r>
                        <a:rPr lang="en-US" sz="1400" b="1" i="0" u="sng" dirty="0" smtClean="0">
                          <a:solidFill>
                            <a:schemeClr val="bg1">
                              <a:lumMod val="50000"/>
                            </a:schemeClr>
                          </a:solidFill>
                          <a:latin typeface="Arial Narrow" pitchFamily="34" charset="0"/>
                        </a:rPr>
                        <a:t>SOMEWHAT LIKELY</a:t>
                      </a:r>
                      <a:endParaRPr lang="en-US" sz="1400" b="1" i="0" u="sng" dirty="0">
                        <a:solidFill>
                          <a:schemeClr val="bg1">
                            <a:lumMod val="50000"/>
                          </a:schemeClr>
                        </a:solidFill>
                        <a:latin typeface="Arial Narrow" pitchFamily="34" charset="0"/>
                      </a:endParaRPr>
                    </a:p>
                  </a:txBody>
                  <a:tcPr anchor="b">
                    <a:solidFill>
                      <a:schemeClr val="bg1">
                        <a:lumMod val="85000"/>
                      </a:schemeClr>
                    </a:solidFill>
                  </a:tcPr>
                </a:tc>
                <a:tc>
                  <a:txBody>
                    <a:bodyPr/>
                    <a:lstStyle/>
                    <a:p>
                      <a:pPr algn="ctr"/>
                      <a:r>
                        <a:rPr lang="en-US" sz="1400" b="1" i="0" u="sng" dirty="0" smtClean="0">
                          <a:solidFill>
                            <a:schemeClr val="bg1">
                              <a:lumMod val="50000"/>
                            </a:schemeClr>
                          </a:solidFill>
                          <a:latin typeface="Arial Narrow" pitchFamily="34" charset="0"/>
                        </a:rPr>
                        <a:t>UNLIKELY</a:t>
                      </a:r>
                      <a:endParaRPr lang="en-US" sz="1400" b="1" i="0" u="sng" dirty="0">
                        <a:solidFill>
                          <a:schemeClr val="bg1">
                            <a:lumMod val="50000"/>
                          </a:schemeClr>
                        </a:solidFill>
                        <a:latin typeface="Arial Narrow" pitchFamily="34" charset="0"/>
                      </a:endParaRPr>
                    </a:p>
                  </a:txBody>
                  <a:tcPr anchor="b">
                    <a:solidFill>
                      <a:schemeClr val="bg1">
                        <a:lumMod val="85000"/>
                      </a:schemeClr>
                    </a:solidFill>
                  </a:tcPr>
                </a:tc>
              </a:tr>
              <a:tr h="2779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smtClean="0">
                          <a:solidFill>
                            <a:schemeClr val="bg1">
                              <a:lumMod val="50000"/>
                            </a:schemeClr>
                          </a:solidFill>
                          <a:latin typeface="Arial Narrow" pitchFamily="34" charset="0"/>
                        </a:rPr>
                        <a:t>Age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1400" b="1" dirty="0">
                        <a:solidFill>
                          <a:schemeClr val="bg1">
                            <a:lumMod val="50000"/>
                          </a:schemeClr>
                        </a:solidFill>
                        <a:latin typeface="Arial Narrow"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endParaRPr lang="en-US" sz="1400" b="1" dirty="0">
                        <a:solidFill>
                          <a:schemeClr val="bg1">
                            <a:lumMod val="50000"/>
                          </a:schemeClr>
                        </a:solidFill>
                        <a:latin typeface="Arial Narrow" pitchFamily="34" charset="0"/>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endParaRPr lang="en-US" sz="1400" b="1" dirty="0">
                        <a:solidFill>
                          <a:schemeClr val="bg1">
                            <a:lumMod val="50000"/>
                          </a:schemeClr>
                        </a:solidFill>
                        <a:latin typeface="Arial Narrow" pitchFamily="34" charset="0"/>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r>
              <a:tr h="277917">
                <a:tc>
                  <a:txBody>
                    <a:bodyPr/>
                    <a:lstStyle/>
                    <a:p>
                      <a:r>
                        <a:rPr lang="en-US" sz="1400" i="1" dirty="0" smtClean="0">
                          <a:solidFill>
                            <a:schemeClr val="bg1">
                              <a:lumMod val="50000"/>
                            </a:schemeClr>
                          </a:solidFill>
                          <a:latin typeface="Arial Narrow" pitchFamily="34" charset="0"/>
                        </a:rPr>
                        <a:t>19-39</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64%</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48%</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25%</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r>
              <a:tr h="277917">
                <a:tc>
                  <a:txBody>
                    <a:bodyPr/>
                    <a:lstStyle/>
                    <a:p>
                      <a:r>
                        <a:rPr lang="en-US" sz="1400" i="1" dirty="0" smtClean="0">
                          <a:solidFill>
                            <a:schemeClr val="bg1">
                              <a:lumMod val="50000"/>
                            </a:schemeClr>
                          </a:solidFill>
                          <a:latin typeface="Arial Narrow" pitchFamily="34" charset="0"/>
                        </a:rPr>
                        <a:t>40-54</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36%</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52%</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75%</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r>
              <a:tr h="277917">
                <a:tc>
                  <a:txBody>
                    <a:bodyPr/>
                    <a:lstStyle/>
                    <a:p>
                      <a:r>
                        <a:rPr lang="en-US" sz="1400" i="1" dirty="0" smtClean="0">
                          <a:solidFill>
                            <a:schemeClr val="bg1">
                              <a:lumMod val="50000"/>
                            </a:schemeClr>
                          </a:solidFill>
                          <a:latin typeface="Arial Narrow" pitchFamily="34" charset="0"/>
                        </a:rPr>
                        <a:t>Average</a:t>
                      </a:r>
                      <a:r>
                        <a:rPr lang="en-US" sz="1400" i="1" baseline="0" dirty="0" smtClean="0">
                          <a:solidFill>
                            <a:schemeClr val="bg1">
                              <a:lumMod val="50000"/>
                            </a:schemeClr>
                          </a:solidFill>
                          <a:latin typeface="Arial Narrow" pitchFamily="34" charset="0"/>
                        </a:rPr>
                        <a:t> (Mean)</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35.5</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39.3</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44.7</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r>
              <a:tr h="277917">
                <a:tc>
                  <a:txBody>
                    <a:bodyPr/>
                    <a:lstStyle/>
                    <a:p>
                      <a:r>
                        <a:rPr lang="en-US" sz="1400" i="1" dirty="0" smtClean="0">
                          <a:solidFill>
                            <a:schemeClr val="bg1">
                              <a:lumMod val="50000"/>
                            </a:schemeClr>
                          </a:solidFill>
                          <a:latin typeface="Arial Narrow" pitchFamily="34" charset="0"/>
                        </a:rPr>
                        <a:t>Base</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lumMod val="85000"/>
                      </a:schemeClr>
                    </a:solidFill>
                  </a:tcPr>
                </a:tc>
                <a:tc>
                  <a:txBody>
                    <a:bodyPr/>
                    <a:lstStyle/>
                    <a:p>
                      <a:pPr algn="ctr"/>
                      <a:r>
                        <a:rPr lang="en-US" sz="1400" dirty="0" smtClean="0">
                          <a:solidFill>
                            <a:schemeClr val="bg1">
                              <a:lumMod val="50000"/>
                            </a:schemeClr>
                          </a:solidFill>
                          <a:latin typeface="Arial Narrow" pitchFamily="34" charset="0"/>
                        </a:rPr>
                        <a:t>111</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lumMod val="85000"/>
                      </a:schemeClr>
                    </a:solidFill>
                  </a:tcPr>
                </a:tc>
                <a:tc>
                  <a:txBody>
                    <a:bodyPr/>
                    <a:lstStyle/>
                    <a:p>
                      <a:pPr algn="ctr"/>
                      <a:r>
                        <a:rPr lang="en-US" sz="1400" dirty="0" smtClean="0">
                          <a:solidFill>
                            <a:schemeClr val="bg1">
                              <a:lumMod val="50000"/>
                            </a:schemeClr>
                          </a:solidFill>
                          <a:latin typeface="Arial Narrow" pitchFamily="34" charset="0"/>
                        </a:rPr>
                        <a:t>132</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lumMod val="85000"/>
                      </a:schemeClr>
                    </a:solidFill>
                  </a:tcPr>
                </a:tc>
                <a:tc>
                  <a:txBody>
                    <a:bodyPr/>
                    <a:lstStyle/>
                    <a:p>
                      <a:pPr algn="ctr"/>
                      <a:r>
                        <a:rPr lang="en-US" sz="1400" dirty="0" smtClean="0">
                          <a:solidFill>
                            <a:schemeClr val="bg1">
                              <a:lumMod val="50000"/>
                            </a:schemeClr>
                          </a:solidFill>
                          <a:latin typeface="Arial Narrow" pitchFamily="34" charset="0"/>
                        </a:rPr>
                        <a:t>541</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lumMod val="85000"/>
                      </a:schemeClr>
                    </a:solidFill>
                  </a:tcPr>
                </a:tc>
              </a:tr>
              <a:tr h="277917">
                <a:tc>
                  <a:txBody>
                    <a:bodyPr/>
                    <a:lstStyle/>
                    <a:p>
                      <a:r>
                        <a:rPr lang="en-US" sz="1400" b="1" i="1" dirty="0" smtClean="0">
                          <a:solidFill>
                            <a:schemeClr val="bg1">
                              <a:lumMod val="50000"/>
                            </a:schemeClr>
                          </a:solidFill>
                          <a:latin typeface="Arial Narrow" pitchFamily="34" charset="0"/>
                        </a:rPr>
                        <a:t>Gender</a:t>
                      </a:r>
                      <a:endParaRPr lang="en-US" sz="1400" b="1"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r>
              <a:tr h="277917">
                <a:tc>
                  <a:txBody>
                    <a:bodyPr/>
                    <a:lstStyle/>
                    <a:p>
                      <a:r>
                        <a:rPr lang="en-US" sz="1400" i="1" dirty="0" smtClean="0">
                          <a:solidFill>
                            <a:schemeClr val="bg1">
                              <a:lumMod val="50000"/>
                            </a:schemeClr>
                          </a:solidFill>
                          <a:latin typeface="Arial Narrow" pitchFamily="34" charset="0"/>
                        </a:rPr>
                        <a:t>Male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39%</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49%</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42%</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r>
              <a:tr h="277917">
                <a:tc>
                  <a:txBody>
                    <a:bodyPr/>
                    <a:lstStyle/>
                    <a:p>
                      <a:r>
                        <a:rPr lang="en-US" sz="1400" i="1" dirty="0" smtClean="0">
                          <a:solidFill>
                            <a:schemeClr val="bg1">
                              <a:lumMod val="50000"/>
                            </a:schemeClr>
                          </a:solidFill>
                          <a:latin typeface="Arial Narrow" pitchFamily="34" charset="0"/>
                        </a:rPr>
                        <a:t>Female</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61%</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51%</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58%</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r>
              <a:tr h="277917">
                <a:tc>
                  <a:txBody>
                    <a:bodyPr/>
                    <a:lstStyle/>
                    <a:p>
                      <a:r>
                        <a:rPr lang="en-US" sz="1400" i="1" dirty="0" smtClean="0">
                          <a:solidFill>
                            <a:schemeClr val="bg1">
                              <a:lumMod val="50000"/>
                            </a:schemeClr>
                          </a:solidFill>
                          <a:latin typeface="Arial Narrow" pitchFamily="34" charset="0"/>
                        </a:rPr>
                        <a:t>Base</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lumMod val="85000"/>
                      </a:schemeClr>
                    </a:solidFill>
                  </a:tcPr>
                </a:tc>
                <a:tc>
                  <a:txBody>
                    <a:bodyPr/>
                    <a:lstStyle/>
                    <a:p>
                      <a:pPr algn="ctr"/>
                      <a:r>
                        <a:rPr lang="en-US" sz="1400" dirty="0" smtClean="0">
                          <a:solidFill>
                            <a:schemeClr val="bg1">
                              <a:lumMod val="50000"/>
                            </a:schemeClr>
                          </a:solidFill>
                          <a:latin typeface="Arial Narrow" pitchFamily="34" charset="0"/>
                        </a:rPr>
                        <a:t>115</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lumMod val="85000"/>
                      </a:schemeClr>
                    </a:solidFill>
                  </a:tcPr>
                </a:tc>
                <a:tc>
                  <a:txBody>
                    <a:bodyPr/>
                    <a:lstStyle/>
                    <a:p>
                      <a:pPr algn="ctr"/>
                      <a:r>
                        <a:rPr lang="en-US" sz="1400" dirty="0" smtClean="0">
                          <a:solidFill>
                            <a:schemeClr val="bg1">
                              <a:lumMod val="50000"/>
                            </a:schemeClr>
                          </a:solidFill>
                          <a:latin typeface="Arial Narrow" pitchFamily="34" charset="0"/>
                        </a:rPr>
                        <a:t>133</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lumMod val="85000"/>
                      </a:schemeClr>
                    </a:solidFill>
                  </a:tcPr>
                </a:tc>
                <a:tc>
                  <a:txBody>
                    <a:bodyPr/>
                    <a:lstStyle/>
                    <a:p>
                      <a:pPr algn="ctr"/>
                      <a:r>
                        <a:rPr lang="en-US" sz="1400" dirty="0" smtClean="0">
                          <a:solidFill>
                            <a:schemeClr val="bg1">
                              <a:lumMod val="50000"/>
                            </a:schemeClr>
                          </a:solidFill>
                          <a:latin typeface="Arial Narrow" pitchFamily="34" charset="0"/>
                        </a:rPr>
                        <a:t>552</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lumMod val="85000"/>
                      </a:schemeClr>
                    </a:solidFill>
                  </a:tcPr>
                </a:tc>
              </a:tr>
              <a:tr h="277917">
                <a:tc>
                  <a:txBody>
                    <a:bodyPr/>
                    <a:lstStyle/>
                    <a:p>
                      <a:r>
                        <a:rPr lang="en-US" sz="1400" b="1" i="1" dirty="0" smtClean="0">
                          <a:solidFill>
                            <a:schemeClr val="bg1">
                              <a:lumMod val="50000"/>
                            </a:schemeClr>
                          </a:solidFill>
                          <a:latin typeface="Arial Narrow" pitchFamily="34" charset="0"/>
                        </a:rPr>
                        <a:t>Race</a:t>
                      </a:r>
                      <a:endParaRPr lang="en-US" sz="1400" b="1"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r>
              <a:tr h="277917">
                <a:tc>
                  <a:txBody>
                    <a:bodyPr/>
                    <a:lstStyle/>
                    <a:p>
                      <a:r>
                        <a:rPr lang="en-US" sz="1400" i="1" dirty="0" smtClean="0">
                          <a:solidFill>
                            <a:schemeClr val="bg1">
                              <a:lumMod val="50000"/>
                            </a:schemeClr>
                          </a:solidFill>
                          <a:latin typeface="Arial Narrow" pitchFamily="34" charset="0"/>
                        </a:rPr>
                        <a:t>Caucasian</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83%</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84%</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95%</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r>
              <a:tr h="277917">
                <a:tc>
                  <a:txBody>
                    <a:bodyPr/>
                    <a:lstStyle/>
                    <a:p>
                      <a:r>
                        <a:rPr lang="en-US" sz="1400" i="1" dirty="0" smtClean="0">
                          <a:solidFill>
                            <a:schemeClr val="bg1">
                              <a:lumMod val="50000"/>
                            </a:schemeClr>
                          </a:solidFill>
                          <a:latin typeface="Arial Narrow" pitchFamily="34" charset="0"/>
                        </a:rPr>
                        <a:t>Minority</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17%</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16%</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5%</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r>
              <a:tr h="277917">
                <a:tc>
                  <a:txBody>
                    <a:bodyPr/>
                    <a:lstStyle/>
                    <a:p>
                      <a:r>
                        <a:rPr lang="en-US" sz="1400" i="1" dirty="0" smtClean="0">
                          <a:solidFill>
                            <a:schemeClr val="bg1">
                              <a:lumMod val="50000"/>
                            </a:schemeClr>
                          </a:solidFill>
                          <a:latin typeface="Arial Narrow" pitchFamily="34" charset="0"/>
                        </a:rPr>
                        <a:t>Base</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n-US" sz="1400" dirty="0" smtClean="0">
                          <a:solidFill>
                            <a:schemeClr val="bg1">
                              <a:lumMod val="50000"/>
                            </a:schemeClr>
                          </a:solidFill>
                          <a:latin typeface="Arial Narrow" pitchFamily="34" charset="0"/>
                        </a:rPr>
                        <a:t>112</a:t>
                      </a:r>
                      <a:endParaRPr lang="en-US" sz="1400" dirty="0">
                        <a:solidFill>
                          <a:schemeClr val="bg1">
                            <a:lumMod val="50000"/>
                          </a:schemeClr>
                        </a:solidFill>
                        <a:latin typeface="Arial Narrow" pitchFamily="34" charset="0"/>
                      </a:endParaRPr>
                    </a:p>
                  </a:txBody>
                  <a:tcPr anchor="ctr">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n-US" sz="1400" dirty="0" smtClean="0">
                          <a:solidFill>
                            <a:schemeClr val="bg1">
                              <a:lumMod val="50000"/>
                            </a:schemeClr>
                          </a:solidFill>
                          <a:latin typeface="Arial Narrow" pitchFamily="34" charset="0"/>
                        </a:rPr>
                        <a:t>133</a:t>
                      </a:r>
                      <a:endParaRPr lang="en-US" sz="1400" dirty="0">
                        <a:solidFill>
                          <a:schemeClr val="bg1">
                            <a:lumMod val="50000"/>
                          </a:schemeClr>
                        </a:solidFill>
                        <a:latin typeface="Arial Narrow" pitchFamily="34" charset="0"/>
                      </a:endParaRPr>
                    </a:p>
                  </a:txBody>
                  <a:tcPr anchor="ctr">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n-US" sz="1400" dirty="0" smtClean="0">
                          <a:solidFill>
                            <a:schemeClr val="bg1">
                              <a:lumMod val="50000"/>
                            </a:schemeClr>
                          </a:solidFill>
                          <a:latin typeface="Arial Narrow" pitchFamily="34" charset="0"/>
                        </a:rPr>
                        <a:t>544</a:t>
                      </a:r>
                      <a:endParaRPr lang="en-US" sz="14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lumMod val="85000"/>
                      </a:schemeClr>
                    </a:solidFill>
                  </a:tcPr>
                </a:tc>
              </a:tr>
            </a:tbl>
          </a:graphicData>
        </a:graphic>
      </p:graphicFrame>
      <p:sp>
        <p:nvSpPr>
          <p:cNvPr id="3" name="TextBox 2"/>
          <p:cNvSpPr txBox="1"/>
          <p:nvPr/>
        </p:nvSpPr>
        <p:spPr>
          <a:xfrm rot="10800000" flipV="1">
            <a:off x="348336" y="332287"/>
            <a:ext cx="7991861"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Respondent Profile</a:t>
            </a:r>
            <a:endParaRPr lang="en-US" sz="1600" b="1" dirty="0">
              <a:solidFill>
                <a:schemeClr val="bg1"/>
              </a:solidFill>
              <a:latin typeface="Arial Narrow" pitchFamily="34" charset="0"/>
            </a:endParaRPr>
          </a:p>
        </p:txBody>
      </p:sp>
      <p:sp>
        <p:nvSpPr>
          <p:cNvPr id="4" name="TextBox 3"/>
          <p:cNvSpPr txBox="1"/>
          <p:nvPr/>
        </p:nvSpPr>
        <p:spPr>
          <a:xfrm rot="10800000" flipV="1">
            <a:off x="539511" y="828790"/>
            <a:ext cx="7949766" cy="584775"/>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Likely prospects were decidedly younger and proportionally more often comprised of minorities than those unlikely to enroll in postsecondary education.   </a:t>
            </a:r>
            <a:endParaRPr lang="en-US" sz="1600" b="1" i="1" dirty="0">
              <a:solidFill>
                <a:schemeClr val="accent4">
                  <a:lumMod val="75000"/>
                </a:schemeClr>
              </a:solidFill>
              <a:latin typeface="Arial Narrow"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42759" y="1816004"/>
          <a:ext cx="7373697" cy="3657600"/>
        </p:xfrm>
        <a:graphic>
          <a:graphicData uri="http://schemas.openxmlformats.org/drawingml/2006/table">
            <a:tbl>
              <a:tblPr firstRow="1" bandRow="1">
                <a:tableStyleId>{2D5ABB26-0587-4C30-8999-92F81FD0307C}</a:tableStyleId>
              </a:tblPr>
              <a:tblGrid>
                <a:gridCol w="2689229"/>
                <a:gridCol w="1214492"/>
                <a:gridCol w="1856979"/>
                <a:gridCol w="1612997"/>
              </a:tblGrid>
              <a:tr h="269899">
                <a:tc>
                  <a:txBody>
                    <a:bodyPr/>
                    <a:lstStyle/>
                    <a:p>
                      <a:pPr algn="ctr"/>
                      <a:endParaRPr lang="en-US" sz="1800" b="1" dirty="0">
                        <a:solidFill>
                          <a:schemeClr val="bg1">
                            <a:lumMod val="50000"/>
                          </a:schemeClr>
                        </a:solidFill>
                        <a:latin typeface="Arial Narrow" pitchFamily="34" charset="0"/>
                      </a:endParaRPr>
                    </a:p>
                  </a:txBody>
                  <a:tcPr>
                    <a:solidFill>
                      <a:schemeClr val="accent4">
                        <a:lumMod val="75000"/>
                      </a:schemeClr>
                    </a:solidFill>
                  </a:tcPr>
                </a:tc>
                <a:tc gridSpan="3">
                  <a:txBody>
                    <a:bodyPr/>
                    <a:lstStyle/>
                    <a:p>
                      <a:pPr algn="ctr"/>
                      <a:r>
                        <a:rPr lang="en-US" sz="1800" b="1" dirty="0" smtClean="0">
                          <a:solidFill>
                            <a:schemeClr val="bg1"/>
                          </a:solidFill>
                          <a:latin typeface="Arial Narrow" pitchFamily="34" charset="0"/>
                        </a:rPr>
                        <a:t>Older Prospects</a:t>
                      </a:r>
                      <a:endParaRPr lang="en-US" sz="1800" b="1" dirty="0">
                        <a:solidFill>
                          <a:schemeClr val="bg1"/>
                        </a:solidFill>
                        <a:latin typeface="Arial Narrow" pitchFamily="34" charset="0"/>
                      </a:endParaRPr>
                    </a:p>
                  </a:txBody>
                  <a:tcPr>
                    <a:solidFill>
                      <a:schemeClr val="accent4">
                        <a:lumMod val="75000"/>
                      </a:schemeClr>
                    </a:solidFill>
                  </a:tcPr>
                </a:tc>
                <a:tc hMerge="1">
                  <a:txBody>
                    <a:bodyPr/>
                    <a:lstStyle/>
                    <a:p>
                      <a:pPr algn="ctr"/>
                      <a:endParaRPr lang="en-US" sz="1200" b="1" dirty="0">
                        <a:solidFill>
                          <a:schemeClr val="tx1">
                            <a:lumMod val="65000"/>
                            <a:lumOff val="35000"/>
                          </a:schemeClr>
                        </a:solidFill>
                        <a:latin typeface="Arial Narrow" pitchFamily="34" charset="0"/>
                      </a:endParaRPr>
                    </a:p>
                  </a:txBody>
                  <a:tcPr anchor="b"/>
                </a:tc>
                <a:tc hMerge="1">
                  <a:txBody>
                    <a:bodyPr/>
                    <a:lstStyle/>
                    <a:p>
                      <a:pPr algn="ctr"/>
                      <a:endParaRPr lang="en-US" sz="1200" b="1" dirty="0">
                        <a:solidFill>
                          <a:schemeClr val="tx1">
                            <a:lumMod val="65000"/>
                            <a:lumOff val="35000"/>
                          </a:schemeClr>
                        </a:solidFill>
                        <a:latin typeface="Arial Narrow" pitchFamily="34" charset="0"/>
                      </a:endParaRPr>
                    </a:p>
                  </a:txBody>
                  <a:tcPr anchor="b"/>
                </a:tc>
              </a:tr>
              <a:tr h="269899">
                <a:tc>
                  <a:txBody>
                    <a:bodyPr/>
                    <a:lstStyle/>
                    <a:p>
                      <a:endParaRPr lang="en-US" sz="1800" b="1" i="1" dirty="0">
                        <a:solidFill>
                          <a:schemeClr val="bg1">
                            <a:lumMod val="50000"/>
                          </a:schemeClr>
                        </a:solidFill>
                        <a:latin typeface="Arial Narrow" pitchFamily="34" charset="0"/>
                      </a:endParaRPr>
                    </a:p>
                  </a:txBody>
                  <a:tcPr>
                    <a:lnL w="12700" cap="flat" cmpd="sng" algn="ctr">
                      <a:solidFill>
                        <a:schemeClr val="bg1">
                          <a:lumMod val="85000"/>
                        </a:schemeClr>
                      </a:solidFill>
                      <a:prstDash val="solid"/>
                      <a:round/>
                      <a:headEnd type="none" w="med" len="med"/>
                      <a:tailEnd type="none" w="med" len="med"/>
                    </a:lnL>
                    <a:solidFill>
                      <a:schemeClr val="bg1">
                        <a:lumMod val="85000"/>
                      </a:schemeClr>
                    </a:solidFill>
                  </a:tcPr>
                </a:tc>
                <a:tc>
                  <a:txBody>
                    <a:bodyPr/>
                    <a:lstStyle/>
                    <a:p>
                      <a:pPr algn="ctr"/>
                      <a:r>
                        <a:rPr lang="en-US" sz="1600" b="1" u="sng" dirty="0" smtClean="0">
                          <a:solidFill>
                            <a:schemeClr val="bg1">
                              <a:lumMod val="50000"/>
                            </a:schemeClr>
                          </a:solidFill>
                          <a:latin typeface="Arial Narrow" pitchFamily="34" charset="0"/>
                        </a:rPr>
                        <a:t>LIKELY</a:t>
                      </a:r>
                      <a:endParaRPr lang="en-US" sz="1600" b="1" u="sng" dirty="0">
                        <a:solidFill>
                          <a:schemeClr val="bg1">
                            <a:lumMod val="50000"/>
                          </a:schemeClr>
                        </a:solidFill>
                        <a:latin typeface="Arial Narrow" pitchFamily="34" charset="0"/>
                      </a:endParaRPr>
                    </a:p>
                  </a:txBody>
                  <a:tcPr anchor="b">
                    <a:solidFill>
                      <a:schemeClr val="bg1">
                        <a:lumMod val="85000"/>
                      </a:schemeClr>
                    </a:solidFill>
                  </a:tcPr>
                </a:tc>
                <a:tc>
                  <a:txBody>
                    <a:bodyPr/>
                    <a:lstStyle/>
                    <a:p>
                      <a:pPr algn="ctr"/>
                      <a:r>
                        <a:rPr lang="en-US" sz="1600" b="1" u="sng" dirty="0" smtClean="0">
                          <a:solidFill>
                            <a:schemeClr val="bg1">
                              <a:lumMod val="50000"/>
                            </a:schemeClr>
                          </a:solidFill>
                          <a:latin typeface="Arial Narrow" pitchFamily="34" charset="0"/>
                        </a:rPr>
                        <a:t>SOMEWHAT LIKELY</a:t>
                      </a:r>
                      <a:endParaRPr lang="en-US" sz="1600" b="1" u="sng" dirty="0">
                        <a:solidFill>
                          <a:schemeClr val="bg1">
                            <a:lumMod val="50000"/>
                          </a:schemeClr>
                        </a:solidFill>
                        <a:latin typeface="Arial Narrow" pitchFamily="34" charset="0"/>
                      </a:endParaRPr>
                    </a:p>
                  </a:txBody>
                  <a:tcPr anchor="b">
                    <a:solidFill>
                      <a:schemeClr val="bg1">
                        <a:lumMod val="85000"/>
                      </a:schemeClr>
                    </a:solidFill>
                  </a:tcPr>
                </a:tc>
                <a:tc>
                  <a:txBody>
                    <a:bodyPr/>
                    <a:lstStyle/>
                    <a:p>
                      <a:pPr algn="ctr"/>
                      <a:r>
                        <a:rPr lang="en-US" sz="1600" b="1" u="sng" dirty="0" smtClean="0">
                          <a:solidFill>
                            <a:schemeClr val="bg1">
                              <a:lumMod val="50000"/>
                            </a:schemeClr>
                          </a:solidFill>
                          <a:latin typeface="Arial Narrow" pitchFamily="34" charset="0"/>
                        </a:rPr>
                        <a:t>UNLIKELY</a:t>
                      </a:r>
                      <a:endParaRPr lang="en-US" sz="1600" b="1" u="sng" dirty="0">
                        <a:solidFill>
                          <a:schemeClr val="bg1">
                            <a:lumMod val="50000"/>
                          </a:schemeClr>
                        </a:solidFill>
                        <a:latin typeface="Arial Narrow" pitchFamily="34" charset="0"/>
                      </a:endParaRPr>
                    </a:p>
                  </a:txBody>
                  <a:tcPr anchor="b">
                    <a:lnR w="12700" cap="flat" cmpd="sng" algn="ctr">
                      <a:solidFill>
                        <a:schemeClr val="bg1">
                          <a:lumMod val="85000"/>
                        </a:schemeClr>
                      </a:solidFill>
                      <a:prstDash val="solid"/>
                      <a:round/>
                      <a:headEnd type="none" w="med" len="med"/>
                      <a:tailEnd type="none" w="med" len="med"/>
                    </a:lnR>
                    <a:solidFill>
                      <a:schemeClr val="bg1">
                        <a:lumMod val="85000"/>
                      </a:schemeClr>
                    </a:solidFill>
                  </a:tcPr>
                </a:tc>
              </a:tr>
              <a:tr h="2698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dirty="0" smtClean="0">
                          <a:solidFill>
                            <a:schemeClr val="bg1">
                              <a:lumMod val="50000"/>
                            </a:schemeClr>
                          </a:solidFill>
                          <a:latin typeface="Arial Narrow" pitchFamily="34" charset="0"/>
                        </a:rPr>
                        <a:t>Marital</a:t>
                      </a:r>
                      <a:r>
                        <a:rPr lang="en-US" sz="1800" b="1" i="1" baseline="0" dirty="0" smtClean="0">
                          <a:solidFill>
                            <a:schemeClr val="bg1">
                              <a:lumMod val="50000"/>
                            </a:schemeClr>
                          </a:solidFill>
                          <a:latin typeface="Arial Narrow" pitchFamily="34" charset="0"/>
                        </a:rPr>
                        <a:t> Status</a:t>
                      </a:r>
                      <a:endParaRPr lang="en-US" sz="1800" b="1" i="1" dirty="0" smtClean="0">
                        <a:solidFill>
                          <a:schemeClr val="bg1">
                            <a:lumMod val="50000"/>
                          </a:schemeClr>
                        </a:solidFill>
                        <a:latin typeface="Arial Narrow"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endParaRPr lang="en-US" sz="1800" b="1" dirty="0">
                        <a:solidFill>
                          <a:schemeClr val="bg1">
                            <a:lumMod val="50000"/>
                          </a:schemeClr>
                        </a:solidFill>
                        <a:latin typeface="Arial Narrow" pitchFamily="34" charset="0"/>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endParaRPr lang="en-US" sz="1800" b="1" dirty="0">
                        <a:solidFill>
                          <a:schemeClr val="bg1">
                            <a:lumMod val="50000"/>
                          </a:schemeClr>
                        </a:solidFill>
                        <a:latin typeface="Arial Narrow" pitchFamily="34" charset="0"/>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endParaRPr lang="en-US" sz="1800" b="1" dirty="0">
                        <a:solidFill>
                          <a:schemeClr val="bg1">
                            <a:lumMod val="50000"/>
                          </a:schemeClr>
                        </a:solidFill>
                        <a:latin typeface="Arial Narrow" pitchFamily="34" charset="0"/>
                      </a:endParaRPr>
                    </a:p>
                  </a:txBody>
                  <a:tcPr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r>
              <a:tr h="245363">
                <a:tc>
                  <a:txBody>
                    <a:bodyPr/>
                    <a:lstStyle/>
                    <a:p>
                      <a:r>
                        <a:rPr lang="en-US" sz="1800" i="1" dirty="0" smtClean="0">
                          <a:solidFill>
                            <a:schemeClr val="bg1">
                              <a:lumMod val="50000"/>
                            </a:schemeClr>
                          </a:solidFill>
                          <a:latin typeface="Arial Narrow" pitchFamily="34" charset="0"/>
                        </a:rPr>
                        <a:t>Married</a:t>
                      </a:r>
                      <a:endParaRPr lang="en-US" sz="18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800" dirty="0" smtClean="0">
                          <a:solidFill>
                            <a:schemeClr val="bg1">
                              <a:lumMod val="50000"/>
                            </a:schemeClr>
                          </a:solidFill>
                          <a:latin typeface="Arial Narrow" pitchFamily="34" charset="0"/>
                        </a:rPr>
                        <a:t>55%</a:t>
                      </a:r>
                      <a:endParaRPr lang="en-US" sz="18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800" dirty="0" smtClean="0">
                          <a:solidFill>
                            <a:schemeClr val="bg1">
                              <a:lumMod val="50000"/>
                            </a:schemeClr>
                          </a:solidFill>
                          <a:latin typeface="Arial Narrow" pitchFamily="34" charset="0"/>
                        </a:rPr>
                        <a:t>69%</a:t>
                      </a:r>
                      <a:endParaRPr lang="en-US" sz="18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800" dirty="0" smtClean="0">
                          <a:solidFill>
                            <a:schemeClr val="bg1">
                              <a:lumMod val="50000"/>
                            </a:schemeClr>
                          </a:solidFill>
                          <a:latin typeface="Arial Narrow" pitchFamily="34" charset="0"/>
                        </a:rPr>
                        <a:t>73%</a:t>
                      </a:r>
                      <a:endParaRPr lang="en-US" sz="18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r>
              <a:tr h="245363">
                <a:tc>
                  <a:txBody>
                    <a:bodyPr/>
                    <a:lstStyle/>
                    <a:p>
                      <a:r>
                        <a:rPr lang="en-US" sz="1800" i="1" dirty="0" smtClean="0">
                          <a:solidFill>
                            <a:schemeClr val="bg1">
                              <a:lumMod val="50000"/>
                            </a:schemeClr>
                          </a:solidFill>
                          <a:latin typeface="Arial Narrow" pitchFamily="34" charset="0"/>
                        </a:rPr>
                        <a:t>Not</a:t>
                      </a:r>
                      <a:r>
                        <a:rPr lang="en-US" sz="1800" i="1" baseline="0" dirty="0" smtClean="0">
                          <a:solidFill>
                            <a:schemeClr val="bg1">
                              <a:lumMod val="50000"/>
                            </a:schemeClr>
                          </a:solidFill>
                          <a:latin typeface="Arial Narrow" pitchFamily="34" charset="0"/>
                        </a:rPr>
                        <a:t> Married</a:t>
                      </a:r>
                      <a:endParaRPr lang="en-US" sz="18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800" dirty="0" smtClean="0">
                          <a:solidFill>
                            <a:schemeClr val="bg1">
                              <a:lumMod val="50000"/>
                            </a:schemeClr>
                          </a:solidFill>
                          <a:latin typeface="Arial Narrow" pitchFamily="34" charset="0"/>
                        </a:rPr>
                        <a:t>45%</a:t>
                      </a:r>
                      <a:endParaRPr lang="en-US" sz="18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800" dirty="0" smtClean="0">
                          <a:solidFill>
                            <a:schemeClr val="bg1">
                              <a:lumMod val="50000"/>
                            </a:schemeClr>
                          </a:solidFill>
                          <a:latin typeface="Arial Narrow" pitchFamily="34" charset="0"/>
                        </a:rPr>
                        <a:t>31%</a:t>
                      </a:r>
                      <a:endParaRPr lang="en-US" sz="18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800" dirty="0" smtClean="0">
                          <a:solidFill>
                            <a:schemeClr val="bg1">
                              <a:lumMod val="50000"/>
                            </a:schemeClr>
                          </a:solidFill>
                          <a:latin typeface="Arial Narrow" pitchFamily="34" charset="0"/>
                        </a:rPr>
                        <a:t>26%</a:t>
                      </a:r>
                      <a:endParaRPr lang="en-US" sz="18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r>
              <a:tr h="245363">
                <a:tc>
                  <a:txBody>
                    <a:bodyPr/>
                    <a:lstStyle/>
                    <a:p>
                      <a:r>
                        <a:rPr lang="en-US" sz="1800" i="1" dirty="0" smtClean="0">
                          <a:solidFill>
                            <a:schemeClr val="bg1">
                              <a:lumMod val="50000"/>
                            </a:schemeClr>
                          </a:solidFill>
                          <a:latin typeface="Arial Narrow" pitchFamily="34" charset="0"/>
                        </a:rPr>
                        <a:t>Base</a:t>
                      </a:r>
                      <a:endParaRPr lang="en-US" sz="18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lumMod val="85000"/>
                      </a:schemeClr>
                    </a:solidFill>
                  </a:tcPr>
                </a:tc>
                <a:tc>
                  <a:txBody>
                    <a:bodyPr/>
                    <a:lstStyle/>
                    <a:p>
                      <a:pPr algn="ctr"/>
                      <a:r>
                        <a:rPr lang="en-US" sz="1800" dirty="0" smtClean="0">
                          <a:solidFill>
                            <a:schemeClr val="bg1">
                              <a:lumMod val="50000"/>
                            </a:schemeClr>
                          </a:solidFill>
                          <a:latin typeface="Arial Narrow" pitchFamily="34" charset="0"/>
                        </a:rPr>
                        <a:t>114</a:t>
                      </a:r>
                      <a:endParaRPr lang="en-US" sz="18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lumMod val="85000"/>
                      </a:schemeClr>
                    </a:solidFill>
                  </a:tcPr>
                </a:tc>
                <a:tc>
                  <a:txBody>
                    <a:bodyPr/>
                    <a:lstStyle/>
                    <a:p>
                      <a:pPr algn="ctr"/>
                      <a:r>
                        <a:rPr lang="en-US" sz="1800" dirty="0" smtClean="0">
                          <a:solidFill>
                            <a:schemeClr val="bg1">
                              <a:lumMod val="50000"/>
                            </a:schemeClr>
                          </a:solidFill>
                          <a:latin typeface="Arial Narrow" pitchFamily="34" charset="0"/>
                        </a:rPr>
                        <a:t>133</a:t>
                      </a:r>
                      <a:endParaRPr lang="en-US" sz="18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lumMod val="85000"/>
                      </a:schemeClr>
                    </a:solidFill>
                  </a:tcPr>
                </a:tc>
                <a:tc>
                  <a:txBody>
                    <a:bodyPr/>
                    <a:lstStyle/>
                    <a:p>
                      <a:pPr algn="ctr"/>
                      <a:r>
                        <a:rPr lang="en-US" sz="1800" dirty="0" smtClean="0">
                          <a:solidFill>
                            <a:schemeClr val="bg1">
                              <a:lumMod val="50000"/>
                            </a:schemeClr>
                          </a:solidFill>
                          <a:latin typeface="Arial Narrow" pitchFamily="34" charset="0"/>
                        </a:rPr>
                        <a:t>547</a:t>
                      </a:r>
                      <a:endParaRPr lang="en-US" sz="18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lumMod val="85000"/>
                      </a:schemeClr>
                    </a:solidFill>
                  </a:tcPr>
                </a:tc>
              </a:tr>
              <a:tr h="245363">
                <a:tc>
                  <a:txBody>
                    <a:bodyPr/>
                    <a:lstStyle/>
                    <a:p>
                      <a:r>
                        <a:rPr lang="en-US" sz="1800" b="1" i="1" dirty="0" smtClean="0">
                          <a:solidFill>
                            <a:schemeClr val="bg1">
                              <a:lumMod val="50000"/>
                            </a:schemeClr>
                          </a:solidFill>
                          <a:latin typeface="Arial Narrow" pitchFamily="34" charset="0"/>
                        </a:rPr>
                        <a:t>Income</a:t>
                      </a:r>
                      <a:endParaRPr lang="en-US" sz="1800" b="1"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endParaRPr lang="en-US" sz="18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endParaRPr lang="en-US" sz="18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endParaRPr lang="en-US" sz="18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r>
              <a:tr h="245363">
                <a:tc>
                  <a:txBody>
                    <a:bodyPr/>
                    <a:lstStyle/>
                    <a:p>
                      <a:r>
                        <a:rPr lang="en-US" sz="1800" i="1" dirty="0" smtClean="0">
                          <a:solidFill>
                            <a:schemeClr val="bg1">
                              <a:lumMod val="50000"/>
                            </a:schemeClr>
                          </a:solidFill>
                          <a:latin typeface="Arial Narrow" pitchFamily="34" charset="0"/>
                        </a:rPr>
                        <a:t>Average</a:t>
                      </a:r>
                      <a:r>
                        <a:rPr lang="en-US" sz="1800" i="1" baseline="0" dirty="0" smtClean="0">
                          <a:solidFill>
                            <a:schemeClr val="bg1">
                              <a:lumMod val="50000"/>
                            </a:schemeClr>
                          </a:solidFill>
                          <a:latin typeface="Arial Narrow" pitchFamily="34" charset="0"/>
                        </a:rPr>
                        <a:t> Household</a:t>
                      </a:r>
                      <a:endParaRPr lang="en-US" sz="1800" i="1" dirty="0" smtClean="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800" dirty="0" smtClean="0">
                          <a:solidFill>
                            <a:schemeClr val="bg1">
                              <a:lumMod val="50000"/>
                            </a:schemeClr>
                          </a:solidFill>
                          <a:latin typeface="Arial Narrow" pitchFamily="34" charset="0"/>
                        </a:rPr>
                        <a:t>51.8 K</a:t>
                      </a:r>
                      <a:endParaRPr lang="en-US" sz="18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800" dirty="0" smtClean="0">
                          <a:solidFill>
                            <a:schemeClr val="bg1">
                              <a:lumMod val="50000"/>
                            </a:schemeClr>
                          </a:solidFill>
                          <a:latin typeface="Arial Narrow" pitchFamily="34" charset="0"/>
                        </a:rPr>
                        <a:t>57.8 K</a:t>
                      </a:r>
                      <a:endParaRPr lang="en-US" sz="18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800" dirty="0" smtClean="0">
                          <a:solidFill>
                            <a:schemeClr val="bg1">
                              <a:lumMod val="50000"/>
                            </a:schemeClr>
                          </a:solidFill>
                          <a:latin typeface="Arial Narrow" pitchFamily="34" charset="0"/>
                        </a:rPr>
                        <a:t>59.9 K</a:t>
                      </a:r>
                      <a:endParaRPr lang="en-US" sz="18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r>
              <a:tr h="245363">
                <a:tc>
                  <a:txBody>
                    <a:bodyPr/>
                    <a:lstStyle/>
                    <a:p>
                      <a:r>
                        <a:rPr lang="en-US" sz="1800" i="1" dirty="0" smtClean="0">
                          <a:solidFill>
                            <a:schemeClr val="bg1">
                              <a:lumMod val="50000"/>
                            </a:schemeClr>
                          </a:solidFill>
                          <a:latin typeface="Arial Narrow" pitchFamily="34" charset="0"/>
                        </a:rPr>
                        <a:t>Average</a:t>
                      </a:r>
                      <a:r>
                        <a:rPr lang="en-US" sz="1800" i="1" baseline="0" dirty="0" smtClean="0">
                          <a:solidFill>
                            <a:schemeClr val="bg1">
                              <a:lumMod val="50000"/>
                            </a:schemeClr>
                          </a:solidFill>
                          <a:latin typeface="Arial Narrow" pitchFamily="34" charset="0"/>
                        </a:rPr>
                        <a:t> Personal </a:t>
                      </a:r>
                      <a:endParaRPr lang="en-US" sz="18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800" dirty="0" smtClean="0">
                          <a:solidFill>
                            <a:schemeClr val="bg1">
                              <a:lumMod val="50000"/>
                            </a:schemeClr>
                          </a:solidFill>
                          <a:latin typeface="Arial Narrow" pitchFamily="34" charset="0"/>
                        </a:rPr>
                        <a:t>27.4 K</a:t>
                      </a:r>
                      <a:endParaRPr lang="en-US" sz="18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800" dirty="0" smtClean="0">
                          <a:solidFill>
                            <a:schemeClr val="bg1">
                              <a:lumMod val="50000"/>
                            </a:schemeClr>
                          </a:solidFill>
                          <a:latin typeface="Arial Narrow" pitchFamily="34" charset="0"/>
                        </a:rPr>
                        <a:t>31.7 K</a:t>
                      </a:r>
                      <a:endParaRPr lang="en-US" sz="18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800" dirty="0" smtClean="0">
                          <a:solidFill>
                            <a:schemeClr val="bg1">
                              <a:lumMod val="50000"/>
                            </a:schemeClr>
                          </a:solidFill>
                          <a:latin typeface="Arial Narrow" pitchFamily="34" charset="0"/>
                        </a:rPr>
                        <a:t>31.7 K</a:t>
                      </a:r>
                      <a:endParaRPr lang="en-US" sz="18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r>
              <a:tr h="245363">
                <a:tc>
                  <a:txBody>
                    <a:bodyPr/>
                    <a:lstStyle/>
                    <a:p>
                      <a:r>
                        <a:rPr lang="en-US" sz="1800" i="1" dirty="0" smtClean="0">
                          <a:solidFill>
                            <a:schemeClr val="bg1">
                              <a:lumMod val="50000"/>
                            </a:schemeClr>
                          </a:solidFill>
                          <a:latin typeface="Arial Narrow" pitchFamily="34" charset="0"/>
                        </a:rPr>
                        <a:t>Base</a:t>
                      </a:r>
                      <a:endParaRPr lang="en-US" sz="18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n-US" sz="1800" dirty="0" smtClean="0">
                          <a:solidFill>
                            <a:schemeClr val="bg1">
                              <a:lumMod val="50000"/>
                            </a:schemeClr>
                          </a:solidFill>
                          <a:latin typeface="Arial Narrow" pitchFamily="34" charset="0"/>
                        </a:rPr>
                        <a:t>103</a:t>
                      </a:r>
                      <a:endParaRPr lang="en-US" sz="1800" dirty="0">
                        <a:solidFill>
                          <a:schemeClr val="bg1">
                            <a:lumMod val="50000"/>
                          </a:schemeClr>
                        </a:solidFill>
                        <a:latin typeface="Arial Narrow" pitchFamily="34" charset="0"/>
                      </a:endParaRPr>
                    </a:p>
                  </a:txBody>
                  <a:tcPr anchor="ctr">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n-US" sz="1800" dirty="0" smtClean="0">
                          <a:solidFill>
                            <a:schemeClr val="bg1">
                              <a:lumMod val="50000"/>
                            </a:schemeClr>
                          </a:solidFill>
                          <a:latin typeface="Arial Narrow" pitchFamily="34" charset="0"/>
                        </a:rPr>
                        <a:t>116</a:t>
                      </a:r>
                      <a:endParaRPr lang="en-US" sz="1800" dirty="0">
                        <a:solidFill>
                          <a:schemeClr val="bg1">
                            <a:lumMod val="50000"/>
                          </a:schemeClr>
                        </a:solidFill>
                        <a:latin typeface="Arial Narrow" pitchFamily="34" charset="0"/>
                      </a:endParaRPr>
                    </a:p>
                  </a:txBody>
                  <a:tcPr anchor="ctr">
                    <a:lnB w="12700" cap="flat" cmpd="sng" algn="ctr">
                      <a:solidFill>
                        <a:schemeClr val="bg1">
                          <a:lumMod val="85000"/>
                        </a:schemeClr>
                      </a:solidFill>
                      <a:prstDash val="solid"/>
                      <a:round/>
                      <a:headEnd type="none" w="med" len="med"/>
                      <a:tailEnd type="none" w="med" len="med"/>
                    </a:lnB>
                    <a:solidFill>
                      <a:schemeClr val="bg1">
                        <a:lumMod val="85000"/>
                      </a:schemeClr>
                    </a:solidFill>
                  </a:tcPr>
                </a:tc>
                <a:tc>
                  <a:txBody>
                    <a:bodyPr/>
                    <a:lstStyle/>
                    <a:p>
                      <a:pPr algn="ctr"/>
                      <a:r>
                        <a:rPr lang="en-US" sz="1800" dirty="0" smtClean="0">
                          <a:solidFill>
                            <a:schemeClr val="bg1">
                              <a:lumMod val="50000"/>
                            </a:schemeClr>
                          </a:solidFill>
                          <a:latin typeface="Arial Narrow" pitchFamily="34" charset="0"/>
                        </a:rPr>
                        <a:t>496</a:t>
                      </a:r>
                      <a:endParaRPr lang="en-US" sz="18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lnB w="12700" cap="flat" cmpd="sng" algn="ctr">
                      <a:solidFill>
                        <a:schemeClr val="bg1">
                          <a:lumMod val="85000"/>
                        </a:schemeClr>
                      </a:solidFill>
                      <a:prstDash val="solid"/>
                      <a:round/>
                      <a:headEnd type="none" w="med" len="med"/>
                      <a:tailEnd type="none" w="med" len="med"/>
                    </a:lnB>
                    <a:solidFill>
                      <a:schemeClr val="bg1">
                        <a:lumMod val="85000"/>
                      </a:schemeClr>
                    </a:solidFill>
                  </a:tcPr>
                </a:tc>
              </a:tr>
            </a:tbl>
          </a:graphicData>
        </a:graphic>
      </p:graphicFrame>
      <p:sp>
        <p:nvSpPr>
          <p:cNvPr id="3" name="TextBox 2"/>
          <p:cNvSpPr txBox="1"/>
          <p:nvPr/>
        </p:nvSpPr>
        <p:spPr>
          <a:xfrm rot="10800000" flipV="1">
            <a:off x="348336" y="332287"/>
            <a:ext cx="7991861"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Respondent Profile</a:t>
            </a:r>
            <a:endParaRPr lang="en-US" sz="1600" b="1" dirty="0">
              <a:solidFill>
                <a:schemeClr val="bg1"/>
              </a:solidFill>
              <a:latin typeface="Arial Narrow" pitchFamily="34" charset="0"/>
            </a:endParaRPr>
          </a:p>
        </p:txBody>
      </p:sp>
      <p:sp>
        <p:nvSpPr>
          <p:cNvPr id="4" name="TextBox 3"/>
          <p:cNvSpPr txBox="1"/>
          <p:nvPr/>
        </p:nvSpPr>
        <p:spPr>
          <a:xfrm rot="10800000" flipV="1">
            <a:off x="1230793" y="894293"/>
            <a:ext cx="6740020" cy="584775"/>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Because of their younger age those considering more education were less likely to be married and more likely to have a lower household income.</a:t>
            </a:r>
            <a:endParaRPr lang="en-US" sz="1600" b="1" i="1" dirty="0">
              <a:solidFill>
                <a:schemeClr val="accent4">
                  <a:lumMod val="75000"/>
                </a:schemeClr>
              </a:solidFill>
              <a:latin typeface="Arial Narrow"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97118" y="1883214"/>
          <a:ext cx="7949765" cy="3907673"/>
        </p:xfrm>
        <a:graphic>
          <a:graphicData uri="http://schemas.openxmlformats.org/drawingml/2006/table">
            <a:tbl>
              <a:tblPr firstRow="1" bandRow="1">
                <a:tableStyleId>{2D5ABB26-0587-4C30-8999-92F81FD0307C}</a:tableStyleId>
              </a:tblPr>
              <a:tblGrid>
                <a:gridCol w="2899325"/>
                <a:gridCol w="1309375"/>
                <a:gridCol w="1989423"/>
                <a:gridCol w="1751642"/>
              </a:tblGrid>
              <a:tr h="355243">
                <a:tc>
                  <a:txBody>
                    <a:bodyPr/>
                    <a:lstStyle/>
                    <a:p>
                      <a:endParaRPr lang="en-US" sz="1400" b="1" dirty="0">
                        <a:solidFill>
                          <a:schemeClr val="bg1">
                            <a:lumMod val="50000"/>
                          </a:schemeClr>
                        </a:solidFill>
                        <a:latin typeface="Arial Narrow" pitchFamily="34" charset="0"/>
                      </a:endParaRPr>
                    </a:p>
                  </a:txBody>
                  <a:tcPr>
                    <a:solidFill>
                      <a:schemeClr val="accent4">
                        <a:lumMod val="75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Arial Narrow" pitchFamily="34" charset="0"/>
                        </a:rPr>
                        <a:t>Older</a:t>
                      </a:r>
                      <a:r>
                        <a:rPr lang="en-US" sz="1400" b="1" baseline="0" dirty="0" smtClean="0">
                          <a:solidFill>
                            <a:schemeClr val="bg1"/>
                          </a:solidFill>
                          <a:latin typeface="Arial Narrow" pitchFamily="34" charset="0"/>
                        </a:rPr>
                        <a:t> Prospective Students</a:t>
                      </a:r>
                      <a:endParaRPr lang="en-US" sz="1400" b="1" dirty="0" smtClean="0">
                        <a:solidFill>
                          <a:schemeClr val="bg1"/>
                        </a:solidFill>
                        <a:latin typeface="Arial Narrow" pitchFamily="34" charset="0"/>
                      </a:endParaRPr>
                    </a:p>
                  </a:txBody>
                  <a:tcPr>
                    <a:solidFill>
                      <a:schemeClr val="accent4">
                        <a:lumMod val="75000"/>
                      </a:schemeClr>
                    </a:solidFill>
                  </a:tcPr>
                </a:tc>
                <a:tc hMerge="1">
                  <a:txBody>
                    <a:bodyPr/>
                    <a:lstStyle/>
                    <a:p>
                      <a:pPr algn="ctr"/>
                      <a:endParaRPr lang="en-US" sz="1200" b="1" dirty="0">
                        <a:solidFill>
                          <a:schemeClr val="tx1">
                            <a:lumMod val="65000"/>
                            <a:lumOff val="35000"/>
                          </a:schemeClr>
                        </a:solidFill>
                        <a:latin typeface="Arial Narrow" pitchFamily="34" charset="0"/>
                      </a:endParaRPr>
                    </a:p>
                  </a:txBody>
                  <a:tcPr anchor="b"/>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solidFill>
                          <a:schemeClr val="bg1"/>
                        </a:solidFill>
                        <a:latin typeface="Arial Narrow" pitchFamily="34" charset="0"/>
                      </a:endParaRPr>
                    </a:p>
                  </a:txBody>
                  <a:tcPr>
                    <a:solidFill>
                      <a:schemeClr val="accent4">
                        <a:lumMod val="75000"/>
                      </a:schemeClr>
                    </a:solidFill>
                  </a:tcPr>
                </a:tc>
              </a:tr>
              <a:tr h="355243">
                <a:tc>
                  <a:txBody>
                    <a:bodyPr/>
                    <a:lstStyle/>
                    <a:p>
                      <a:endParaRPr lang="en-US" sz="1400" b="1" dirty="0">
                        <a:solidFill>
                          <a:schemeClr val="bg1">
                            <a:lumMod val="50000"/>
                          </a:schemeClr>
                        </a:solidFill>
                        <a:latin typeface="Arial Narrow" pitchFamily="34" charset="0"/>
                      </a:endParaRPr>
                    </a:p>
                  </a:txBody>
                  <a:tcPr>
                    <a:lnL w="12700" cap="flat" cmpd="sng" algn="ctr">
                      <a:solidFill>
                        <a:schemeClr val="bg1">
                          <a:lumMod val="85000"/>
                        </a:schemeClr>
                      </a:solidFill>
                      <a:prstDash val="solid"/>
                      <a:round/>
                      <a:headEnd type="none" w="med" len="med"/>
                      <a:tailEnd type="none" w="med" len="med"/>
                    </a:lnL>
                    <a:solidFill>
                      <a:schemeClr val="bg1">
                        <a:lumMod val="85000"/>
                      </a:schemeClr>
                    </a:solidFill>
                  </a:tcPr>
                </a:tc>
                <a:tc>
                  <a:txBody>
                    <a:bodyPr/>
                    <a:lstStyle/>
                    <a:p>
                      <a:pPr algn="ctr"/>
                      <a:r>
                        <a:rPr lang="en-US" sz="1400" b="1" u="sng" dirty="0" smtClean="0">
                          <a:solidFill>
                            <a:schemeClr val="bg1">
                              <a:lumMod val="50000"/>
                            </a:schemeClr>
                          </a:solidFill>
                          <a:latin typeface="Arial Narrow" pitchFamily="34" charset="0"/>
                        </a:rPr>
                        <a:t>LIKELY</a:t>
                      </a:r>
                      <a:endParaRPr lang="en-US" sz="1400" b="1" u="sng" dirty="0">
                        <a:solidFill>
                          <a:schemeClr val="bg1">
                            <a:lumMod val="50000"/>
                          </a:schemeClr>
                        </a:solidFill>
                        <a:latin typeface="Arial Narrow" pitchFamily="34" charset="0"/>
                      </a:endParaRPr>
                    </a:p>
                  </a:txBody>
                  <a:tcPr anchor="b">
                    <a:solidFill>
                      <a:schemeClr val="bg1">
                        <a:lumMod val="85000"/>
                      </a:schemeClr>
                    </a:solidFill>
                  </a:tcPr>
                </a:tc>
                <a:tc>
                  <a:txBody>
                    <a:bodyPr/>
                    <a:lstStyle/>
                    <a:p>
                      <a:pPr algn="ctr"/>
                      <a:r>
                        <a:rPr lang="en-US" sz="1400" b="1" u="sng" dirty="0" smtClean="0">
                          <a:solidFill>
                            <a:schemeClr val="bg1">
                              <a:lumMod val="50000"/>
                            </a:schemeClr>
                          </a:solidFill>
                          <a:latin typeface="Arial Narrow" pitchFamily="34" charset="0"/>
                        </a:rPr>
                        <a:t>SOMEWHAT UNLIKELY</a:t>
                      </a:r>
                      <a:endParaRPr lang="en-US" sz="1400" b="1" u="sng" dirty="0">
                        <a:solidFill>
                          <a:schemeClr val="bg1">
                            <a:lumMod val="50000"/>
                          </a:schemeClr>
                        </a:solidFill>
                        <a:latin typeface="Arial Narrow" pitchFamily="34" charset="0"/>
                      </a:endParaRPr>
                    </a:p>
                  </a:txBody>
                  <a:tcPr anchor="b">
                    <a:solidFill>
                      <a:schemeClr val="bg1">
                        <a:lumMod val="85000"/>
                      </a:schemeClr>
                    </a:solidFill>
                  </a:tcPr>
                </a:tc>
                <a:tc>
                  <a:txBody>
                    <a:bodyPr/>
                    <a:lstStyle/>
                    <a:p>
                      <a:pPr algn="ctr"/>
                      <a:r>
                        <a:rPr lang="en-US" sz="1400" b="1" u="sng" dirty="0" smtClean="0">
                          <a:solidFill>
                            <a:schemeClr val="bg1">
                              <a:lumMod val="50000"/>
                            </a:schemeClr>
                          </a:solidFill>
                          <a:latin typeface="Arial Narrow" pitchFamily="34" charset="0"/>
                        </a:rPr>
                        <a:t>UNLIKELY</a:t>
                      </a:r>
                      <a:endParaRPr lang="en-US" sz="1400" b="1" u="sng" dirty="0">
                        <a:solidFill>
                          <a:schemeClr val="bg1">
                            <a:lumMod val="50000"/>
                          </a:schemeClr>
                        </a:solidFill>
                        <a:latin typeface="Arial Narrow" pitchFamily="34" charset="0"/>
                      </a:endParaRPr>
                    </a:p>
                  </a:txBody>
                  <a:tcPr anchor="b">
                    <a:lnR w="12700" cap="flat" cmpd="sng" algn="ctr">
                      <a:solidFill>
                        <a:schemeClr val="bg1">
                          <a:lumMod val="85000"/>
                        </a:schemeClr>
                      </a:solidFill>
                      <a:prstDash val="solid"/>
                      <a:round/>
                      <a:headEnd type="none" w="med" len="med"/>
                      <a:tailEnd type="none" w="med" len="med"/>
                    </a:lnR>
                    <a:solidFill>
                      <a:schemeClr val="bg1">
                        <a:lumMod val="85000"/>
                      </a:schemeClr>
                    </a:solidFill>
                  </a:tcPr>
                </a:tc>
              </a:tr>
              <a:tr h="3552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i="1" dirty="0" smtClean="0">
                          <a:solidFill>
                            <a:schemeClr val="bg1">
                              <a:lumMod val="50000"/>
                            </a:schemeClr>
                          </a:solidFill>
                          <a:latin typeface="Arial Narrow" pitchFamily="34" charset="0"/>
                        </a:rPr>
                        <a:t>Cell Phone (NET)</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92%</a:t>
                      </a:r>
                      <a:endParaRPr lang="en-US" sz="1400" b="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89%</a:t>
                      </a:r>
                      <a:endParaRPr lang="en-US" sz="1400" b="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b="0" dirty="0" smtClean="0">
                          <a:solidFill>
                            <a:schemeClr val="bg1">
                              <a:lumMod val="50000"/>
                            </a:schemeClr>
                          </a:solidFill>
                          <a:latin typeface="Arial Narrow" pitchFamily="34" charset="0"/>
                        </a:rPr>
                        <a:t>85%</a:t>
                      </a:r>
                      <a:endParaRPr lang="en-US" sz="1400" b="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r>
              <a:tr h="355243">
                <a:tc>
                  <a:txBody>
                    <a:bodyPr/>
                    <a:lstStyle/>
                    <a:p>
                      <a:r>
                        <a:rPr lang="en-US" sz="1400" i="1" dirty="0" smtClean="0">
                          <a:solidFill>
                            <a:schemeClr val="bg1">
                              <a:lumMod val="50000"/>
                            </a:schemeClr>
                          </a:solidFill>
                          <a:latin typeface="Arial Narrow" pitchFamily="34" charset="0"/>
                        </a:rPr>
                        <a:t>Text</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71%</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72%</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57%</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r>
              <a:tr h="355243">
                <a:tc>
                  <a:txBody>
                    <a:bodyPr/>
                    <a:lstStyle/>
                    <a:p>
                      <a:r>
                        <a:rPr lang="en-US" sz="1400" i="1" dirty="0" smtClean="0">
                          <a:solidFill>
                            <a:schemeClr val="bg1">
                              <a:lumMod val="50000"/>
                            </a:schemeClr>
                          </a:solidFill>
                          <a:latin typeface="Arial Narrow" pitchFamily="34" charset="0"/>
                        </a:rPr>
                        <a:t>E-mail</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46%</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40%</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23%</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r>
              <a:tr h="355243">
                <a:tc>
                  <a:txBody>
                    <a:bodyPr/>
                    <a:lstStyle/>
                    <a:p>
                      <a:r>
                        <a:rPr lang="en-US" sz="1400" i="1" dirty="0" smtClean="0">
                          <a:solidFill>
                            <a:schemeClr val="bg1">
                              <a:lumMod val="50000"/>
                            </a:schemeClr>
                          </a:solidFill>
                          <a:latin typeface="Arial Narrow" pitchFamily="34" charset="0"/>
                        </a:rPr>
                        <a:t>Website</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51%</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38%</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20%</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r>
              <a:tr h="355243">
                <a:tc>
                  <a:txBody>
                    <a:bodyPr/>
                    <a:lstStyle/>
                    <a:p>
                      <a:r>
                        <a:rPr lang="en-US" sz="1400" i="1" dirty="0" smtClean="0">
                          <a:solidFill>
                            <a:schemeClr val="bg1">
                              <a:lumMod val="50000"/>
                            </a:schemeClr>
                          </a:solidFill>
                          <a:latin typeface="Arial Narrow" pitchFamily="34" charset="0"/>
                        </a:rPr>
                        <a:t>Base</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lumMod val="85000"/>
                      </a:schemeClr>
                    </a:solidFill>
                  </a:tcPr>
                </a:tc>
                <a:tc>
                  <a:txBody>
                    <a:bodyPr/>
                    <a:lstStyle/>
                    <a:p>
                      <a:pPr algn="ctr"/>
                      <a:r>
                        <a:rPr lang="en-US" sz="1400" dirty="0" smtClean="0">
                          <a:solidFill>
                            <a:schemeClr val="bg1">
                              <a:lumMod val="50000"/>
                            </a:schemeClr>
                          </a:solidFill>
                          <a:latin typeface="Arial Narrow" pitchFamily="34" charset="0"/>
                        </a:rPr>
                        <a:t>115</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lumMod val="85000"/>
                      </a:schemeClr>
                    </a:solidFill>
                  </a:tcPr>
                </a:tc>
                <a:tc>
                  <a:txBody>
                    <a:bodyPr/>
                    <a:lstStyle/>
                    <a:p>
                      <a:pPr algn="ctr"/>
                      <a:r>
                        <a:rPr lang="en-US" sz="1400" dirty="0" smtClean="0">
                          <a:solidFill>
                            <a:schemeClr val="bg1">
                              <a:lumMod val="50000"/>
                            </a:schemeClr>
                          </a:solidFill>
                          <a:latin typeface="Arial Narrow" pitchFamily="34" charset="0"/>
                        </a:rPr>
                        <a:t>133</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lumMod val="85000"/>
                      </a:schemeClr>
                    </a:solidFill>
                  </a:tcPr>
                </a:tc>
                <a:tc>
                  <a:txBody>
                    <a:bodyPr/>
                    <a:lstStyle/>
                    <a:p>
                      <a:pPr algn="ctr"/>
                      <a:r>
                        <a:rPr lang="en-US" sz="1400" dirty="0" smtClean="0">
                          <a:solidFill>
                            <a:schemeClr val="bg1">
                              <a:lumMod val="50000"/>
                            </a:schemeClr>
                          </a:solidFill>
                          <a:latin typeface="Arial Narrow" pitchFamily="34" charset="0"/>
                        </a:rPr>
                        <a:t>552</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solidFill>
                      <a:schemeClr val="bg1">
                        <a:lumMod val="85000"/>
                      </a:schemeClr>
                    </a:solidFill>
                  </a:tcPr>
                </a:tc>
              </a:tr>
              <a:tr h="355243">
                <a:tc>
                  <a:txBody>
                    <a:bodyPr/>
                    <a:lstStyle/>
                    <a:p>
                      <a:r>
                        <a:rPr lang="en-US" sz="1400" b="1" i="1" dirty="0" smtClean="0">
                          <a:solidFill>
                            <a:schemeClr val="bg1">
                              <a:lumMod val="50000"/>
                            </a:schemeClr>
                          </a:solidFill>
                          <a:latin typeface="Arial Narrow" pitchFamily="34" charset="0"/>
                        </a:rPr>
                        <a:t>Social Media (NET)</a:t>
                      </a:r>
                      <a:endParaRPr lang="en-US" sz="1400" b="1"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80%</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67%</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53%</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r>
              <a:tr h="355243">
                <a:tc>
                  <a:txBody>
                    <a:bodyPr/>
                    <a:lstStyle/>
                    <a:p>
                      <a:r>
                        <a:rPr lang="en-US" sz="1400" i="1" dirty="0" smtClean="0">
                          <a:solidFill>
                            <a:schemeClr val="bg1">
                              <a:lumMod val="50000"/>
                            </a:schemeClr>
                          </a:solidFill>
                          <a:latin typeface="Arial Narrow" pitchFamily="34" charset="0"/>
                        </a:rPr>
                        <a:t>Facebook/MySpace</a:t>
                      </a: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79%</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64%</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52%</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r>
              <a:tr h="355243">
                <a:tc>
                  <a:txBody>
                    <a:bodyPr/>
                    <a:lstStyle/>
                    <a:p>
                      <a:r>
                        <a:rPr lang="en-US" sz="1400" i="1" dirty="0" smtClean="0">
                          <a:solidFill>
                            <a:schemeClr val="bg1">
                              <a:lumMod val="50000"/>
                            </a:schemeClr>
                          </a:solidFill>
                          <a:latin typeface="Arial Narrow" pitchFamily="34" charset="0"/>
                        </a:rPr>
                        <a:t>Twitter</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9%</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11%</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pPr algn="ctr"/>
                      <a:r>
                        <a:rPr lang="en-US" sz="1400" dirty="0" smtClean="0">
                          <a:solidFill>
                            <a:schemeClr val="bg1">
                              <a:lumMod val="50000"/>
                            </a:schemeClr>
                          </a:solidFill>
                          <a:latin typeface="Arial Narrow" pitchFamily="34" charset="0"/>
                        </a:rPr>
                        <a:t>6%</a:t>
                      </a:r>
                      <a:endParaRPr lang="en-US" sz="1400"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r>
              <a:tr h="355243">
                <a:tc>
                  <a:txBody>
                    <a:bodyPr/>
                    <a:lstStyle/>
                    <a:p>
                      <a:r>
                        <a:rPr lang="en-US" sz="1400" i="1" dirty="0" smtClean="0">
                          <a:solidFill>
                            <a:schemeClr val="bg1">
                              <a:lumMod val="50000"/>
                            </a:schemeClr>
                          </a:solidFill>
                          <a:latin typeface="Arial Narrow" pitchFamily="34" charset="0"/>
                        </a:rPr>
                        <a:t>Base</a:t>
                      </a:r>
                      <a:endParaRPr lang="en-US" sz="1400" i="1" dirty="0">
                        <a:solidFill>
                          <a:schemeClr val="bg1">
                            <a:lumMod val="50000"/>
                          </a:schemeClr>
                        </a:solidFill>
                        <a:latin typeface="Arial Narrow" pitchFamily="34" charset="0"/>
                      </a:endParaRPr>
                    </a:p>
                  </a:txBody>
                  <a:tcPr anchor="ctr">
                    <a:lnL w="12700" cap="flat" cmpd="sng" algn="ctr">
                      <a:solidFill>
                        <a:schemeClr val="bg1">
                          <a:lumMod val="85000"/>
                        </a:schemeClr>
                      </a:solidFill>
                      <a:prstDash val="solid"/>
                      <a:round/>
                      <a:headEnd type="none" w="med" len="med"/>
                      <a:tailEnd type="none" w="med" len="med"/>
                    </a:lnL>
                    <a:solidFill>
                      <a:schemeClr val="bg1">
                        <a:lumMod val="85000"/>
                      </a:schemeClr>
                    </a:solidFill>
                  </a:tcPr>
                </a:tc>
                <a:tc>
                  <a:txBody>
                    <a:bodyPr/>
                    <a:lstStyle/>
                    <a:p>
                      <a:pPr algn="ctr"/>
                      <a:r>
                        <a:rPr lang="en-US" sz="1400" dirty="0" smtClean="0">
                          <a:solidFill>
                            <a:schemeClr val="bg1">
                              <a:lumMod val="50000"/>
                            </a:schemeClr>
                          </a:solidFill>
                          <a:latin typeface="Arial Narrow" pitchFamily="34" charset="0"/>
                        </a:rPr>
                        <a:t>112</a:t>
                      </a:r>
                      <a:endParaRPr lang="en-US" sz="1400" dirty="0">
                        <a:solidFill>
                          <a:schemeClr val="bg1">
                            <a:lumMod val="50000"/>
                          </a:schemeClr>
                        </a:solidFill>
                        <a:latin typeface="Arial Narrow" pitchFamily="34" charset="0"/>
                      </a:endParaRPr>
                    </a:p>
                  </a:txBody>
                  <a:tcPr anchor="ctr">
                    <a:solidFill>
                      <a:schemeClr val="bg1">
                        <a:lumMod val="85000"/>
                      </a:schemeClr>
                    </a:solidFill>
                  </a:tcPr>
                </a:tc>
                <a:tc>
                  <a:txBody>
                    <a:bodyPr/>
                    <a:lstStyle/>
                    <a:p>
                      <a:pPr algn="ctr"/>
                      <a:r>
                        <a:rPr lang="en-US" sz="1400" dirty="0" smtClean="0">
                          <a:solidFill>
                            <a:schemeClr val="bg1">
                              <a:lumMod val="50000"/>
                            </a:schemeClr>
                          </a:solidFill>
                          <a:latin typeface="Arial Narrow" pitchFamily="34" charset="0"/>
                        </a:rPr>
                        <a:t>132</a:t>
                      </a:r>
                      <a:endParaRPr lang="en-US" sz="1400" dirty="0">
                        <a:solidFill>
                          <a:schemeClr val="bg1">
                            <a:lumMod val="50000"/>
                          </a:schemeClr>
                        </a:solidFill>
                        <a:latin typeface="Arial Narrow" pitchFamily="34" charset="0"/>
                      </a:endParaRPr>
                    </a:p>
                  </a:txBody>
                  <a:tcPr anchor="ctr">
                    <a:solidFill>
                      <a:schemeClr val="bg1">
                        <a:lumMod val="85000"/>
                      </a:schemeClr>
                    </a:solidFill>
                  </a:tcPr>
                </a:tc>
                <a:tc>
                  <a:txBody>
                    <a:bodyPr/>
                    <a:lstStyle/>
                    <a:p>
                      <a:pPr algn="ctr"/>
                      <a:r>
                        <a:rPr lang="en-US" sz="1400" dirty="0" smtClean="0">
                          <a:solidFill>
                            <a:schemeClr val="bg1">
                              <a:lumMod val="50000"/>
                            </a:schemeClr>
                          </a:solidFill>
                          <a:latin typeface="Arial Narrow" pitchFamily="34" charset="0"/>
                        </a:rPr>
                        <a:t>539</a:t>
                      </a:r>
                      <a:endParaRPr lang="en-US" sz="1400" dirty="0">
                        <a:solidFill>
                          <a:schemeClr val="bg1">
                            <a:lumMod val="50000"/>
                          </a:schemeClr>
                        </a:solidFill>
                        <a:latin typeface="Arial Narrow" pitchFamily="34" charset="0"/>
                      </a:endParaRPr>
                    </a:p>
                  </a:txBody>
                  <a:tcPr anchor="ctr">
                    <a:lnR w="12700" cap="flat" cmpd="sng" algn="ctr">
                      <a:solidFill>
                        <a:schemeClr val="bg1">
                          <a:lumMod val="85000"/>
                        </a:schemeClr>
                      </a:solidFill>
                      <a:prstDash val="solid"/>
                      <a:round/>
                      <a:headEnd type="none" w="med" len="med"/>
                      <a:tailEnd type="none" w="med" len="med"/>
                    </a:lnR>
                    <a:solidFill>
                      <a:schemeClr val="bg1">
                        <a:lumMod val="85000"/>
                      </a:schemeClr>
                    </a:solidFill>
                  </a:tcPr>
                </a:tc>
              </a:tr>
            </a:tbl>
          </a:graphicData>
        </a:graphic>
      </p:graphicFrame>
      <p:sp>
        <p:nvSpPr>
          <p:cNvPr id="9" name="TextBox 8"/>
          <p:cNvSpPr txBox="1"/>
          <p:nvPr/>
        </p:nvSpPr>
        <p:spPr>
          <a:xfrm rot="10800000" flipV="1">
            <a:off x="1230793" y="894293"/>
            <a:ext cx="6740020" cy="584775"/>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Likely prospects were much more “connected” electronically to their friends and the broader world around them than those unlikely to enroll.</a:t>
            </a:r>
            <a:endParaRPr lang="en-US" sz="1600" b="1" i="1" dirty="0">
              <a:solidFill>
                <a:schemeClr val="accent4">
                  <a:lumMod val="75000"/>
                </a:schemeClr>
              </a:solidFill>
              <a:latin typeface="Arial Narrow" pitchFamily="34" charset="0"/>
            </a:endParaRPr>
          </a:p>
        </p:txBody>
      </p:sp>
      <p:sp>
        <p:nvSpPr>
          <p:cNvPr id="10" name="TextBox 9"/>
          <p:cNvSpPr txBox="1"/>
          <p:nvPr/>
        </p:nvSpPr>
        <p:spPr>
          <a:xfrm rot="10800000" flipV="1">
            <a:off x="348336" y="332287"/>
            <a:ext cx="7991861"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Respondent Profile</a:t>
            </a:r>
            <a:endParaRPr lang="en-US" sz="1600" b="1" dirty="0">
              <a:solidFill>
                <a:schemeClr val="bg1"/>
              </a:solidFill>
              <a:latin typeface="Arial Narrow"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346008" y="1700791"/>
            <a:ext cx="6567199"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What were the main reasons for being </a:t>
            </a:r>
            <a:r>
              <a:rPr lang="en-US" sz="1200" b="1" i="1" u="sng" dirty="0" smtClean="0">
                <a:solidFill>
                  <a:schemeClr val="tx1">
                    <a:lumMod val="50000"/>
                    <a:lumOff val="50000"/>
                  </a:schemeClr>
                </a:solidFill>
                <a:latin typeface="Arial Narrow" pitchFamily="34" charset="0"/>
              </a:rPr>
              <a:t>extremely/very likely</a:t>
            </a:r>
            <a:r>
              <a:rPr lang="en-US" sz="1200" b="1" i="1" dirty="0" smtClean="0">
                <a:solidFill>
                  <a:schemeClr val="tx1">
                    <a:lumMod val="50000"/>
                    <a:lumOff val="50000"/>
                  </a:schemeClr>
                </a:solidFill>
                <a:latin typeface="Arial Narrow" pitchFamily="34" charset="0"/>
              </a:rPr>
              <a:t> to enroll in a university, college, or technical trade institute to further your education?</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66689" y="2449681"/>
          <a:ext cx="7892159" cy="403249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81903" y="5966847"/>
            <a:ext cx="1209747" cy="461665"/>
          </a:xfrm>
          <a:prstGeom prst="rect">
            <a:avLst/>
          </a:prstGeom>
          <a:noFill/>
        </p:spPr>
        <p:txBody>
          <a:bodyPr wrap="square" rtlCol="0">
            <a:spAutoFit/>
          </a:bodyPr>
          <a:lstStyle/>
          <a:p>
            <a:r>
              <a:rPr lang="en-US" sz="1200" i="1" dirty="0" smtClean="0">
                <a:solidFill>
                  <a:schemeClr val="tx1">
                    <a:lumMod val="50000"/>
                    <a:lumOff val="50000"/>
                  </a:schemeClr>
                </a:solidFill>
                <a:latin typeface="Arial Narrow" pitchFamily="34" charset="0"/>
              </a:rPr>
              <a:t>Then n=119</a:t>
            </a:r>
          </a:p>
          <a:p>
            <a:r>
              <a:rPr lang="en-US" sz="1200" i="1" dirty="0" smtClean="0">
                <a:solidFill>
                  <a:schemeClr val="tx1">
                    <a:lumMod val="50000"/>
                    <a:lumOff val="50000"/>
                  </a:schemeClr>
                </a:solidFill>
                <a:latin typeface="Arial Narrow" pitchFamily="34" charset="0"/>
              </a:rPr>
              <a:t>Now n=115</a:t>
            </a:r>
            <a:endParaRPr lang="en-US" sz="1200" i="1" dirty="0">
              <a:solidFill>
                <a:schemeClr val="tx1">
                  <a:lumMod val="50000"/>
                  <a:lumOff val="50000"/>
                </a:schemeClr>
              </a:solidFill>
              <a:latin typeface="Arial Narrow" pitchFamily="34" charset="0"/>
            </a:endParaRPr>
          </a:p>
        </p:txBody>
      </p:sp>
      <p:sp>
        <p:nvSpPr>
          <p:cNvPr id="5" name="TextBox 4"/>
          <p:cNvSpPr txBox="1"/>
          <p:nvPr/>
        </p:nvSpPr>
        <p:spPr>
          <a:xfrm rot="10800000" flipV="1">
            <a:off x="518463" y="362181"/>
            <a:ext cx="7855599"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Drivers Of Educational Attainment Among Those Extremely/Very Likely To Enroll In College</a:t>
            </a:r>
            <a:endParaRPr lang="en-US" sz="1600" b="1" dirty="0">
              <a:solidFill>
                <a:schemeClr val="bg1"/>
              </a:solidFill>
              <a:latin typeface="Arial Narrow" pitchFamily="34" charset="0"/>
            </a:endParaRPr>
          </a:p>
        </p:txBody>
      </p:sp>
      <p:sp>
        <p:nvSpPr>
          <p:cNvPr id="6" name="TextBox 5"/>
          <p:cNvSpPr txBox="1"/>
          <p:nvPr/>
        </p:nvSpPr>
        <p:spPr>
          <a:xfrm rot="10800000" flipV="1">
            <a:off x="251476" y="771182"/>
            <a:ext cx="8641050" cy="830997"/>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While the  prospect group who said they were extremely or very likely to enroll clearly wanted to better themselves, the impact of the recession was readily evident.  Interest in education to improve their job or to make more money was up from years past.</a:t>
            </a:r>
            <a:endParaRPr lang="en-US" sz="1600" b="1" i="1" dirty="0">
              <a:solidFill>
                <a:schemeClr val="accent4">
                  <a:lumMod val="75000"/>
                </a:schemeClr>
              </a:solidFill>
              <a:latin typeface="Arial Narrow" pitchFamily="34" charset="0"/>
            </a:endParaRPr>
          </a:p>
        </p:txBody>
      </p:sp>
      <p:sp>
        <p:nvSpPr>
          <p:cNvPr id="8" name="TextBox 7"/>
          <p:cNvSpPr txBox="1"/>
          <p:nvPr/>
        </p:nvSpPr>
        <p:spPr>
          <a:xfrm>
            <a:off x="2613362" y="4462448"/>
            <a:ext cx="1008609" cy="276999"/>
          </a:xfrm>
          <a:prstGeom prst="rect">
            <a:avLst/>
          </a:prstGeom>
          <a:noFill/>
        </p:spPr>
        <p:txBody>
          <a:bodyPr wrap="none" rtlCol="0">
            <a:spAutoFit/>
          </a:bodyPr>
          <a:lstStyle/>
          <a:p>
            <a:r>
              <a:rPr lang="en-US" sz="1200" dirty="0" smtClean="0">
                <a:solidFill>
                  <a:srgbClr val="7F7F7F"/>
                </a:solidFill>
                <a:latin typeface="Arial Narrow" pitchFamily="34" charset="0"/>
              </a:rPr>
              <a:t>Not mentioned</a:t>
            </a:r>
            <a:endParaRPr lang="en-US" sz="1200" dirty="0">
              <a:solidFill>
                <a:srgbClr val="7F7F7F"/>
              </a:solidFill>
              <a:latin typeface="Arial Narrow" pitchFamily="34" charset="0"/>
            </a:endParaRPr>
          </a:p>
        </p:txBody>
      </p:sp>
      <p:sp>
        <p:nvSpPr>
          <p:cNvPr id="10" name="Isosceles Triangle 9"/>
          <p:cNvSpPr/>
          <p:nvPr/>
        </p:nvSpPr>
        <p:spPr>
          <a:xfrm>
            <a:off x="4154237" y="4120284"/>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p:nvSpPr>
        <p:spPr>
          <a:xfrm>
            <a:off x="5378498" y="3486607"/>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Text Box 70"/>
          <p:cNvSpPr txBox="1">
            <a:spLocks noChangeArrowheads="1"/>
          </p:cNvSpPr>
          <p:nvPr/>
        </p:nvSpPr>
        <p:spPr bwMode="auto">
          <a:xfrm>
            <a:off x="1057974" y="1873611"/>
            <a:ext cx="4272684" cy="4031873"/>
          </a:xfrm>
          <a:prstGeom prst="rect">
            <a:avLst/>
          </a:prstGeom>
          <a:noFill/>
          <a:ln w="9525" algn="ctr">
            <a:noFill/>
            <a:miter lim="800000"/>
            <a:headEnd/>
            <a:tailEnd/>
          </a:ln>
        </p:spPr>
        <p:txBody>
          <a:bodyPr wrap="square">
            <a:spAutoFit/>
          </a:bodyPr>
          <a:lstStyle/>
          <a:p>
            <a:pPr algn="r">
              <a:lnSpc>
                <a:spcPct val="200000"/>
              </a:lnSpc>
              <a:spcAft>
                <a:spcPts val="0"/>
              </a:spcAft>
              <a:defRPr/>
            </a:pPr>
            <a:r>
              <a:rPr lang="en-US" sz="1600" b="1" dirty="0" smtClean="0">
                <a:solidFill>
                  <a:schemeClr val="bg1">
                    <a:lumMod val="50000"/>
                  </a:schemeClr>
                </a:solidFill>
                <a:latin typeface="Arial Narrow" pitchFamily="34" charset="0"/>
              </a:rPr>
              <a:t>Research Design</a:t>
            </a:r>
            <a:endParaRPr lang="en-US" sz="1600" dirty="0" smtClean="0">
              <a:solidFill>
                <a:schemeClr val="bg1">
                  <a:lumMod val="50000"/>
                </a:schemeClr>
              </a:solidFill>
              <a:latin typeface="Arial Narrow" pitchFamily="34" charset="0"/>
            </a:endParaRPr>
          </a:p>
          <a:p>
            <a:pPr algn="r">
              <a:lnSpc>
                <a:spcPct val="200000"/>
              </a:lnSpc>
              <a:spcAft>
                <a:spcPts val="0"/>
              </a:spcAft>
              <a:defRPr/>
            </a:pPr>
            <a:r>
              <a:rPr lang="en-US" sz="1600" b="1" dirty="0" smtClean="0">
                <a:solidFill>
                  <a:schemeClr val="bg1">
                    <a:lumMod val="50000"/>
                  </a:schemeClr>
                </a:solidFill>
                <a:latin typeface="Arial Narrow" pitchFamily="34" charset="0"/>
              </a:rPr>
              <a:t>Attitudes and Behaviors </a:t>
            </a:r>
          </a:p>
          <a:p>
            <a:pPr algn="r">
              <a:lnSpc>
                <a:spcPct val="200000"/>
              </a:lnSpc>
              <a:spcAft>
                <a:spcPts val="0"/>
              </a:spcAft>
              <a:defRPr/>
            </a:pPr>
            <a:r>
              <a:rPr lang="en-US" sz="1600" b="1" dirty="0" smtClean="0">
                <a:solidFill>
                  <a:schemeClr val="bg1">
                    <a:lumMod val="50000"/>
                  </a:schemeClr>
                </a:solidFill>
                <a:latin typeface="Arial Narrow" pitchFamily="34" charset="0"/>
              </a:rPr>
              <a:t>Communications And Outreach</a:t>
            </a:r>
          </a:p>
          <a:p>
            <a:pPr algn="r">
              <a:lnSpc>
                <a:spcPct val="200000"/>
              </a:lnSpc>
              <a:spcAft>
                <a:spcPts val="0"/>
              </a:spcAft>
              <a:defRPr/>
            </a:pPr>
            <a:r>
              <a:rPr lang="en-US" sz="1600" b="1" dirty="0" smtClean="0">
                <a:solidFill>
                  <a:schemeClr val="bg1">
                    <a:lumMod val="50000"/>
                  </a:schemeClr>
                </a:solidFill>
                <a:latin typeface="Arial Narrow" pitchFamily="34" charset="0"/>
              </a:rPr>
              <a:t>KCTCS Communications And Outreach</a:t>
            </a:r>
          </a:p>
          <a:p>
            <a:pPr algn="r">
              <a:lnSpc>
                <a:spcPct val="200000"/>
              </a:lnSpc>
              <a:spcAft>
                <a:spcPts val="0"/>
              </a:spcAft>
              <a:defRPr/>
            </a:pPr>
            <a:r>
              <a:rPr lang="en-US" sz="1600" b="1" dirty="0" smtClean="0">
                <a:solidFill>
                  <a:schemeClr val="bg1">
                    <a:lumMod val="50000"/>
                  </a:schemeClr>
                </a:solidFill>
                <a:latin typeface="Arial Narrow" pitchFamily="34" charset="0"/>
              </a:rPr>
              <a:t>KCTCS Brand Awareness And Perceptions</a:t>
            </a:r>
          </a:p>
          <a:p>
            <a:pPr algn="r">
              <a:lnSpc>
                <a:spcPct val="200000"/>
              </a:lnSpc>
              <a:spcAft>
                <a:spcPts val="0"/>
              </a:spcAft>
              <a:defRPr/>
            </a:pPr>
            <a:r>
              <a:rPr lang="en-US" sz="1600" b="1" dirty="0" smtClean="0">
                <a:solidFill>
                  <a:schemeClr val="bg1">
                    <a:lumMod val="50000"/>
                  </a:schemeClr>
                </a:solidFill>
                <a:latin typeface="Arial Narrow" pitchFamily="34" charset="0"/>
              </a:rPr>
              <a:t>Perceptions On Credit Transfer(s) And Tuition</a:t>
            </a:r>
          </a:p>
          <a:p>
            <a:pPr algn="r">
              <a:lnSpc>
                <a:spcPct val="200000"/>
              </a:lnSpc>
              <a:spcAft>
                <a:spcPts val="0"/>
              </a:spcAft>
              <a:defRPr/>
            </a:pPr>
            <a:endParaRPr lang="en-US" sz="1600" b="1" dirty="0" smtClean="0">
              <a:solidFill>
                <a:schemeClr val="bg1">
                  <a:lumMod val="50000"/>
                </a:schemeClr>
              </a:solidFill>
              <a:latin typeface="Arial Narrow" pitchFamily="34" charset="0"/>
            </a:endParaRPr>
          </a:p>
          <a:p>
            <a:pPr algn="r">
              <a:lnSpc>
                <a:spcPct val="200000"/>
              </a:lnSpc>
              <a:spcAft>
                <a:spcPts val="0"/>
              </a:spcAft>
              <a:defRPr/>
            </a:pPr>
            <a:endParaRPr lang="en-US" sz="1600" b="1" dirty="0" smtClean="0">
              <a:solidFill>
                <a:schemeClr val="bg1">
                  <a:lumMod val="50000"/>
                </a:schemeClr>
              </a:solidFill>
              <a:latin typeface="Arial Narrow" pitchFamily="34" charset="0"/>
            </a:endParaRPr>
          </a:p>
        </p:txBody>
      </p:sp>
      <p:cxnSp>
        <p:nvCxnSpPr>
          <p:cNvPr id="15" name="Straight Connector 14"/>
          <p:cNvCxnSpPr/>
          <p:nvPr/>
        </p:nvCxnSpPr>
        <p:spPr>
          <a:xfrm rot="5400000">
            <a:off x="3315494" y="3542506"/>
            <a:ext cx="4648200" cy="1588"/>
          </a:xfrm>
          <a:prstGeom prst="line">
            <a:avLst/>
          </a:prstGeom>
          <a:ln>
            <a:solidFill>
              <a:schemeClr val="accent4">
                <a:lumMod val="75000"/>
              </a:schemeClr>
            </a:solidFill>
          </a:ln>
        </p:spPr>
        <p:style>
          <a:lnRef idx="1">
            <a:schemeClr val="dk1"/>
          </a:lnRef>
          <a:fillRef idx="0">
            <a:schemeClr val="dk1"/>
          </a:fillRef>
          <a:effectRef idx="0">
            <a:schemeClr val="dk1"/>
          </a:effectRef>
          <a:fontRef idx="minor">
            <a:schemeClr val="tx1"/>
          </a:fontRef>
        </p:style>
      </p:cxnSp>
      <p:sp>
        <p:nvSpPr>
          <p:cNvPr id="61449" name="TextBox 9"/>
          <p:cNvSpPr txBox="1">
            <a:spLocks noChangeArrowheads="1"/>
          </p:cNvSpPr>
          <p:nvPr/>
        </p:nvSpPr>
        <p:spPr bwMode="auto">
          <a:xfrm>
            <a:off x="5781747" y="1418938"/>
            <a:ext cx="762000" cy="3539430"/>
          </a:xfrm>
          <a:prstGeom prst="rect">
            <a:avLst/>
          </a:prstGeom>
          <a:noFill/>
          <a:ln w="9525">
            <a:noFill/>
            <a:miter lim="800000"/>
            <a:headEnd/>
            <a:tailEnd/>
          </a:ln>
        </p:spPr>
        <p:txBody>
          <a:bodyPr wrap="square">
            <a:spAutoFit/>
          </a:bodyPr>
          <a:lstStyle/>
          <a:p>
            <a:pPr algn="ctr">
              <a:lnSpc>
                <a:spcPct val="200000"/>
              </a:lnSpc>
              <a:spcAft>
                <a:spcPts val="0"/>
              </a:spcAft>
            </a:pPr>
            <a:r>
              <a:rPr lang="en-US" sz="1600" b="1" u="sng" dirty="0" smtClean="0">
                <a:solidFill>
                  <a:schemeClr val="bg1">
                    <a:lumMod val="50000"/>
                  </a:schemeClr>
                </a:solidFill>
                <a:latin typeface="Arial Narrow" pitchFamily="34" charset="0"/>
              </a:rPr>
              <a:t>Page</a:t>
            </a:r>
          </a:p>
          <a:p>
            <a:pPr algn="ctr">
              <a:lnSpc>
                <a:spcPct val="200000"/>
              </a:lnSpc>
              <a:spcAft>
                <a:spcPts val="0"/>
              </a:spcAft>
            </a:pPr>
            <a:r>
              <a:rPr lang="en-US" sz="1600" b="1" dirty="0" smtClean="0">
                <a:solidFill>
                  <a:schemeClr val="bg1">
                    <a:lumMod val="50000"/>
                  </a:schemeClr>
                </a:solidFill>
                <a:latin typeface="Arial Narrow" pitchFamily="34" charset="0"/>
              </a:rPr>
              <a:t>2</a:t>
            </a:r>
          </a:p>
          <a:p>
            <a:pPr algn="ctr">
              <a:lnSpc>
                <a:spcPct val="200000"/>
              </a:lnSpc>
              <a:spcAft>
                <a:spcPts val="0"/>
              </a:spcAft>
            </a:pPr>
            <a:r>
              <a:rPr lang="en-US" sz="1600" b="1" dirty="0" smtClean="0">
                <a:solidFill>
                  <a:schemeClr val="bg1">
                    <a:lumMod val="50000"/>
                  </a:schemeClr>
                </a:solidFill>
                <a:latin typeface="Arial Narrow" pitchFamily="34" charset="0"/>
              </a:rPr>
              <a:t>4</a:t>
            </a:r>
          </a:p>
          <a:p>
            <a:pPr algn="ctr">
              <a:lnSpc>
                <a:spcPct val="200000"/>
              </a:lnSpc>
              <a:spcAft>
                <a:spcPts val="0"/>
              </a:spcAft>
            </a:pPr>
            <a:r>
              <a:rPr lang="en-US" sz="1600" b="1" dirty="0" smtClean="0">
                <a:solidFill>
                  <a:schemeClr val="bg1">
                    <a:lumMod val="50000"/>
                  </a:schemeClr>
                </a:solidFill>
                <a:latin typeface="Arial Narrow" pitchFamily="34" charset="0"/>
              </a:rPr>
              <a:t>28</a:t>
            </a:r>
          </a:p>
          <a:p>
            <a:pPr algn="ctr">
              <a:lnSpc>
                <a:spcPct val="200000"/>
              </a:lnSpc>
              <a:spcAft>
                <a:spcPts val="0"/>
              </a:spcAft>
            </a:pPr>
            <a:r>
              <a:rPr lang="en-US" sz="1600" b="1" dirty="0" smtClean="0">
                <a:solidFill>
                  <a:schemeClr val="bg1">
                    <a:lumMod val="50000"/>
                  </a:schemeClr>
                </a:solidFill>
                <a:latin typeface="Arial Narrow" pitchFamily="34" charset="0"/>
              </a:rPr>
              <a:t>34</a:t>
            </a:r>
          </a:p>
          <a:p>
            <a:pPr algn="ctr">
              <a:lnSpc>
                <a:spcPct val="200000"/>
              </a:lnSpc>
              <a:spcAft>
                <a:spcPts val="0"/>
              </a:spcAft>
            </a:pPr>
            <a:r>
              <a:rPr lang="en-US" sz="1600" b="1" dirty="0" smtClean="0">
                <a:solidFill>
                  <a:schemeClr val="bg1">
                    <a:lumMod val="50000"/>
                  </a:schemeClr>
                </a:solidFill>
                <a:latin typeface="Arial Narrow" pitchFamily="34" charset="0"/>
              </a:rPr>
              <a:t>39</a:t>
            </a:r>
          </a:p>
          <a:p>
            <a:pPr algn="ctr">
              <a:lnSpc>
                <a:spcPct val="200000"/>
              </a:lnSpc>
              <a:spcAft>
                <a:spcPts val="0"/>
              </a:spcAft>
            </a:pPr>
            <a:r>
              <a:rPr lang="en-US" sz="1600" b="1" dirty="0" smtClean="0">
                <a:solidFill>
                  <a:schemeClr val="bg1">
                    <a:lumMod val="50000"/>
                  </a:schemeClr>
                </a:solidFill>
                <a:latin typeface="Arial Narrow" pitchFamily="34" charset="0"/>
              </a:rPr>
              <a:t>48</a:t>
            </a:r>
          </a:p>
        </p:txBody>
      </p:sp>
      <p:sp>
        <p:nvSpPr>
          <p:cNvPr id="5" name="Text Box 5"/>
          <p:cNvSpPr txBox="1">
            <a:spLocks noChangeArrowheads="1"/>
          </p:cNvSpPr>
          <p:nvPr/>
        </p:nvSpPr>
        <p:spPr bwMode="auto">
          <a:xfrm>
            <a:off x="1066800" y="381000"/>
            <a:ext cx="7010400" cy="338138"/>
          </a:xfrm>
          <a:prstGeom prst="rect">
            <a:avLst/>
          </a:prstGeom>
          <a:noFill/>
          <a:ln w="9525">
            <a:noFill/>
            <a:miter lim="800000"/>
            <a:headEnd/>
            <a:tailEnd/>
          </a:ln>
        </p:spPr>
        <p:txBody>
          <a:bodyPr>
            <a:spAutoFit/>
          </a:bodyPr>
          <a:lstStyle/>
          <a:p>
            <a:pPr algn="ctr" eaLnBrk="0" hangingPunct="0">
              <a:spcBef>
                <a:spcPct val="50000"/>
              </a:spcBef>
            </a:pPr>
            <a:r>
              <a:rPr lang="en-US" sz="1600" b="1" dirty="0" smtClean="0">
                <a:solidFill>
                  <a:schemeClr val="bg1"/>
                </a:solidFill>
                <a:latin typeface="Arial Narrow" pitchFamily="34" charset="0"/>
              </a:rPr>
              <a:t>Table Of Contents</a:t>
            </a:r>
            <a:endParaRPr lang="en-US" sz="1600" b="1" dirty="0">
              <a:solidFill>
                <a:schemeClr val="bg1"/>
              </a:solidFill>
              <a:latin typeface="Arial Narrow"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2094900" y="1585577"/>
            <a:ext cx="4896597"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What were the main reasons for being </a:t>
            </a:r>
            <a:r>
              <a:rPr lang="en-US" sz="1200" b="1" i="1" u="sng" dirty="0" smtClean="0">
                <a:solidFill>
                  <a:schemeClr val="tx1">
                    <a:lumMod val="50000"/>
                    <a:lumOff val="50000"/>
                  </a:schemeClr>
                </a:solidFill>
                <a:latin typeface="Arial Narrow" pitchFamily="34" charset="0"/>
              </a:rPr>
              <a:t>somewhat likely</a:t>
            </a:r>
            <a:r>
              <a:rPr lang="en-US" sz="1200" b="1" i="1" dirty="0" smtClean="0">
                <a:solidFill>
                  <a:schemeClr val="tx1">
                    <a:lumMod val="50000"/>
                    <a:lumOff val="50000"/>
                  </a:schemeClr>
                </a:solidFill>
                <a:latin typeface="Arial Narrow" pitchFamily="34" charset="0"/>
              </a:rPr>
              <a:t> to enroll in a university, college, or technical trade institute to further your education?</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66689" y="2449680"/>
          <a:ext cx="7892159" cy="409009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827545" y="5790887"/>
            <a:ext cx="1209747" cy="461665"/>
          </a:xfrm>
          <a:prstGeom prst="rect">
            <a:avLst/>
          </a:prstGeom>
          <a:noFill/>
        </p:spPr>
        <p:txBody>
          <a:bodyPr wrap="square" rtlCol="0">
            <a:spAutoFit/>
          </a:bodyPr>
          <a:lstStyle/>
          <a:p>
            <a:r>
              <a:rPr lang="en-US" sz="1200" i="1" dirty="0" smtClean="0">
                <a:solidFill>
                  <a:schemeClr val="tx1">
                    <a:lumMod val="50000"/>
                    <a:lumOff val="50000"/>
                  </a:schemeClr>
                </a:solidFill>
                <a:latin typeface="Arial Narrow" pitchFamily="34" charset="0"/>
              </a:rPr>
              <a:t>Then n=102</a:t>
            </a:r>
          </a:p>
          <a:p>
            <a:r>
              <a:rPr lang="en-US" sz="1200" i="1" dirty="0" smtClean="0">
                <a:solidFill>
                  <a:schemeClr val="tx1">
                    <a:lumMod val="50000"/>
                    <a:lumOff val="50000"/>
                  </a:schemeClr>
                </a:solidFill>
                <a:latin typeface="Arial Narrow" pitchFamily="34" charset="0"/>
              </a:rPr>
              <a:t>Now n=133</a:t>
            </a:r>
            <a:endParaRPr lang="en-US" sz="1200" i="1" dirty="0">
              <a:solidFill>
                <a:schemeClr val="tx1">
                  <a:lumMod val="50000"/>
                  <a:lumOff val="50000"/>
                </a:schemeClr>
              </a:solidFill>
              <a:latin typeface="Arial Narrow" pitchFamily="34" charset="0"/>
            </a:endParaRPr>
          </a:p>
        </p:txBody>
      </p:sp>
      <p:sp>
        <p:nvSpPr>
          <p:cNvPr id="5" name="TextBox 4"/>
          <p:cNvSpPr txBox="1"/>
          <p:nvPr/>
        </p:nvSpPr>
        <p:spPr>
          <a:xfrm rot="10800000" flipV="1">
            <a:off x="1000366" y="362181"/>
            <a:ext cx="7085661"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Drivers Of Educational Attainment Among Those Somewhat Likely To Enroll In College</a:t>
            </a:r>
            <a:endParaRPr lang="en-US" sz="1600" b="1" dirty="0">
              <a:solidFill>
                <a:schemeClr val="bg1"/>
              </a:solidFill>
              <a:latin typeface="Arial Narrow" pitchFamily="34" charset="0"/>
            </a:endParaRPr>
          </a:p>
        </p:txBody>
      </p:sp>
      <p:sp>
        <p:nvSpPr>
          <p:cNvPr id="6" name="TextBox 5"/>
          <p:cNvSpPr txBox="1"/>
          <p:nvPr/>
        </p:nvSpPr>
        <p:spPr>
          <a:xfrm rot="10800000" flipV="1">
            <a:off x="251476" y="836686"/>
            <a:ext cx="8641049" cy="584775"/>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For those who were a little ambivalent about their intentions to start or return to postsecondary education, money was an issue. However, mostly they saw the education as a self-improvement opportunity.</a:t>
            </a:r>
            <a:endParaRPr lang="en-US" sz="1600" b="1" i="1" dirty="0">
              <a:solidFill>
                <a:schemeClr val="accent4">
                  <a:lumMod val="75000"/>
                </a:schemeClr>
              </a:solidFill>
              <a:latin typeface="Arial Narrow" pitchFamily="34" charset="0"/>
            </a:endParaRPr>
          </a:p>
        </p:txBody>
      </p:sp>
      <p:sp>
        <p:nvSpPr>
          <p:cNvPr id="8" name="TextBox 7"/>
          <p:cNvSpPr txBox="1"/>
          <p:nvPr/>
        </p:nvSpPr>
        <p:spPr>
          <a:xfrm>
            <a:off x="2613362" y="5168246"/>
            <a:ext cx="1043876" cy="276999"/>
          </a:xfrm>
          <a:prstGeom prst="rect">
            <a:avLst/>
          </a:prstGeom>
          <a:noFill/>
        </p:spPr>
        <p:txBody>
          <a:bodyPr wrap="none" rtlCol="0">
            <a:spAutoFit/>
          </a:bodyPr>
          <a:lstStyle/>
          <a:p>
            <a:r>
              <a:rPr lang="en-US" sz="1200" dirty="0" smtClean="0">
                <a:solidFill>
                  <a:srgbClr val="7F7F7F"/>
                </a:solidFill>
                <a:latin typeface="Arial Narrow" pitchFamily="34" charset="0"/>
              </a:rPr>
              <a:t>Not  mentioned</a:t>
            </a:r>
            <a:endParaRPr lang="en-US" sz="1200" dirty="0">
              <a:solidFill>
                <a:srgbClr val="7F7F7F"/>
              </a:solidFill>
              <a:latin typeface="Arial Narrow" pitchFamily="34" charset="0"/>
            </a:endParaRPr>
          </a:p>
        </p:txBody>
      </p:sp>
      <p:sp>
        <p:nvSpPr>
          <p:cNvPr id="10" name="Isosceles Triangle 9"/>
          <p:cNvSpPr/>
          <p:nvPr/>
        </p:nvSpPr>
        <p:spPr>
          <a:xfrm>
            <a:off x="3880716" y="4120284"/>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p:nvPr/>
        </p:nvGraphicFramePr>
        <p:xfrm>
          <a:off x="0" y="2392074"/>
          <a:ext cx="9144000" cy="399682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346008" y="6031542"/>
            <a:ext cx="8431669" cy="738664"/>
          </a:xfrm>
          <a:prstGeom prst="rect">
            <a:avLst/>
          </a:prstGeom>
          <a:noFill/>
        </p:spPr>
        <p:txBody>
          <a:bodyPr wrap="square" rtlCol="0">
            <a:spAutoFit/>
          </a:bodyPr>
          <a:lstStyle/>
          <a:p>
            <a:r>
              <a:rPr lang="en-US" sz="1200" i="1" dirty="0" smtClean="0">
                <a:solidFill>
                  <a:schemeClr val="tx1">
                    <a:lumMod val="50000"/>
                    <a:lumOff val="50000"/>
                  </a:schemeClr>
                </a:solidFill>
                <a:latin typeface="Arial Narrow" pitchFamily="34" charset="0"/>
              </a:rPr>
              <a:t>n=248</a:t>
            </a:r>
          </a:p>
          <a:p>
            <a:r>
              <a:rPr lang="en-US" sz="1000" i="1" dirty="0" smtClean="0">
                <a:solidFill>
                  <a:schemeClr val="tx1">
                    <a:lumMod val="50000"/>
                    <a:lumOff val="50000"/>
                  </a:schemeClr>
                </a:solidFill>
                <a:latin typeface="Arial Narrow" pitchFamily="34" charset="0"/>
              </a:rPr>
              <a:t>The (n) indicates the number of respondents who were asked the question.  Sample sizes for those who gave a response varied for individual items.  </a:t>
            </a:r>
          </a:p>
          <a:p>
            <a:r>
              <a:rPr lang="en-US" sz="1000" i="1" dirty="0" smtClean="0">
                <a:solidFill>
                  <a:schemeClr val="tx1">
                    <a:lumMod val="50000"/>
                    <a:lumOff val="50000"/>
                  </a:schemeClr>
                </a:solidFill>
                <a:latin typeface="Arial Narrow" pitchFamily="34" charset="0"/>
              </a:rPr>
              <a:t>Percents are based on those who gave a response to the statement.</a:t>
            </a:r>
          </a:p>
          <a:p>
            <a:endParaRPr lang="en-US" sz="1000" i="1" dirty="0" smtClean="0">
              <a:solidFill>
                <a:schemeClr val="tx1">
                  <a:lumMod val="50000"/>
                  <a:lumOff val="50000"/>
                </a:schemeClr>
              </a:solidFill>
              <a:latin typeface="Arial Narrow" pitchFamily="34" charset="0"/>
            </a:endParaRPr>
          </a:p>
        </p:txBody>
      </p:sp>
      <p:sp>
        <p:nvSpPr>
          <p:cNvPr id="28" name="TextBox 27"/>
          <p:cNvSpPr txBox="1"/>
          <p:nvPr/>
        </p:nvSpPr>
        <p:spPr>
          <a:xfrm rot="10800000" flipV="1">
            <a:off x="1922078" y="1643184"/>
            <a:ext cx="5357451"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For each one, tell me how important that reason would be for being likely to enroll in a university, college or technical trade institute in the future.</a:t>
            </a:r>
            <a:endParaRPr lang="en-US" sz="1200" b="1" i="1" dirty="0">
              <a:solidFill>
                <a:schemeClr val="tx1">
                  <a:lumMod val="50000"/>
                  <a:lumOff val="50000"/>
                </a:schemeClr>
              </a:solidFill>
              <a:latin typeface="Arial Narrow" pitchFamily="34" charset="0"/>
            </a:endParaRPr>
          </a:p>
        </p:txBody>
      </p:sp>
      <p:sp>
        <p:nvSpPr>
          <p:cNvPr id="4" name="TextBox 3"/>
          <p:cNvSpPr txBox="1"/>
          <p:nvPr/>
        </p:nvSpPr>
        <p:spPr>
          <a:xfrm rot="10800000" flipV="1">
            <a:off x="57607" y="375829"/>
            <a:ext cx="814363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Drivers Of Educational Attainment Among Those Extremely/Very/Somewhat Likely To Go To College</a:t>
            </a:r>
            <a:endParaRPr lang="en-US" sz="1600" b="1" dirty="0">
              <a:solidFill>
                <a:schemeClr val="bg1"/>
              </a:solidFill>
              <a:latin typeface="Arial Narrow" pitchFamily="34" charset="0"/>
            </a:endParaRPr>
          </a:p>
        </p:txBody>
      </p:sp>
      <p:sp>
        <p:nvSpPr>
          <p:cNvPr id="7" name="TextBox 6"/>
          <p:cNvSpPr txBox="1"/>
          <p:nvPr/>
        </p:nvSpPr>
        <p:spPr>
          <a:xfrm rot="10800000" flipV="1">
            <a:off x="172821" y="754578"/>
            <a:ext cx="8834918" cy="830997"/>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These likely prospects wanted to improve their future opportunities by getting a clearly specialized degree or certification that would make them an authority on a special topic or subject in order to get a better, more lucrative job.  Personal enjoyment and improvement was a part of the motivation as well.</a:t>
            </a:r>
            <a:endParaRPr lang="en-US" sz="1600" dirty="0">
              <a:solidFill>
                <a:schemeClr val="accent4">
                  <a:lumMod val="75000"/>
                </a:schemeClr>
              </a:solidFill>
              <a:latin typeface="Arial Narrow" pitchFamily="34" charset="0"/>
            </a:endParaRPr>
          </a:p>
        </p:txBody>
      </p:sp>
      <p:sp>
        <p:nvSpPr>
          <p:cNvPr id="8" name="TextBox 7"/>
          <p:cNvSpPr txBox="1"/>
          <p:nvPr/>
        </p:nvSpPr>
        <p:spPr>
          <a:xfrm>
            <a:off x="3538845" y="2219253"/>
            <a:ext cx="2012474" cy="338554"/>
          </a:xfrm>
          <a:prstGeom prst="rect">
            <a:avLst/>
          </a:prstGeom>
          <a:noFill/>
        </p:spPr>
        <p:txBody>
          <a:bodyPr wrap="none" rtlCol="0">
            <a:spAutoFit/>
          </a:bodyPr>
          <a:lstStyle/>
          <a:p>
            <a:pPr algn="ctr"/>
            <a:r>
              <a:rPr lang="en-US" sz="1600" dirty="0" smtClean="0">
                <a:solidFill>
                  <a:schemeClr val="bg1">
                    <a:lumMod val="50000"/>
                  </a:schemeClr>
                </a:solidFill>
                <a:latin typeface="Arial Narrow" pitchFamily="34" charset="0"/>
              </a:rPr>
              <a:t>Percent “Very Important”</a:t>
            </a:r>
            <a:endParaRPr lang="en-US" sz="1600" dirty="0">
              <a:solidFill>
                <a:schemeClr val="bg1">
                  <a:lumMod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193868" y="2622503"/>
          <a:ext cx="8525836" cy="3686847"/>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1359655" y="5790887"/>
            <a:ext cx="7784345" cy="769441"/>
          </a:xfrm>
          <a:prstGeom prst="rect">
            <a:avLst/>
          </a:prstGeom>
          <a:noFill/>
        </p:spPr>
        <p:txBody>
          <a:bodyPr wrap="square" rtlCol="0">
            <a:spAutoFit/>
          </a:bodyPr>
          <a:lstStyle/>
          <a:p>
            <a:r>
              <a:rPr lang="en-US" sz="1200" i="1" dirty="0" smtClean="0">
                <a:solidFill>
                  <a:schemeClr val="tx1">
                    <a:lumMod val="50000"/>
                    <a:lumOff val="50000"/>
                  </a:schemeClr>
                </a:solidFill>
                <a:latin typeface="Arial Narrow" pitchFamily="34" charset="0"/>
              </a:rPr>
              <a:t>Then n=221</a:t>
            </a:r>
          </a:p>
          <a:p>
            <a:r>
              <a:rPr lang="en-US" sz="1200" i="1" dirty="0" smtClean="0">
                <a:solidFill>
                  <a:schemeClr val="tx1">
                    <a:lumMod val="50000"/>
                    <a:lumOff val="50000"/>
                  </a:schemeClr>
                </a:solidFill>
                <a:latin typeface="Arial Narrow" pitchFamily="34" charset="0"/>
              </a:rPr>
              <a:t>Now n=248</a:t>
            </a:r>
          </a:p>
          <a:p>
            <a:r>
              <a:rPr lang="en-US" sz="1000" i="1" dirty="0" smtClean="0">
                <a:solidFill>
                  <a:schemeClr val="tx1">
                    <a:lumMod val="50000"/>
                    <a:lumOff val="50000"/>
                  </a:schemeClr>
                </a:solidFill>
                <a:latin typeface="Arial Narrow" pitchFamily="34" charset="0"/>
              </a:rPr>
              <a:t>The (n) indicates the number of respondents who were asked the question.  Sample sizes for those who gave a response varied for individual items.  </a:t>
            </a:r>
          </a:p>
          <a:p>
            <a:r>
              <a:rPr lang="en-US" sz="1000" i="1" dirty="0" smtClean="0">
                <a:solidFill>
                  <a:schemeClr val="tx1">
                    <a:lumMod val="50000"/>
                    <a:lumOff val="50000"/>
                  </a:schemeClr>
                </a:solidFill>
                <a:latin typeface="Arial Narrow" pitchFamily="34" charset="0"/>
              </a:rPr>
              <a:t>Percents are based on those who gave a response to the statement.</a:t>
            </a:r>
            <a:endParaRPr lang="en-US" sz="1000" i="1" dirty="0">
              <a:solidFill>
                <a:schemeClr val="tx1">
                  <a:lumMod val="50000"/>
                  <a:lumOff val="50000"/>
                </a:schemeClr>
              </a:solidFill>
              <a:latin typeface="Arial Narrow" pitchFamily="34" charset="0"/>
            </a:endParaRPr>
          </a:p>
        </p:txBody>
      </p:sp>
      <p:sp>
        <p:nvSpPr>
          <p:cNvPr id="5" name="TextBox 4"/>
          <p:cNvSpPr txBox="1"/>
          <p:nvPr/>
        </p:nvSpPr>
        <p:spPr>
          <a:xfrm rot="10800000" flipV="1">
            <a:off x="78655" y="334885"/>
            <a:ext cx="9159512" cy="338554"/>
          </a:xfrm>
          <a:prstGeom prst="rect">
            <a:avLst/>
          </a:prstGeom>
          <a:noFill/>
          <a:ln>
            <a:noFill/>
          </a:ln>
        </p:spPr>
        <p:txBody>
          <a:bodyPr wrap="square" rtlCol="0">
            <a:spAutoFit/>
          </a:bodyPr>
          <a:lstStyle/>
          <a:p>
            <a:r>
              <a:rPr lang="en-US" sz="1600" b="1" dirty="0" smtClean="0">
                <a:solidFill>
                  <a:schemeClr val="bg1"/>
                </a:solidFill>
                <a:latin typeface="Arial Narrow" pitchFamily="34" charset="0"/>
              </a:rPr>
              <a:t>Barriers To Educational Attainment Among Those Extremely/Very/Somewhat Likely To Go To College</a:t>
            </a:r>
          </a:p>
        </p:txBody>
      </p:sp>
      <p:sp>
        <p:nvSpPr>
          <p:cNvPr id="6" name="TextBox 5"/>
          <p:cNvSpPr txBox="1"/>
          <p:nvPr/>
        </p:nvSpPr>
        <p:spPr>
          <a:xfrm>
            <a:off x="3131825" y="2507288"/>
            <a:ext cx="2860463" cy="338554"/>
          </a:xfrm>
          <a:prstGeom prst="rect">
            <a:avLst/>
          </a:prstGeom>
          <a:noFill/>
        </p:spPr>
        <p:txBody>
          <a:bodyPr wrap="none" rtlCol="0">
            <a:spAutoFit/>
          </a:bodyPr>
          <a:lstStyle/>
          <a:p>
            <a:r>
              <a:rPr lang="en-US" sz="1600" dirty="0" smtClean="0">
                <a:solidFill>
                  <a:schemeClr val="bg1">
                    <a:lumMod val="50000"/>
                  </a:schemeClr>
                </a:solidFill>
                <a:latin typeface="Arial Narrow" pitchFamily="34" charset="0"/>
              </a:rPr>
              <a:t>Percent “Strongly/Somewhat Agree”</a:t>
            </a:r>
            <a:endParaRPr lang="en-US" sz="1600" dirty="0">
              <a:solidFill>
                <a:schemeClr val="bg1">
                  <a:lumMod val="50000"/>
                </a:schemeClr>
              </a:solidFill>
              <a:latin typeface="Arial Narrow" pitchFamily="34" charset="0"/>
            </a:endParaRPr>
          </a:p>
        </p:txBody>
      </p:sp>
      <p:sp>
        <p:nvSpPr>
          <p:cNvPr id="8" name="TextBox 7"/>
          <p:cNvSpPr txBox="1"/>
          <p:nvPr/>
        </p:nvSpPr>
        <p:spPr>
          <a:xfrm rot="10800000" flipV="1">
            <a:off x="424297" y="1769432"/>
            <a:ext cx="8237801" cy="276999"/>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Do you strongly agree, somewhat agree or disagree that (</a:t>
            </a:r>
            <a:r>
              <a:rPr lang="en-US" sz="1200" b="1" i="1" u="sng" dirty="0" smtClean="0">
                <a:solidFill>
                  <a:schemeClr val="tx1">
                    <a:lumMod val="50000"/>
                    <a:lumOff val="50000"/>
                  </a:schemeClr>
                </a:solidFill>
                <a:latin typeface="Arial Narrow" pitchFamily="34" charset="0"/>
              </a:rPr>
              <a:t>item</a:t>
            </a:r>
            <a:r>
              <a:rPr lang="en-US" sz="1200" b="1" i="1" dirty="0" smtClean="0">
                <a:solidFill>
                  <a:schemeClr val="tx1">
                    <a:lumMod val="50000"/>
                    <a:lumOff val="50000"/>
                  </a:schemeClr>
                </a:solidFill>
                <a:latin typeface="Arial Narrow" pitchFamily="34" charset="0"/>
              </a:rPr>
              <a:t>) is a fear or concern about furthering your education in the future?</a:t>
            </a:r>
            <a:endParaRPr lang="en-US" sz="1200" b="1" i="1" dirty="0">
              <a:solidFill>
                <a:schemeClr val="tx1">
                  <a:lumMod val="50000"/>
                  <a:lumOff val="50000"/>
                </a:schemeClr>
              </a:solidFill>
              <a:latin typeface="Arial Narrow" pitchFamily="34" charset="0"/>
            </a:endParaRPr>
          </a:p>
        </p:txBody>
      </p:sp>
      <p:sp>
        <p:nvSpPr>
          <p:cNvPr id="10" name="TextBox 9"/>
          <p:cNvSpPr txBox="1"/>
          <p:nvPr/>
        </p:nvSpPr>
        <p:spPr>
          <a:xfrm rot="10800000" flipV="1">
            <a:off x="654724" y="812185"/>
            <a:ext cx="8064979" cy="830997"/>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The high price of tuition and the perceived unavailability of financial aid were among the primary barriers to this group who would like to pursue additional education.  However, their increased busy life-style and pressure served to make classes seem less convenient as well.</a:t>
            </a:r>
            <a:endParaRPr lang="en-US" sz="1600" b="1" i="1" dirty="0">
              <a:solidFill>
                <a:schemeClr val="accent4">
                  <a:lumMod val="75000"/>
                </a:schemeClr>
              </a:solidFill>
              <a:latin typeface="Arial Narrow" pitchFamily="34" charset="0"/>
            </a:endParaRPr>
          </a:p>
        </p:txBody>
      </p:sp>
      <p:sp>
        <p:nvSpPr>
          <p:cNvPr id="12" name="TextBox 11"/>
          <p:cNvSpPr txBox="1"/>
          <p:nvPr/>
        </p:nvSpPr>
        <p:spPr>
          <a:xfrm>
            <a:off x="3763852" y="2161646"/>
            <a:ext cx="1672253" cy="369332"/>
          </a:xfrm>
          <a:prstGeom prst="rect">
            <a:avLst/>
          </a:prstGeom>
          <a:noFill/>
        </p:spPr>
        <p:txBody>
          <a:bodyPr wrap="none" rtlCol="0">
            <a:spAutoFit/>
          </a:bodyPr>
          <a:lstStyle/>
          <a:p>
            <a:pPr algn="ctr"/>
            <a:r>
              <a:rPr lang="en-US" b="1" dirty="0" smtClean="0">
                <a:solidFill>
                  <a:schemeClr val="bg1">
                    <a:lumMod val="50000"/>
                  </a:schemeClr>
                </a:solidFill>
                <a:latin typeface="Arial Narrow" pitchFamily="34" charset="0"/>
              </a:rPr>
              <a:t>Primary Barriers</a:t>
            </a:r>
            <a:endParaRPr lang="en-US" b="1" dirty="0">
              <a:solidFill>
                <a:schemeClr val="bg1">
                  <a:lumMod val="50000"/>
                </a:schemeClr>
              </a:solidFill>
              <a:latin typeface="Arial Narrow" pitchFamily="34" charset="0"/>
            </a:endParaRPr>
          </a:p>
        </p:txBody>
      </p:sp>
      <p:sp>
        <p:nvSpPr>
          <p:cNvPr id="11" name="Isosceles Triangle 10"/>
          <p:cNvSpPr/>
          <p:nvPr/>
        </p:nvSpPr>
        <p:spPr>
          <a:xfrm>
            <a:off x="3477467" y="3083358"/>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p:cNvSpPr/>
          <p:nvPr/>
        </p:nvSpPr>
        <p:spPr>
          <a:xfrm>
            <a:off x="6354159" y="3486607"/>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p:nvSpPr>
        <p:spPr>
          <a:xfrm>
            <a:off x="7851941" y="3544214"/>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p:nvSpPr>
        <p:spPr>
          <a:xfrm>
            <a:off x="4917642" y="3256179"/>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0800000" flipV="1">
            <a:off x="-439808" y="309516"/>
            <a:ext cx="9143999" cy="584775"/>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Barriers To Educational Attainment Among Those Extremely/Very/Somewhat Likely To Go To College</a:t>
            </a:r>
          </a:p>
          <a:p>
            <a:pPr algn="ctr"/>
            <a:endParaRPr lang="en-US" sz="1600" b="1" dirty="0">
              <a:solidFill>
                <a:schemeClr val="bg1"/>
              </a:solidFill>
              <a:latin typeface="Arial Narrow" pitchFamily="34" charset="0"/>
            </a:endParaRPr>
          </a:p>
        </p:txBody>
      </p:sp>
      <p:graphicFrame>
        <p:nvGraphicFramePr>
          <p:cNvPr id="7" name="Chart 6"/>
          <p:cNvGraphicFramePr/>
          <p:nvPr/>
        </p:nvGraphicFramePr>
        <p:xfrm>
          <a:off x="481903" y="2564895"/>
          <a:ext cx="8122587" cy="362924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10800000" flipV="1">
            <a:off x="1922079" y="1527159"/>
            <a:ext cx="5357452"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Do you strongly agree, somewhat agree or disagree that (</a:t>
            </a:r>
            <a:r>
              <a:rPr lang="en-US" sz="1200" b="1" i="1" u="sng" dirty="0" smtClean="0">
                <a:solidFill>
                  <a:schemeClr val="tx1">
                    <a:lumMod val="50000"/>
                    <a:lumOff val="50000"/>
                  </a:schemeClr>
                </a:solidFill>
                <a:latin typeface="Arial Narrow" pitchFamily="34" charset="0"/>
              </a:rPr>
              <a:t>item</a:t>
            </a:r>
            <a:r>
              <a:rPr lang="en-US" sz="1200" b="1" i="1" dirty="0" smtClean="0">
                <a:solidFill>
                  <a:schemeClr val="tx1">
                    <a:lumMod val="50000"/>
                    <a:lumOff val="50000"/>
                  </a:schemeClr>
                </a:solidFill>
                <a:latin typeface="Arial Narrow" pitchFamily="34" charset="0"/>
              </a:rPr>
              <a:t>) is a fear or concern about furthering your education in the future?</a:t>
            </a:r>
            <a:endParaRPr lang="en-US" sz="1200" b="1" i="1" dirty="0">
              <a:solidFill>
                <a:schemeClr val="tx1">
                  <a:lumMod val="50000"/>
                  <a:lumOff val="50000"/>
                </a:schemeClr>
              </a:solidFill>
              <a:latin typeface="Arial Narrow" pitchFamily="34" charset="0"/>
            </a:endParaRPr>
          </a:p>
        </p:txBody>
      </p:sp>
      <p:sp>
        <p:nvSpPr>
          <p:cNvPr id="10" name="TextBox 9"/>
          <p:cNvSpPr txBox="1"/>
          <p:nvPr/>
        </p:nvSpPr>
        <p:spPr>
          <a:xfrm rot="10800000" flipV="1">
            <a:off x="942760" y="951089"/>
            <a:ext cx="7512701" cy="338554"/>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Secondary barriers reflected the same themes – concerns about financials and convenience.</a:t>
            </a:r>
            <a:endParaRPr lang="en-US" sz="1600" b="1" i="1" dirty="0">
              <a:solidFill>
                <a:schemeClr val="accent4">
                  <a:lumMod val="75000"/>
                </a:schemeClr>
              </a:solidFill>
              <a:latin typeface="Arial Narrow" pitchFamily="34" charset="0"/>
            </a:endParaRPr>
          </a:p>
        </p:txBody>
      </p:sp>
      <p:sp>
        <p:nvSpPr>
          <p:cNvPr id="9" name="TextBox 8"/>
          <p:cNvSpPr txBox="1"/>
          <p:nvPr/>
        </p:nvSpPr>
        <p:spPr>
          <a:xfrm>
            <a:off x="3592681" y="2425991"/>
            <a:ext cx="1935146" cy="369332"/>
          </a:xfrm>
          <a:prstGeom prst="rect">
            <a:avLst/>
          </a:prstGeom>
          <a:noFill/>
        </p:spPr>
        <p:txBody>
          <a:bodyPr wrap="none" rtlCol="0">
            <a:spAutoFit/>
          </a:bodyPr>
          <a:lstStyle/>
          <a:p>
            <a:pPr algn="ctr"/>
            <a:r>
              <a:rPr lang="en-US" b="1" dirty="0" smtClean="0">
                <a:solidFill>
                  <a:schemeClr val="bg1">
                    <a:lumMod val="50000"/>
                  </a:schemeClr>
                </a:solidFill>
                <a:latin typeface="Arial Narrow" pitchFamily="34" charset="0"/>
              </a:rPr>
              <a:t>Secondary Barriers</a:t>
            </a:r>
            <a:endParaRPr lang="en-US" b="1" dirty="0">
              <a:solidFill>
                <a:schemeClr val="bg1">
                  <a:lumMod val="50000"/>
                </a:schemeClr>
              </a:solidFill>
              <a:latin typeface="Arial Narrow" pitchFamily="34" charset="0"/>
            </a:endParaRPr>
          </a:p>
        </p:txBody>
      </p:sp>
      <p:sp>
        <p:nvSpPr>
          <p:cNvPr id="12" name="TextBox 11"/>
          <p:cNvSpPr txBox="1"/>
          <p:nvPr/>
        </p:nvSpPr>
        <p:spPr>
          <a:xfrm>
            <a:off x="3151712" y="2802411"/>
            <a:ext cx="2860463" cy="338554"/>
          </a:xfrm>
          <a:prstGeom prst="rect">
            <a:avLst/>
          </a:prstGeom>
          <a:noFill/>
        </p:spPr>
        <p:txBody>
          <a:bodyPr wrap="none" rtlCol="0">
            <a:spAutoFit/>
          </a:bodyPr>
          <a:lstStyle/>
          <a:p>
            <a:r>
              <a:rPr lang="en-US" sz="1600" dirty="0" smtClean="0">
                <a:solidFill>
                  <a:schemeClr val="bg1">
                    <a:lumMod val="50000"/>
                  </a:schemeClr>
                </a:solidFill>
                <a:latin typeface="Arial Narrow" pitchFamily="34" charset="0"/>
              </a:rPr>
              <a:t>Percent “Strongly/Somewhat Agree”</a:t>
            </a:r>
            <a:endParaRPr lang="en-US" sz="1600" dirty="0">
              <a:solidFill>
                <a:schemeClr val="bg1">
                  <a:lumMod val="50000"/>
                </a:schemeClr>
              </a:solidFill>
              <a:latin typeface="Arial Narrow" pitchFamily="34" charset="0"/>
            </a:endParaRPr>
          </a:p>
        </p:txBody>
      </p:sp>
      <p:sp>
        <p:nvSpPr>
          <p:cNvPr id="11" name="TextBox 10"/>
          <p:cNvSpPr txBox="1"/>
          <p:nvPr/>
        </p:nvSpPr>
        <p:spPr>
          <a:xfrm>
            <a:off x="1359655" y="5790887"/>
            <a:ext cx="7784345" cy="769441"/>
          </a:xfrm>
          <a:prstGeom prst="rect">
            <a:avLst/>
          </a:prstGeom>
          <a:noFill/>
        </p:spPr>
        <p:txBody>
          <a:bodyPr wrap="square" rtlCol="0">
            <a:spAutoFit/>
          </a:bodyPr>
          <a:lstStyle/>
          <a:p>
            <a:r>
              <a:rPr lang="en-US" sz="1200" i="1" dirty="0" smtClean="0">
                <a:solidFill>
                  <a:schemeClr val="tx1">
                    <a:lumMod val="50000"/>
                    <a:lumOff val="50000"/>
                  </a:schemeClr>
                </a:solidFill>
                <a:latin typeface="Arial Narrow" pitchFamily="34" charset="0"/>
              </a:rPr>
              <a:t>Then n=221</a:t>
            </a:r>
          </a:p>
          <a:p>
            <a:r>
              <a:rPr lang="en-US" sz="1200" i="1" dirty="0" smtClean="0">
                <a:solidFill>
                  <a:schemeClr val="tx1">
                    <a:lumMod val="50000"/>
                    <a:lumOff val="50000"/>
                  </a:schemeClr>
                </a:solidFill>
                <a:latin typeface="Arial Narrow" pitchFamily="34" charset="0"/>
              </a:rPr>
              <a:t>Now n=248</a:t>
            </a:r>
          </a:p>
          <a:p>
            <a:r>
              <a:rPr lang="en-US" sz="1000" i="1" dirty="0" smtClean="0">
                <a:solidFill>
                  <a:schemeClr val="tx1">
                    <a:lumMod val="50000"/>
                    <a:lumOff val="50000"/>
                  </a:schemeClr>
                </a:solidFill>
                <a:latin typeface="Arial Narrow" pitchFamily="34" charset="0"/>
              </a:rPr>
              <a:t>The (n) indicates the number of respondents who were asked the question.  Sample sizes for those who gave a response varied for individual items.  </a:t>
            </a:r>
          </a:p>
          <a:p>
            <a:r>
              <a:rPr lang="en-US" sz="1000" i="1" dirty="0" smtClean="0">
                <a:solidFill>
                  <a:schemeClr val="tx1">
                    <a:lumMod val="50000"/>
                    <a:lumOff val="50000"/>
                  </a:schemeClr>
                </a:solidFill>
                <a:latin typeface="Arial Narrow" pitchFamily="34" charset="0"/>
              </a:rPr>
              <a:t>Percents are based on those who gave a response to the statement.</a:t>
            </a:r>
            <a:endParaRPr lang="en-US" sz="1000" i="1" dirty="0">
              <a:solidFill>
                <a:schemeClr val="tx1">
                  <a:lumMod val="50000"/>
                  <a:lumOff val="50000"/>
                </a:schemeClr>
              </a:solidFill>
              <a:latin typeface="Arial Narrow" pitchFamily="34" charset="0"/>
            </a:endParaRPr>
          </a:p>
        </p:txBody>
      </p:sp>
      <p:sp>
        <p:nvSpPr>
          <p:cNvPr id="13" name="Isosceles Triangle 12"/>
          <p:cNvSpPr/>
          <p:nvPr/>
        </p:nvSpPr>
        <p:spPr>
          <a:xfrm>
            <a:off x="4399179" y="3774642"/>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p:nvSpPr>
        <p:spPr>
          <a:xfrm>
            <a:off x="5950910" y="4293105"/>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0" y="3428999"/>
          <a:ext cx="4645119" cy="2880351"/>
        </p:xfrm>
        <a:graphic>
          <a:graphicData uri="http://schemas.openxmlformats.org/drawingml/2006/chart">
            <c:chart xmlns:c="http://schemas.openxmlformats.org/drawingml/2006/chart" xmlns:r="http://schemas.openxmlformats.org/officeDocument/2006/relationships" r:id="rId3"/>
          </a:graphicData>
        </a:graphic>
      </p:graphicFrame>
      <p:sp>
        <p:nvSpPr>
          <p:cNvPr id="28" name="TextBox 27"/>
          <p:cNvSpPr txBox="1"/>
          <p:nvPr/>
        </p:nvSpPr>
        <p:spPr>
          <a:xfrm rot="10800000" flipV="1">
            <a:off x="1749258" y="1757587"/>
            <a:ext cx="5645487"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A full-time enrollment is twelve (12) credit hours at (a KCTCS College).  What do you think the tuition would be for one semester there as a full-time student?</a:t>
            </a:r>
            <a:endParaRPr lang="en-US" sz="1200" b="1" i="1" dirty="0">
              <a:solidFill>
                <a:schemeClr val="tx1">
                  <a:lumMod val="50000"/>
                  <a:lumOff val="50000"/>
                </a:schemeClr>
              </a:solidFill>
              <a:latin typeface="Arial Narrow" pitchFamily="34" charset="0"/>
            </a:endParaRPr>
          </a:p>
        </p:txBody>
      </p:sp>
      <p:sp>
        <p:nvSpPr>
          <p:cNvPr id="4" name="TextBox 3"/>
          <p:cNvSpPr txBox="1"/>
          <p:nvPr/>
        </p:nvSpPr>
        <p:spPr>
          <a:xfrm>
            <a:off x="424296" y="6021315"/>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n=236</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Estimate of Tuition Expense For A Full-Time Student</a:t>
            </a:r>
            <a:endParaRPr lang="en-US" sz="1600" b="1" dirty="0">
              <a:solidFill>
                <a:schemeClr val="bg1"/>
              </a:solidFill>
              <a:latin typeface="Arial Narrow" pitchFamily="34" charset="0"/>
            </a:endParaRPr>
          </a:p>
        </p:txBody>
      </p:sp>
      <p:sp>
        <p:nvSpPr>
          <p:cNvPr id="6" name="TextBox 5"/>
          <p:cNvSpPr txBox="1"/>
          <p:nvPr/>
        </p:nvSpPr>
        <p:spPr>
          <a:xfrm>
            <a:off x="2786183" y="4707390"/>
            <a:ext cx="1094534" cy="276999"/>
          </a:xfrm>
          <a:prstGeom prst="rect">
            <a:avLst/>
          </a:prstGeom>
          <a:solidFill>
            <a:schemeClr val="accent3">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200" dirty="0" smtClean="0">
                <a:solidFill>
                  <a:schemeClr val="bg1"/>
                </a:solidFill>
                <a:latin typeface="Arial Narrow" pitchFamily="34" charset="0"/>
              </a:rPr>
              <a:t>Mean:    $2,400</a:t>
            </a:r>
          </a:p>
        </p:txBody>
      </p:sp>
      <p:sp>
        <p:nvSpPr>
          <p:cNvPr id="7" name="TextBox 6"/>
          <p:cNvSpPr txBox="1"/>
          <p:nvPr/>
        </p:nvSpPr>
        <p:spPr>
          <a:xfrm>
            <a:off x="3995930" y="2564895"/>
            <a:ext cx="1497781" cy="661720"/>
          </a:xfrm>
          <a:prstGeom prst="rect">
            <a:avLst/>
          </a:prstGeom>
          <a:solidFill>
            <a:schemeClr val="accent3">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pPr algn="ctr"/>
            <a:r>
              <a:rPr lang="en-US" sz="1600" b="1" dirty="0" smtClean="0">
                <a:solidFill>
                  <a:schemeClr val="bg1"/>
                </a:solidFill>
                <a:latin typeface="Arial Narrow" pitchFamily="34" charset="0"/>
              </a:rPr>
              <a:t>Actual Tuition: $1,560</a:t>
            </a:r>
          </a:p>
          <a:p>
            <a:endParaRPr lang="en-US" sz="500" dirty="0" smtClean="0">
              <a:solidFill>
                <a:schemeClr val="bg1"/>
              </a:solidFill>
              <a:latin typeface="Arial Narrow" pitchFamily="34" charset="0"/>
            </a:endParaRPr>
          </a:p>
        </p:txBody>
      </p:sp>
      <p:graphicFrame>
        <p:nvGraphicFramePr>
          <p:cNvPr id="8" name="Chart 7"/>
          <p:cNvGraphicFramePr/>
          <p:nvPr/>
        </p:nvGraphicFramePr>
        <p:xfrm>
          <a:off x="4498881" y="3486606"/>
          <a:ext cx="4645119" cy="2880351"/>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 Box 3"/>
          <p:cNvSpPr txBox="1">
            <a:spLocks noChangeArrowheads="1"/>
          </p:cNvSpPr>
          <p:nvPr/>
        </p:nvSpPr>
        <p:spPr bwMode="auto">
          <a:xfrm>
            <a:off x="1288401" y="2507288"/>
            <a:ext cx="1824538" cy="584775"/>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1600" b="1" dirty="0" smtClean="0">
                <a:solidFill>
                  <a:schemeClr val="bg1">
                    <a:lumMod val="50000"/>
                  </a:schemeClr>
                </a:solidFill>
                <a:latin typeface="Arial Narrow" pitchFamily="34" charset="0"/>
              </a:rPr>
              <a:t>Among Those Likely</a:t>
            </a:r>
          </a:p>
          <a:p>
            <a:pPr algn="ctr" fontAlgn="auto">
              <a:spcBef>
                <a:spcPts val="0"/>
              </a:spcBef>
              <a:spcAft>
                <a:spcPts val="0"/>
              </a:spcAft>
              <a:defRPr/>
            </a:pPr>
            <a:r>
              <a:rPr lang="en-US" sz="1600" b="1" dirty="0" smtClean="0">
                <a:solidFill>
                  <a:schemeClr val="bg1">
                    <a:lumMod val="50000"/>
                  </a:schemeClr>
                </a:solidFill>
                <a:latin typeface="Arial Narrow" pitchFamily="34" charset="0"/>
              </a:rPr>
              <a:t>To Enroll In College</a:t>
            </a:r>
          </a:p>
        </p:txBody>
      </p:sp>
      <p:sp>
        <p:nvSpPr>
          <p:cNvPr id="12" name="Text Box 3"/>
          <p:cNvSpPr txBox="1">
            <a:spLocks noChangeArrowheads="1"/>
          </p:cNvSpPr>
          <p:nvPr/>
        </p:nvSpPr>
        <p:spPr bwMode="auto">
          <a:xfrm>
            <a:off x="6012175" y="2507288"/>
            <a:ext cx="2151551" cy="584775"/>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1600" b="1" dirty="0" smtClean="0">
                <a:solidFill>
                  <a:schemeClr val="bg1">
                    <a:lumMod val="50000"/>
                  </a:schemeClr>
                </a:solidFill>
                <a:latin typeface="Arial Narrow" pitchFamily="34" charset="0"/>
              </a:rPr>
              <a:t>Among Those Not Likely</a:t>
            </a:r>
          </a:p>
          <a:p>
            <a:pPr algn="ctr" fontAlgn="auto">
              <a:spcBef>
                <a:spcPts val="0"/>
              </a:spcBef>
              <a:spcAft>
                <a:spcPts val="0"/>
              </a:spcAft>
              <a:defRPr/>
            </a:pPr>
            <a:r>
              <a:rPr lang="en-US" sz="1600" b="1" dirty="0" smtClean="0">
                <a:solidFill>
                  <a:schemeClr val="bg1">
                    <a:lumMod val="50000"/>
                  </a:schemeClr>
                </a:solidFill>
                <a:latin typeface="Arial Narrow" pitchFamily="34" charset="0"/>
              </a:rPr>
              <a:t>To Enroll In College</a:t>
            </a:r>
          </a:p>
        </p:txBody>
      </p:sp>
      <p:sp>
        <p:nvSpPr>
          <p:cNvPr id="13" name="TextBox 12"/>
          <p:cNvSpPr txBox="1"/>
          <p:nvPr/>
        </p:nvSpPr>
        <p:spPr>
          <a:xfrm>
            <a:off x="5032856" y="6078922"/>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n=511</a:t>
            </a:r>
            <a:endParaRPr lang="en-US" sz="1200" dirty="0">
              <a:solidFill>
                <a:schemeClr val="tx1">
                  <a:lumMod val="50000"/>
                  <a:lumOff val="50000"/>
                </a:schemeClr>
              </a:solidFill>
              <a:latin typeface="Arial Narrow" pitchFamily="34" charset="0"/>
            </a:endParaRPr>
          </a:p>
        </p:txBody>
      </p:sp>
      <p:sp>
        <p:nvSpPr>
          <p:cNvPr id="14" name="TextBox 13"/>
          <p:cNvSpPr txBox="1"/>
          <p:nvPr/>
        </p:nvSpPr>
        <p:spPr>
          <a:xfrm>
            <a:off x="7164314" y="4764997"/>
            <a:ext cx="1094534" cy="276999"/>
          </a:xfrm>
          <a:prstGeom prst="rect">
            <a:avLst/>
          </a:prstGeom>
          <a:solidFill>
            <a:schemeClr val="accent3">
              <a:lumMod val="75000"/>
            </a:schemeClr>
          </a:solidFill>
          <a:effectLst>
            <a:outerShdw blurRad="50800" dist="38100" dir="2700000" algn="tl" rotWithShape="0">
              <a:prstClr val="black">
                <a:alpha val="40000"/>
              </a:prstClr>
            </a:outerShdw>
          </a:effectLst>
          <a:scene3d>
            <a:camera prst="orthographicFront"/>
            <a:lightRig rig="threePt" dir="t"/>
          </a:scene3d>
          <a:sp3d>
            <a:bevelT/>
          </a:sp3d>
        </p:spPr>
        <p:txBody>
          <a:bodyPr wrap="square" rtlCol="0">
            <a:spAutoFit/>
          </a:bodyPr>
          <a:lstStyle/>
          <a:p>
            <a:r>
              <a:rPr lang="en-US" sz="1200" dirty="0" smtClean="0">
                <a:solidFill>
                  <a:schemeClr val="bg1"/>
                </a:solidFill>
                <a:latin typeface="Arial Narrow" pitchFamily="34" charset="0"/>
              </a:rPr>
              <a:t>Mean:    $2,700</a:t>
            </a:r>
          </a:p>
        </p:txBody>
      </p:sp>
      <p:sp>
        <p:nvSpPr>
          <p:cNvPr id="15" name="Rectangle 14"/>
          <p:cNvSpPr/>
          <p:nvPr/>
        </p:nvSpPr>
        <p:spPr>
          <a:xfrm>
            <a:off x="885152" y="779078"/>
            <a:ext cx="7431303" cy="830997"/>
          </a:xfrm>
          <a:prstGeom prst="rect">
            <a:avLst/>
          </a:prstGeom>
        </p:spPr>
        <p:txBody>
          <a:bodyPr wrap="square">
            <a:spAutoFit/>
          </a:bodyPr>
          <a:lstStyle/>
          <a:p>
            <a:pPr algn="ctr"/>
            <a:r>
              <a:rPr lang="en-US" sz="1600" b="1" i="1" dirty="0" smtClean="0">
                <a:solidFill>
                  <a:schemeClr val="accent4">
                    <a:lumMod val="75000"/>
                  </a:schemeClr>
                </a:solidFill>
                <a:latin typeface="Arial Narrow" pitchFamily="34" charset="0"/>
              </a:rPr>
              <a:t>Much of the financial concern may be due in part to the fact that over a third had no idea what the tuition at KCTCS might be for a 12 hour course load.  Those who thought they did estimated it at about 60 to 70 percent higher than it actually is listed.</a:t>
            </a:r>
            <a:endParaRPr lang="en-US" sz="1600" dirty="0">
              <a:solidFill>
                <a:schemeClr val="accent4">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2210113" y="2507288"/>
          <a:ext cx="4262918" cy="3686847"/>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Interest In Virtual Learning</a:t>
            </a:r>
            <a:endParaRPr lang="en-US" sz="1600" b="1" dirty="0">
              <a:solidFill>
                <a:schemeClr val="bg1"/>
              </a:solidFill>
              <a:latin typeface="Arial Narrow" pitchFamily="34" charset="0"/>
            </a:endParaRPr>
          </a:p>
        </p:txBody>
      </p:sp>
      <p:sp>
        <p:nvSpPr>
          <p:cNvPr id="9" name="TextBox 8"/>
          <p:cNvSpPr txBox="1"/>
          <p:nvPr/>
        </p:nvSpPr>
        <p:spPr>
          <a:xfrm rot="10800000" flipV="1">
            <a:off x="2382935" y="1699980"/>
            <a:ext cx="4435738"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Would you consider enrolling in a community or technical college or university if you were able to complete the course you wanted online?</a:t>
            </a:r>
            <a:endParaRPr lang="en-US" sz="1200" b="1" i="1" dirty="0">
              <a:solidFill>
                <a:schemeClr val="tx1">
                  <a:lumMod val="50000"/>
                  <a:lumOff val="50000"/>
                </a:schemeClr>
              </a:solidFill>
              <a:latin typeface="Arial Narrow" pitchFamily="34" charset="0"/>
            </a:endParaRPr>
          </a:p>
        </p:txBody>
      </p:sp>
      <p:sp>
        <p:nvSpPr>
          <p:cNvPr id="6" name="TextBox 5"/>
          <p:cNvSpPr txBox="1"/>
          <p:nvPr/>
        </p:nvSpPr>
        <p:spPr>
          <a:xfrm>
            <a:off x="4008939" y="2392074"/>
            <a:ext cx="1196738" cy="338554"/>
          </a:xfrm>
          <a:prstGeom prst="rect">
            <a:avLst/>
          </a:prstGeom>
          <a:noFill/>
        </p:spPr>
        <p:txBody>
          <a:bodyPr wrap="none" rtlCol="0">
            <a:spAutoFit/>
          </a:bodyPr>
          <a:lstStyle/>
          <a:p>
            <a:r>
              <a:rPr lang="en-US" sz="1600" dirty="0" smtClean="0">
                <a:solidFill>
                  <a:schemeClr val="bg1">
                    <a:lumMod val="50000"/>
                  </a:schemeClr>
                </a:solidFill>
                <a:latin typeface="Arial Narrow" pitchFamily="34" charset="0"/>
              </a:rPr>
              <a:t>Percent “Yes”</a:t>
            </a:r>
            <a:endParaRPr lang="en-US" sz="1600" dirty="0">
              <a:solidFill>
                <a:schemeClr val="bg1">
                  <a:lumMod val="50000"/>
                </a:schemeClr>
              </a:solidFill>
              <a:latin typeface="Arial Narrow" pitchFamily="34" charset="0"/>
            </a:endParaRPr>
          </a:p>
        </p:txBody>
      </p:sp>
      <p:sp>
        <p:nvSpPr>
          <p:cNvPr id="8" name="Isosceles Triangle 7"/>
          <p:cNvSpPr/>
          <p:nvPr/>
        </p:nvSpPr>
        <p:spPr>
          <a:xfrm>
            <a:off x="5378498" y="3198572"/>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rot="10800000" flipV="1">
            <a:off x="342900" y="959796"/>
            <a:ext cx="8434411" cy="584775"/>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The need for more convenient educational alternatives in a busy lifestyle was emphasized once again by the dramatic increase in the number of older prospects interested in online learning.</a:t>
            </a:r>
            <a:endParaRPr lang="en-US" sz="1600" b="1" i="1" dirty="0">
              <a:solidFill>
                <a:schemeClr val="accent4">
                  <a:lumMod val="75000"/>
                </a:schemeClr>
              </a:solidFill>
              <a:latin typeface="Arial Narrow" pitchFamily="34" charset="0"/>
            </a:endParaRPr>
          </a:p>
        </p:txBody>
      </p:sp>
      <p:sp>
        <p:nvSpPr>
          <p:cNvPr id="10" name="TextBox 9"/>
          <p:cNvSpPr txBox="1"/>
          <p:nvPr/>
        </p:nvSpPr>
        <p:spPr>
          <a:xfrm>
            <a:off x="3650288" y="5848494"/>
            <a:ext cx="576070" cy="288035"/>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n=803</a:t>
            </a:r>
            <a:endParaRPr lang="en-US" sz="1200" dirty="0">
              <a:solidFill>
                <a:schemeClr val="tx1">
                  <a:lumMod val="50000"/>
                  <a:lumOff val="50000"/>
                </a:schemeClr>
              </a:solidFill>
              <a:latin typeface="Arial Narrow" pitchFamily="34" charset="0"/>
            </a:endParaRPr>
          </a:p>
        </p:txBody>
      </p:sp>
      <p:sp>
        <p:nvSpPr>
          <p:cNvPr id="12" name="TextBox 11"/>
          <p:cNvSpPr txBox="1"/>
          <p:nvPr/>
        </p:nvSpPr>
        <p:spPr>
          <a:xfrm>
            <a:off x="5205677" y="5848494"/>
            <a:ext cx="576070" cy="288035"/>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n=802</a:t>
            </a:r>
            <a:endParaRPr lang="en-US" sz="1200"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0800000" flipV="1">
            <a:off x="481904" y="334885"/>
            <a:ext cx="9159512" cy="338554"/>
          </a:xfrm>
          <a:prstGeom prst="rect">
            <a:avLst/>
          </a:prstGeom>
          <a:noFill/>
          <a:ln>
            <a:noFill/>
          </a:ln>
        </p:spPr>
        <p:txBody>
          <a:bodyPr wrap="square" rtlCol="0">
            <a:spAutoFit/>
          </a:bodyPr>
          <a:lstStyle/>
          <a:p>
            <a:r>
              <a:rPr lang="en-US" sz="1600" b="1" dirty="0" smtClean="0">
                <a:solidFill>
                  <a:schemeClr val="bg1"/>
                </a:solidFill>
                <a:latin typeface="Arial Narrow" pitchFamily="34" charset="0"/>
              </a:rPr>
              <a:t>Barriers To Educational Attainment Among Those Not Very/Not At All Likely To Enroll In College</a:t>
            </a:r>
          </a:p>
        </p:txBody>
      </p:sp>
      <p:graphicFrame>
        <p:nvGraphicFramePr>
          <p:cNvPr id="7" name="Chart 6"/>
          <p:cNvGraphicFramePr/>
          <p:nvPr/>
        </p:nvGraphicFramePr>
        <p:xfrm>
          <a:off x="0" y="2564895"/>
          <a:ext cx="9144000" cy="368684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10800000" flipV="1">
            <a:off x="1922079" y="1527970"/>
            <a:ext cx="5299845"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Do you strongly agree, somewhat agree or disagree that (</a:t>
            </a:r>
            <a:r>
              <a:rPr lang="en-US" sz="1200" b="1" i="1" u="sng" dirty="0" smtClean="0">
                <a:solidFill>
                  <a:schemeClr val="tx1">
                    <a:lumMod val="50000"/>
                    <a:lumOff val="50000"/>
                  </a:schemeClr>
                </a:solidFill>
                <a:latin typeface="Arial Narrow" pitchFamily="34" charset="0"/>
              </a:rPr>
              <a:t>item</a:t>
            </a:r>
            <a:r>
              <a:rPr lang="en-US" sz="1200" b="1" i="1" dirty="0" smtClean="0">
                <a:solidFill>
                  <a:schemeClr val="tx1">
                    <a:lumMod val="50000"/>
                    <a:lumOff val="50000"/>
                  </a:schemeClr>
                </a:solidFill>
                <a:latin typeface="Arial Narrow" pitchFamily="34" charset="0"/>
              </a:rPr>
              <a:t>) is a fear or concern about furthering your education in the future?</a:t>
            </a:r>
            <a:endParaRPr lang="en-US" sz="1200" b="1" i="1" dirty="0">
              <a:solidFill>
                <a:schemeClr val="tx1">
                  <a:lumMod val="50000"/>
                  <a:lumOff val="50000"/>
                </a:schemeClr>
              </a:solidFill>
              <a:latin typeface="Arial Narrow" pitchFamily="34" charset="0"/>
            </a:endParaRPr>
          </a:p>
        </p:txBody>
      </p:sp>
      <p:sp>
        <p:nvSpPr>
          <p:cNvPr id="10" name="TextBox 9"/>
          <p:cNvSpPr txBox="1"/>
          <p:nvPr/>
        </p:nvSpPr>
        <p:spPr>
          <a:xfrm rot="10800000" flipV="1">
            <a:off x="481904" y="827979"/>
            <a:ext cx="8237801" cy="584775"/>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When confronted with a number of usual barriers the respondents who said they were </a:t>
            </a:r>
            <a:r>
              <a:rPr lang="en-US" sz="1600" b="1" i="1" u="sng" dirty="0" smtClean="0">
                <a:solidFill>
                  <a:schemeClr val="accent4">
                    <a:lumMod val="75000"/>
                  </a:schemeClr>
                </a:solidFill>
                <a:latin typeface="Arial Narrow" pitchFamily="34" charset="0"/>
              </a:rPr>
              <a:t>not planning </a:t>
            </a:r>
            <a:r>
              <a:rPr lang="en-US" sz="1600" b="1" i="1" dirty="0" smtClean="0">
                <a:solidFill>
                  <a:schemeClr val="accent4">
                    <a:lumMod val="75000"/>
                  </a:schemeClr>
                </a:solidFill>
                <a:latin typeface="Arial Narrow" pitchFamily="34" charset="0"/>
              </a:rPr>
              <a:t>on furthering their education cited cost and the fact that their jobs did not require further education.</a:t>
            </a:r>
            <a:endParaRPr lang="en-US" sz="1600" b="1" i="1" dirty="0">
              <a:solidFill>
                <a:schemeClr val="accent4">
                  <a:lumMod val="75000"/>
                </a:schemeClr>
              </a:solidFill>
              <a:latin typeface="Arial Narrow" pitchFamily="34" charset="0"/>
            </a:endParaRPr>
          </a:p>
        </p:txBody>
      </p:sp>
      <p:sp>
        <p:nvSpPr>
          <p:cNvPr id="12" name="TextBox 11"/>
          <p:cNvSpPr txBox="1"/>
          <p:nvPr/>
        </p:nvSpPr>
        <p:spPr>
          <a:xfrm>
            <a:off x="3669375" y="2161646"/>
            <a:ext cx="1672253" cy="369332"/>
          </a:xfrm>
          <a:prstGeom prst="rect">
            <a:avLst/>
          </a:prstGeom>
          <a:noFill/>
        </p:spPr>
        <p:txBody>
          <a:bodyPr wrap="none" rtlCol="0">
            <a:spAutoFit/>
          </a:bodyPr>
          <a:lstStyle/>
          <a:p>
            <a:pPr algn="ctr"/>
            <a:r>
              <a:rPr lang="en-US" b="1" dirty="0" smtClean="0">
                <a:solidFill>
                  <a:schemeClr val="bg1">
                    <a:lumMod val="50000"/>
                  </a:schemeClr>
                </a:solidFill>
                <a:latin typeface="Arial Narrow" pitchFamily="34" charset="0"/>
              </a:rPr>
              <a:t>Primary Barriers</a:t>
            </a:r>
            <a:endParaRPr lang="en-US" b="1" dirty="0">
              <a:solidFill>
                <a:schemeClr val="bg1">
                  <a:lumMod val="50000"/>
                </a:schemeClr>
              </a:solidFill>
              <a:latin typeface="Arial Narrow" pitchFamily="34" charset="0"/>
            </a:endParaRPr>
          </a:p>
        </p:txBody>
      </p:sp>
      <p:sp>
        <p:nvSpPr>
          <p:cNvPr id="9" name="Isosceles Triangle 8"/>
          <p:cNvSpPr/>
          <p:nvPr/>
        </p:nvSpPr>
        <p:spPr>
          <a:xfrm rot="10800000">
            <a:off x="1288401" y="3601821"/>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p:cNvSpPr/>
          <p:nvPr/>
        </p:nvSpPr>
        <p:spPr>
          <a:xfrm>
            <a:off x="3419860" y="3832249"/>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p:nvSpPr>
        <p:spPr>
          <a:xfrm>
            <a:off x="5547661" y="4005070"/>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p:cNvSpPr/>
          <p:nvPr/>
        </p:nvSpPr>
        <p:spPr>
          <a:xfrm rot="10800000">
            <a:off x="7682779" y="4005070"/>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535074" y="2564895"/>
            <a:ext cx="2022092" cy="338554"/>
          </a:xfrm>
          <a:prstGeom prst="rect">
            <a:avLst/>
          </a:prstGeom>
          <a:noFill/>
        </p:spPr>
        <p:txBody>
          <a:bodyPr wrap="none" rtlCol="0">
            <a:spAutoFit/>
          </a:bodyPr>
          <a:lstStyle/>
          <a:p>
            <a:r>
              <a:rPr lang="en-US" sz="1600" dirty="0" smtClean="0">
                <a:solidFill>
                  <a:schemeClr val="bg1">
                    <a:lumMod val="50000"/>
                  </a:schemeClr>
                </a:solidFill>
                <a:latin typeface="Arial Narrow" pitchFamily="34" charset="0"/>
              </a:rPr>
              <a:t>Percent “Strongly Agree”</a:t>
            </a:r>
            <a:endParaRPr lang="en-US" sz="1600" dirty="0">
              <a:solidFill>
                <a:schemeClr val="bg1">
                  <a:lumMod val="50000"/>
                </a:schemeClr>
              </a:solidFill>
              <a:latin typeface="Arial Narrow" pitchFamily="34" charset="0"/>
            </a:endParaRPr>
          </a:p>
        </p:txBody>
      </p:sp>
      <p:sp>
        <p:nvSpPr>
          <p:cNvPr id="16" name="TextBox 15"/>
          <p:cNvSpPr txBox="1"/>
          <p:nvPr/>
        </p:nvSpPr>
        <p:spPr>
          <a:xfrm>
            <a:off x="1359655" y="5790887"/>
            <a:ext cx="7784345" cy="769441"/>
          </a:xfrm>
          <a:prstGeom prst="rect">
            <a:avLst/>
          </a:prstGeom>
          <a:noFill/>
        </p:spPr>
        <p:txBody>
          <a:bodyPr wrap="square" rtlCol="0">
            <a:spAutoFit/>
          </a:bodyPr>
          <a:lstStyle/>
          <a:p>
            <a:r>
              <a:rPr lang="en-US" sz="1200" i="1" dirty="0" smtClean="0">
                <a:solidFill>
                  <a:schemeClr val="tx1">
                    <a:lumMod val="50000"/>
                    <a:lumOff val="50000"/>
                  </a:schemeClr>
                </a:solidFill>
                <a:latin typeface="Arial Narrow" pitchFamily="34" charset="0"/>
              </a:rPr>
              <a:t>Then n=581</a:t>
            </a:r>
          </a:p>
          <a:p>
            <a:r>
              <a:rPr lang="en-US" sz="1200" i="1" dirty="0" smtClean="0">
                <a:solidFill>
                  <a:schemeClr val="tx1">
                    <a:lumMod val="50000"/>
                    <a:lumOff val="50000"/>
                  </a:schemeClr>
                </a:solidFill>
                <a:latin typeface="Arial Narrow" pitchFamily="34" charset="0"/>
              </a:rPr>
              <a:t>Now n=552</a:t>
            </a:r>
          </a:p>
          <a:p>
            <a:r>
              <a:rPr lang="en-US" sz="1000" i="1" dirty="0" smtClean="0">
                <a:solidFill>
                  <a:schemeClr val="tx1">
                    <a:lumMod val="50000"/>
                    <a:lumOff val="50000"/>
                  </a:schemeClr>
                </a:solidFill>
                <a:latin typeface="Arial Narrow" pitchFamily="34" charset="0"/>
              </a:rPr>
              <a:t>The (n) indicates the number of respondents who were asked the question.  Sample sizes for those who gave a response varied for individual items.  </a:t>
            </a:r>
          </a:p>
          <a:p>
            <a:r>
              <a:rPr lang="en-US" sz="1000" i="1" dirty="0" smtClean="0">
                <a:solidFill>
                  <a:schemeClr val="tx1">
                    <a:lumMod val="50000"/>
                    <a:lumOff val="50000"/>
                  </a:schemeClr>
                </a:solidFill>
                <a:latin typeface="Arial Narrow" pitchFamily="34" charset="0"/>
              </a:rPr>
              <a:t>Percents are based on those who gave a response to the statement.</a:t>
            </a:r>
            <a:endParaRPr lang="en-US" sz="1000" i="1"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rot="10800000" flipV="1">
            <a:off x="-324594" y="348533"/>
            <a:ext cx="9143999"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Barriers To Educational Attainment Among Those Not Very/Not At All Likely To Enroll In College</a:t>
            </a:r>
          </a:p>
        </p:txBody>
      </p:sp>
      <p:graphicFrame>
        <p:nvGraphicFramePr>
          <p:cNvPr id="7" name="Chart 6"/>
          <p:cNvGraphicFramePr/>
          <p:nvPr/>
        </p:nvGraphicFramePr>
        <p:xfrm>
          <a:off x="387736" y="2507288"/>
          <a:ext cx="8756264" cy="368684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10800000" flipV="1">
            <a:off x="2094897" y="1411945"/>
            <a:ext cx="5011811"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Do you strongly agree, somewhat agree or disagree that (</a:t>
            </a:r>
            <a:r>
              <a:rPr lang="en-US" sz="1200" b="1" i="1" u="sng" dirty="0" smtClean="0">
                <a:solidFill>
                  <a:schemeClr val="tx1">
                    <a:lumMod val="50000"/>
                    <a:lumOff val="50000"/>
                  </a:schemeClr>
                </a:solidFill>
                <a:latin typeface="Arial Narrow" pitchFamily="34" charset="0"/>
              </a:rPr>
              <a:t>item</a:t>
            </a:r>
            <a:r>
              <a:rPr lang="en-US" sz="1200" b="1" i="1" dirty="0" smtClean="0">
                <a:solidFill>
                  <a:schemeClr val="tx1">
                    <a:lumMod val="50000"/>
                    <a:lumOff val="50000"/>
                  </a:schemeClr>
                </a:solidFill>
                <a:latin typeface="Arial Narrow" pitchFamily="34" charset="0"/>
              </a:rPr>
              <a:t>) is a fear or concern about furthering your education in the future?</a:t>
            </a:r>
            <a:endParaRPr lang="en-US" sz="1200" b="1" i="1" dirty="0">
              <a:solidFill>
                <a:schemeClr val="tx1">
                  <a:lumMod val="50000"/>
                  <a:lumOff val="50000"/>
                </a:schemeClr>
              </a:solidFill>
              <a:latin typeface="Arial Narrow" pitchFamily="34" charset="0"/>
            </a:endParaRPr>
          </a:p>
        </p:txBody>
      </p:sp>
      <p:sp>
        <p:nvSpPr>
          <p:cNvPr id="10" name="TextBox 9"/>
          <p:cNvSpPr txBox="1"/>
          <p:nvPr/>
        </p:nvSpPr>
        <p:spPr>
          <a:xfrm rot="10800000" flipV="1">
            <a:off x="597117" y="836686"/>
            <a:ext cx="7949766" cy="338554"/>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The “other barriers” tested did not appear to be highly significant in 2006 or 2011.</a:t>
            </a:r>
            <a:endParaRPr lang="en-US" sz="1600" b="1" i="1" dirty="0">
              <a:solidFill>
                <a:schemeClr val="accent4">
                  <a:lumMod val="75000"/>
                </a:schemeClr>
              </a:solidFill>
              <a:latin typeface="Arial Narrow" pitchFamily="34" charset="0"/>
            </a:endParaRPr>
          </a:p>
        </p:txBody>
      </p:sp>
      <p:sp>
        <p:nvSpPr>
          <p:cNvPr id="9" name="TextBox 8"/>
          <p:cNvSpPr txBox="1"/>
          <p:nvPr/>
        </p:nvSpPr>
        <p:spPr>
          <a:xfrm>
            <a:off x="3616173" y="2195563"/>
            <a:ext cx="1935146" cy="369332"/>
          </a:xfrm>
          <a:prstGeom prst="rect">
            <a:avLst/>
          </a:prstGeom>
          <a:noFill/>
        </p:spPr>
        <p:txBody>
          <a:bodyPr wrap="none" rtlCol="0">
            <a:spAutoFit/>
          </a:bodyPr>
          <a:lstStyle/>
          <a:p>
            <a:pPr algn="ctr"/>
            <a:r>
              <a:rPr lang="en-US" b="1" dirty="0" smtClean="0">
                <a:solidFill>
                  <a:schemeClr val="bg1">
                    <a:lumMod val="50000"/>
                  </a:schemeClr>
                </a:solidFill>
                <a:latin typeface="Arial Narrow" pitchFamily="34" charset="0"/>
              </a:rPr>
              <a:t>Secondary Barriers</a:t>
            </a:r>
            <a:endParaRPr lang="en-US" b="1" dirty="0">
              <a:solidFill>
                <a:schemeClr val="bg1">
                  <a:lumMod val="50000"/>
                </a:schemeClr>
              </a:solidFill>
              <a:latin typeface="Arial Narrow" pitchFamily="34" charset="0"/>
            </a:endParaRPr>
          </a:p>
        </p:txBody>
      </p:sp>
      <p:sp>
        <p:nvSpPr>
          <p:cNvPr id="16" name="Isosceles Triangle 15"/>
          <p:cNvSpPr/>
          <p:nvPr/>
        </p:nvSpPr>
        <p:spPr>
          <a:xfrm rot="10800000">
            <a:off x="7347992" y="4667326"/>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592681" y="2571983"/>
            <a:ext cx="2022092" cy="338554"/>
          </a:xfrm>
          <a:prstGeom prst="rect">
            <a:avLst/>
          </a:prstGeom>
          <a:noFill/>
        </p:spPr>
        <p:txBody>
          <a:bodyPr wrap="none" rtlCol="0">
            <a:spAutoFit/>
          </a:bodyPr>
          <a:lstStyle/>
          <a:p>
            <a:r>
              <a:rPr lang="en-US" sz="1600" dirty="0" smtClean="0">
                <a:solidFill>
                  <a:schemeClr val="bg1">
                    <a:lumMod val="50000"/>
                  </a:schemeClr>
                </a:solidFill>
                <a:latin typeface="Arial Narrow" pitchFamily="34" charset="0"/>
              </a:rPr>
              <a:t>Percent “Strongly Agree”</a:t>
            </a:r>
            <a:endParaRPr lang="en-US" sz="1600" dirty="0">
              <a:solidFill>
                <a:schemeClr val="bg1">
                  <a:lumMod val="50000"/>
                </a:schemeClr>
              </a:solidFill>
              <a:latin typeface="Arial Narrow" pitchFamily="34" charset="0"/>
            </a:endParaRPr>
          </a:p>
        </p:txBody>
      </p:sp>
      <p:sp>
        <p:nvSpPr>
          <p:cNvPr id="12" name="TextBox 11"/>
          <p:cNvSpPr txBox="1"/>
          <p:nvPr/>
        </p:nvSpPr>
        <p:spPr>
          <a:xfrm>
            <a:off x="1359655" y="5790887"/>
            <a:ext cx="7784345" cy="769441"/>
          </a:xfrm>
          <a:prstGeom prst="rect">
            <a:avLst/>
          </a:prstGeom>
          <a:noFill/>
        </p:spPr>
        <p:txBody>
          <a:bodyPr wrap="square" rtlCol="0">
            <a:spAutoFit/>
          </a:bodyPr>
          <a:lstStyle/>
          <a:p>
            <a:r>
              <a:rPr lang="en-US" sz="1200" i="1" dirty="0" smtClean="0">
                <a:solidFill>
                  <a:schemeClr val="tx1">
                    <a:lumMod val="50000"/>
                    <a:lumOff val="50000"/>
                  </a:schemeClr>
                </a:solidFill>
                <a:latin typeface="Arial Narrow" pitchFamily="34" charset="0"/>
              </a:rPr>
              <a:t>Then n=581</a:t>
            </a:r>
          </a:p>
          <a:p>
            <a:r>
              <a:rPr lang="en-US" sz="1200" i="1" dirty="0" smtClean="0">
                <a:solidFill>
                  <a:schemeClr val="tx1">
                    <a:lumMod val="50000"/>
                    <a:lumOff val="50000"/>
                  </a:schemeClr>
                </a:solidFill>
                <a:latin typeface="Arial Narrow" pitchFamily="34" charset="0"/>
              </a:rPr>
              <a:t>Now n=552</a:t>
            </a:r>
          </a:p>
          <a:p>
            <a:r>
              <a:rPr lang="en-US" sz="1000" i="1" dirty="0" smtClean="0">
                <a:solidFill>
                  <a:schemeClr val="tx1">
                    <a:lumMod val="50000"/>
                    <a:lumOff val="50000"/>
                  </a:schemeClr>
                </a:solidFill>
                <a:latin typeface="Arial Narrow" pitchFamily="34" charset="0"/>
              </a:rPr>
              <a:t>The (n) indicates the number of respondents who were asked the question.  Sample sizes for those who gave a response varied for individual items.  </a:t>
            </a:r>
          </a:p>
          <a:p>
            <a:r>
              <a:rPr lang="en-US" sz="1000" i="1" dirty="0" smtClean="0">
                <a:solidFill>
                  <a:schemeClr val="tx1">
                    <a:lumMod val="50000"/>
                    <a:lumOff val="50000"/>
                  </a:schemeClr>
                </a:solidFill>
                <a:latin typeface="Arial Narrow" pitchFamily="34" charset="0"/>
              </a:rPr>
              <a:t>Percents are based on those who gave a response to the statement.</a:t>
            </a:r>
            <a:endParaRPr lang="en-US" sz="1000" i="1"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461223" y="1873611"/>
            <a:ext cx="6279163"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Let’s say you started in your educational program and before you finished your program, you were offered what you considered to be a good (better) job.  What would you be likely to do…?</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09082" y="2680109"/>
          <a:ext cx="8143634" cy="36292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24296" y="6021315"/>
            <a:ext cx="1094533" cy="276999"/>
          </a:xfrm>
          <a:prstGeom prst="rect">
            <a:avLst/>
          </a:prstGeom>
          <a:noFill/>
        </p:spPr>
        <p:txBody>
          <a:bodyPr wrap="square" rtlCol="0">
            <a:spAutoFit/>
          </a:bodyPr>
          <a:lstStyle/>
          <a:p>
            <a:r>
              <a:rPr lang="en-US" sz="1200" i="1" dirty="0" smtClean="0">
                <a:solidFill>
                  <a:schemeClr val="tx1">
                    <a:lumMod val="50000"/>
                    <a:lumOff val="50000"/>
                  </a:schemeClr>
                </a:solidFill>
                <a:latin typeface="Arial Narrow" pitchFamily="34" charset="0"/>
              </a:rPr>
              <a:t>n=219</a:t>
            </a:r>
            <a:endParaRPr lang="en-US" sz="1200" i="1" dirty="0">
              <a:solidFill>
                <a:schemeClr val="tx1">
                  <a:lumMod val="50000"/>
                  <a:lumOff val="50000"/>
                </a:schemeClr>
              </a:solidFill>
              <a:latin typeface="Arial Narrow" pitchFamily="34" charset="0"/>
            </a:endParaRPr>
          </a:p>
        </p:txBody>
      </p:sp>
      <p:sp>
        <p:nvSpPr>
          <p:cNvPr id="5" name="TextBox 4"/>
          <p:cNvSpPr txBox="1"/>
          <p:nvPr/>
        </p:nvSpPr>
        <p:spPr>
          <a:xfrm rot="10800000" flipV="1">
            <a:off x="-209380" y="375829"/>
            <a:ext cx="8662098"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Likelihood To Continue Education Among Those Who Want A Better Job Or Can’t Find A Job Now</a:t>
            </a:r>
            <a:endParaRPr lang="en-US" sz="1600" b="1" dirty="0">
              <a:solidFill>
                <a:schemeClr val="bg1"/>
              </a:solidFill>
              <a:latin typeface="Arial Narrow" pitchFamily="34" charset="0"/>
            </a:endParaRPr>
          </a:p>
        </p:txBody>
      </p:sp>
      <p:sp>
        <p:nvSpPr>
          <p:cNvPr id="6" name="TextBox 5"/>
          <p:cNvSpPr txBox="1"/>
          <p:nvPr/>
        </p:nvSpPr>
        <p:spPr>
          <a:xfrm rot="10800000" flipV="1">
            <a:off x="1000366" y="836686"/>
            <a:ext cx="7200875" cy="830997"/>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The job remained an important variable in the education conversation.  As much as they were interested in continuing their education, if a good job was offered, their education would have to be delayed or slowed down considerably. </a:t>
            </a:r>
            <a:endParaRPr lang="en-US" sz="1600" b="1" i="1" dirty="0">
              <a:solidFill>
                <a:schemeClr val="accent4">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973138" y="2438400"/>
            <a:ext cx="2872902" cy="707886"/>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000" dirty="0" smtClean="0">
                <a:solidFill>
                  <a:schemeClr val="accent3">
                    <a:lumMod val="75000"/>
                  </a:schemeClr>
                </a:solidFill>
                <a:latin typeface="Arial Narrow" pitchFamily="34" charset="0"/>
              </a:rPr>
              <a:t>Communications &amp; Outreach</a:t>
            </a:r>
          </a:p>
          <a:p>
            <a:pPr fontAlgn="auto">
              <a:spcBef>
                <a:spcPts val="0"/>
              </a:spcBef>
              <a:spcAft>
                <a:spcPts val="0"/>
              </a:spcAft>
              <a:defRPr/>
            </a:pPr>
            <a:endParaRPr lang="en-US" sz="2000" dirty="0" smtClean="0">
              <a:solidFill>
                <a:schemeClr val="tx1">
                  <a:lumMod val="75000"/>
                  <a:lumOff val="25000"/>
                </a:schemeClr>
              </a:solidFill>
              <a:latin typeface="Arial Narrow" pitchFamily="34" charset="0"/>
            </a:endParaRPr>
          </a:p>
        </p:txBody>
      </p:sp>
      <p:sp>
        <p:nvSpPr>
          <p:cNvPr id="6147" name="Line 4"/>
          <p:cNvSpPr>
            <a:spLocks noChangeShapeType="1"/>
          </p:cNvSpPr>
          <p:nvPr/>
        </p:nvSpPr>
        <p:spPr bwMode="auto">
          <a:xfrm>
            <a:off x="990600" y="2895600"/>
            <a:ext cx="8153400" cy="0"/>
          </a:xfrm>
          <a:prstGeom prst="line">
            <a:avLst/>
          </a:prstGeom>
          <a:noFill/>
          <a:ln w="9525">
            <a:solidFill>
              <a:schemeClr val="accent4">
                <a:lumMod val="75000"/>
              </a:schemeClr>
            </a:solidFill>
            <a:round/>
            <a:headEnd/>
            <a:tailEnd/>
          </a:ln>
        </p:spPr>
        <p:txBody>
          <a:bodyPr/>
          <a:lstStyle/>
          <a:p>
            <a:endParaRPr lang="en-US" dirty="0"/>
          </a:p>
        </p:txBody>
      </p:sp>
      <p:pic>
        <p:nvPicPr>
          <p:cNvPr id="10" name="Picture 9" descr="HorizonInSight-PURPLE.tif"/>
          <p:cNvPicPr>
            <a:picLocks noChangeAspect="1"/>
          </p:cNvPicPr>
          <p:nvPr/>
        </p:nvPicPr>
        <p:blipFill>
          <a:blip r:embed="rId3" cstate="print"/>
          <a:stretch>
            <a:fillRect/>
          </a:stretch>
        </p:blipFill>
        <p:spPr>
          <a:xfrm>
            <a:off x="152399" y="124079"/>
            <a:ext cx="1676401" cy="40932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p:cNvSpPr txBox="1">
            <a:spLocks noChangeArrowheads="1"/>
          </p:cNvSpPr>
          <p:nvPr/>
        </p:nvSpPr>
        <p:spPr bwMode="auto">
          <a:xfrm>
            <a:off x="1066800" y="381000"/>
            <a:ext cx="7010400" cy="338138"/>
          </a:xfrm>
          <a:prstGeom prst="rect">
            <a:avLst/>
          </a:prstGeom>
          <a:noFill/>
          <a:ln w="9525">
            <a:noFill/>
            <a:miter lim="800000"/>
            <a:headEnd/>
            <a:tailEnd/>
          </a:ln>
        </p:spPr>
        <p:txBody>
          <a:bodyPr>
            <a:spAutoFit/>
          </a:bodyPr>
          <a:lstStyle/>
          <a:p>
            <a:pPr algn="ctr" eaLnBrk="0" hangingPunct="0">
              <a:spcBef>
                <a:spcPct val="50000"/>
              </a:spcBef>
            </a:pPr>
            <a:r>
              <a:rPr lang="en-US" sz="1600" b="1" dirty="0">
                <a:solidFill>
                  <a:schemeClr val="bg1"/>
                </a:solidFill>
                <a:latin typeface="Arial Narrow" pitchFamily="34" charset="0"/>
              </a:rPr>
              <a:t>Research Design: Older Prospective Students</a:t>
            </a:r>
          </a:p>
        </p:txBody>
      </p:sp>
      <p:sp>
        <p:nvSpPr>
          <p:cNvPr id="13321" name="Text Box 7"/>
          <p:cNvSpPr txBox="1">
            <a:spLocks noChangeArrowheads="1"/>
          </p:cNvSpPr>
          <p:nvPr/>
        </p:nvSpPr>
        <p:spPr bwMode="auto">
          <a:xfrm>
            <a:off x="309082" y="836685"/>
            <a:ext cx="8525836" cy="5663089"/>
          </a:xfrm>
          <a:prstGeom prst="rect">
            <a:avLst/>
          </a:prstGeom>
          <a:noFill/>
          <a:ln w="9525">
            <a:noFill/>
            <a:miter lim="800000"/>
            <a:headEnd/>
            <a:tailEnd/>
          </a:ln>
        </p:spPr>
        <p:txBody>
          <a:bodyPr wrap="square">
            <a:spAutoFit/>
          </a:bodyPr>
          <a:lstStyle/>
          <a:p>
            <a:pPr algn="l" eaLnBrk="0" hangingPunct="0">
              <a:spcAft>
                <a:spcPts val="600"/>
              </a:spcAft>
              <a:tabLst>
                <a:tab pos="173038" algn="l"/>
                <a:tab pos="346075" algn="l"/>
              </a:tabLst>
              <a:defRPr/>
            </a:pPr>
            <a:r>
              <a:rPr lang="en-US" sz="1600" b="1" u="sng" dirty="0" smtClean="0">
                <a:solidFill>
                  <a:schemeClr val="accent4">
                    <a:lumMod val="75000"/>
                  </a:schemeClr>
                </a:solidFill>
                <a:latin typeface="Arial Narrow" pitchFamily="34" charset="0"/>
              </a:rPr>
              <a:t>Objective</a:t>
            </a:r>
          </a:p>
          <a:p>
            <a:pPr algn="l" eaLnBrk="0" hangingPunct="0">
              <a:tabLst>
                <a:tab pos="173038" algn="l"/>
                <a:tab pos="346075" algn="l"/>
              </a:tabLst>
              <a:defRPr/>
            </a:pPr>
            <a:r>
              <a:rPr lang="en-US" sz="1600" dirty="0" smtClean="0">
                <a:solidFill>
                  <a:schemeClr val="tx1">
                    <a:lumMod val="50000"/>
                    <a:lumOff val="50000"/>
                  </a:schemeClr>
                </a:solidFill>
                <a:latin typeface="Arial Narrow" pitchFamily="34" charset="0"/>
              </a:rPr>
              <a:t>To </a:t>
            </a:r>
            <a:r>
              <a:rPr lang="en-US" sz="1600" dirty="0">
                <a:solidFill>
                  <a:schemeClr val="tx1">
                    <a:lumMod val="50000"/>
                    <a:lumOff val="50000"/>
                  </a:schemeClr>
                </a:solidFill>
                <a:latin typeface="Arial Narrow" pitchFamily="34" charset="0"/>
              </a:rPr>
              <a:t>understand the perceptions and attitudes of “older prospective students”, regarding Kentucky Community and Technical Colleges.  “Older prospective students” were identified as those 19 to 54 years of age without a baccalaureate degree or higher and who were not currently enrolled in any place to further their education. </a:t>
            </a:r>
            <a:r>
              <a:rPr lang="en-US" sz="1600" dirty="0" smtClean="0">
                <a:solidFill>
                  <a:schemeClr val="tx1">
                    <a:lumMod val="50000"/>
                    <a:lumOff val="50000"/>
                  </a:schemeClr>
                </a:solidFill>
                <a:latin typeface="Arial Narrow" pitchFamily="34" charset="0"/>
              </a:rPr>
              <a:t> An </a:t>
            </a:r>
            <a:r>
              <a:rPr lang="en-US" sz="1600" dirty="0">
                <a:solidFill>
                  <a:schemeClr val="tx1">
                    <a:lumMod val="50000"/>
                    <a:lumOff val="50000"/>
                  </a:schemeClr>
                </a:solidFill>
                <a:latin typeface="Arial Narrow" pitchFamily="34" charset="0"/>
              </a:rPr>
              <a:t>additional criteria for eligibility was respondents had to have completed at least one year of high school.</a:t>
            </a:r>
          </a:p>
          <a:p>
            <a:pPr algn="l" eaLnBrk="0" hangingPunct="0">
              <a:tabLst>
                <a:tab pos="173038" algn="l"/>
                <a:tab pos="346075" algn="l"/>
              </a:tabLst>
              <a:defRPr/>
            </a:pPr>
            <a:endParaRPr lang="en-US" sz="1600" dirty="0">
              <a:solidFill>
                <a:schemeClr val="tx1">
                  <a:lumMod val="50000"/>
                  <a:lumOff val="50000"/>
                </a:schemeClr>
              </a:solidFill>
              <a:latin typeface="Arial Narrow" pitchFamily="34" charset="0"/>
            </a:endParaRPr>
          </a:p>
          <a:p>
            <a:pPr algn="l" eaLnBrk="0" hangingPunct="0">
              <a:spcAft>
                <a:spcPts val="600"/>
              </a:spcAft>
              <a:tabLst>
                <a:tab pos="173038" algn="l"/>
                <a:tab pos="346075" algn="l"/>
              </a:tabLst>
              <a:defRPr/>
            </a:pPr>
            <a:r>
              <a:rPr lang="en-US" sz="1600" b="1" u="sng" dirty="0" smtClean="0">
                <a:solidFill>
                  <a:schemeClr val="accent4">
                    <a:lumMod val="75000"/>
                  </a:schemeClr>
                </a:solidFill>
                <a:latin typeface="Arial Narrow" pitchFamily="34" charset="0"/>
              </a:rPr>
              <a:t>Methodology</a:t>
            </a:r>
            <a:endParaRPr lang="en-US" sz="1600" b="1" u="sng" dirty="0">
              <a:solidFill>
                <a:schemeClr val="accent4">
                  <a:lumMod val="75000"/>
                </a:schemeClr>
              </a:solidFill>
              <a:latin typeface="Arial Narrow" pitchFamily="34" charset="0"/>
            </a:endParaRPr>
          </a:p>
          <a:p>
            <a:pPr algn="l" eaLnBrk="0" hangingPunct="0">
              <a:tabLst>
                <a:tab pos="173038" algn="l"/>
                <a:tab pos="346075" algn="l"/>
              </a:tabLst>
              <a:defRPr/>
            </a:pPr>
            <a:r>
              <a:rPr lang="en-US" sz="1600" dirty="0">
                <a:solidFill>
                  <a:schemeClr val="tx1">
                    <a:lumMod val="50000"/>
                    <a:lumOff val="50000"/>
                  </a:schemeClr>
                </a:solidFill>
                <a:latin typeface="Arial Narrow" pitchFamily="34" charset="0"/>
              </a:rPr>
              <a:t>Telephone surveys conducted by professional interviewers.   </a:t>
            </a:r>
          </a:p>
          <a:p>
            <a:pPr marL="342900" indent="-342900" algn="l" eaLnBrk="0" hangingPunct="0">
              <a:tabLst>
                <a:tab pos="173038" algn="l"/>
                <a:tab pos="287338" algn="l"/>
              </a:tabLst>
              <a:defRPr/>
            </a:pPr>
            <a:endParaRPr lang="en-US" sz="1600" dirty="0">
              <a:solidFill>
                <a:schemeClr val="tx1">
                  <a:lumMod val="50000"/>
                  <a:lumOff val="50000"/>
                </a:schemeClr>
              </a:solidFill>
              <a:latin typeface="Arial Narrow" pitchFamily="34" charset="0"/>
            </a:endParaRPr>
          </a:p>
          <a:p>
            <a:pPr marL="347663" indent="-231775" algn="l" eaLnBrk="0" hangingPunct="0">
              <a:buFont typeface="Arial" pitchFamily="34" charset="0"/>
              <a:buChar char="•"/>
              <a:tabLst>
                <a:tab pos="347663" algn="l"/>
              </a:tabLst>
              <a:defRPr/>
            </a:pPr>
            <a:r>
              <a:rPr lang="en-US" sz="1600" dirty="0" smtClean="0">
                <a:solidFill>
                  <a:schemeClr val="tx1">
                    <a:lumMod val="50000"/>
                    <a:lumOff val="50000"/>
                  </a:schemeClr>
                </a:solidFill>
                <a:latin typeface="Arial Narrow" pitchFamily="34" charset="0"/>
              </a:rPr>
              <a:t>Sample lists </a:t>
            </a:r>
            <a:r>
              <a:rPr lang="en-US" sz="1600" dirty="0">
                <a:solidFill>
                  <a:schemeClr val="tx1">
                    <a:lumMod val="50000"/>
                    <a:lumOff val="50000"/>
                  </a:schemeClr>
                </a:solidFill>
                <a:latin typeface="Arial Narrow" pitchFamily="34" charset="0"/>
              </a:rPr>
              <a:t>were purchased that included telephone numbers of households in Kentucky predictive to have those 19 to 54 years of age living there.  The first part of the interview screened out those who had a baccalaureate degree or higher or who were currently enrolled anywhere to further their education. Those who only had an eighth grade or less education level were also screened out. Most of the surveys were completed with these </a:t>
            </a:r>
            <a:r>
              <a:rPr lang="en-US" sz="1600" dirty="0" smtClean="0">
                <a:solidFill>
                  <a:schemeClr val="tx1">
                    <a:lumMod val="50000"/>
                    <a:lumOff val="50000"/>
                  </a:schemeClr>
                </a:solidFill>
                <a:latin typeface="Arial Narrow" pitchFamily="34" charset="0"/>
              </a:rPr>
              <a:t>sample lists.</a:t>
            </a:r>
          </a:p>
          <a:p>
            <a:pPr marL="347663" indent="-231775" algn="l" eaLnBrk="0" hangingPunct="0">
              <a:buFont typeface="Arial" pitchFamily="34" charset="0"/>
              <a:buChar char="•"/>
              <a:tabLst>
                <a:tab pos="347663" algn="l"/>
              </a:tabLst>
              <a:defRPr/>
            </a:pPr>
            <a:endParaRPr lang="en-US" sz="1600" dirty="0">
              <a:solidFill>
                <a:schemeClr val="tx1">
                  <a:lumMod val="50000"/>
                  <a:lumOff val="50000"/>
                </a:schemeClr>
              </a:solidFill>
              <a:latin typeface="Arial Narrow" pitchFamily="34" charset="0"/>
            </a:endParaRPr>
          </a:p>
          <a:p>
            <a:pPr marL="347663" indent="-231775" algn="l" eaLnBrk="0" hangingPunct="0">
              <a:buFont typeface="Arial" pitchFamily="34" charset="0"/>
              <a:buChar char="•"/>
              <a:tabLst>
                <a:tab pos="347663" algn="l"/>
              </a:tabLst>
              <a:defRPr/>
            </a:pPr>
            <a:r>
              <a:rPr lang="en-US" sz="1600" dirty="0">
                <a:solidFill>
                  <a:schemeClr val="tx1">
                    <a:lumMod val="50000"/>
                    <a:lumOff val="50000"/>
                  </a:schemeClr>
                </a:solidFill>
                <a:latin typeface="Arial Narrow" pitchFamily="34" charset="0"/>
              </a:rPr>
              <a:t>Because approximately 40% of the younger age group (those under 40) in urban areas do not have landline telephones, an additional phase was included to capture this group</a:t>
            </a:r>
            <a:r>
              <a:rPr lang="en-US" sz="1600" dirty="0" smtClean="0">
                <a:solidFill>
                  <a:schemeClr val="tx1">
                    <a:lumMod val="50000"/>
                    <a:lumOff val="50000"/>
                  </a:schemeClr>
                </a:solidFill>
                <a:latin typeface="Arial Narrow" pitchFamily="34" charset="0"/>
              </a:rPr>
              <a:t>.  </a:t>
            </a:r>
            <a:r>
              <a:rPr lang="en-US" sz="1600" dirty="0">
                <a:solidFill>
                  <a:schemeClr val="tx1">
                    <a:lumMod val="50000"/>
                    <a:lumOff val="50000"/>
                  </a:schemeClr>
                </a:solidFill>
                <a:latin typeface="Arial Narrow" pitchFamily="34" charset="0"/>
              </a:rPr>
              <a:t>An online survey screener was sent via email to </a:t>
            </a:r>
            <a:r>
              <a:rPr lang="en-US" sz="1600" dirty="0" smtClean="0">
                <a:solidFill>
                  <a:schemeClr val="tx1">
                    <a:lumMod val="50000"/>
                    <a:lumOff val="50000"/>
                  </a:schemeClr>
                </a:solidFill>
                <a:latin typeface="Arial Narrow" pitchFamily="34" charset="0"/>
              </a:rPr>
              <a:t>those 19 </a:t>
            </a:r>
            <a:r>
              <a:rPr lang="en-US" sz="1600" dirty="0">
                <a:solidFill>
                  <a:schemeClr val="tx1">
                    <a:lumMod val="50000"/>
                    <a:lumOff val="50000"/>
                  </a:schemeClr>
                </a:solidFill>
                <a:latin typeface="Arial Narrow" pitchFamily="34" charset="0"/>
              </a:rPr>
              <a:t>to 39 years of age who lived in an urban area.  In addition to the criteria established for all, this younger group was asked if they had a landline phone. </a:t>
            </a:r>
            <a:r>
              <a:rPr lang="en-US" sz="1600" dirty="0" smtClean="0">
                <a:solidFill>
                  <a:schemeClr val="tx1">
                    <a:lumMod val="50000"/>
                    <a:lumOff val="50000"/>
                  </a:schemeClr>
                </a:solidFill>
                <a:latin typeface="Arial Narrow" pitchFamily="34" charset="0"/>
              </a:rPr>
              <a:t> Those </a:t>
            </a:r>
            <a:r>
              <a:rPr lang="en-US" sz="1600" dirty="0">
                <a:solidFill>
                  <a:schemeClr val="tx1">
                    <a:lumMod val="50000"/>
                    <a:lumOff val="50000"/>
                  </a:schemeClr>
                </a:solidFill>
                <a:latin typeface="Arial Narrow" pitchFamily="34" charset="0"/>
              </a:rPr>
              <a:t>who did not have a landline were asked if they would agree to do a </a:t>
            </a:r>
            <a:r>
              <a:rPr lang="en-US" sz="1600" dirty="0" smtClean="0">
                <a:solidFill>
                  <a:schemeClr val="tx1">
                    <a:lumMod val="50000"/>
                    <a:lumOff val="50000"/>
                  </a:schemeClr>
                </a:solidFill>
                <a:latin typeface="Arial Narrow" pitchFamily="34" charset="0"/>
              </a:rPr>
              <a:t>telephone survey </a:t>
            </a:r>
            <a:r>
              <a:rPr lang="en-US" sz="1600" dirty="0">
                <a:solidFill>
                  <a:schemeClr val="tx1">
                    <a:lumMod val="50000"/>
                    <a:lumOff val="50000"/>
                  </a:schemeClr>
                </a:solidFill>
                <a:latin typeface="Arial Narrow" pitchFamily="34" charset="0"/>
              </a:rPr>
              <a:t>on their cell phone or some other phone they could use to complete the survey.  Over 85% agreed and 66 completed the </a:t>
            </a:r>
            <a:r>
              <a:rPr lang="en-US" sz="1600" dirty="0" smtClean="0">
                <a:solidFill>
                  <a:schemeClr val="tx1">
                    <a:lumMod val="50000"/>
                    <a:lumOff val="50000"/>
                  </a:schemeClr>
                </a:solidFill>
                <a:latin typeface="Arial Narrow" pitchFamily="34" charset="0"/>
              </a:rPr>
              <a:t>survey through this design.</a:t>
            </a:r>
            <a:endParaRPr lang="en-US" sz="1600" dirty="0">
              <a:solidFill>
                <a:schemeClr val="tx1">
                  <a:lumMod val="50000"/>
                  <a:lumOff val="50000"/>
                </a:schemeClr>
              </a:solidFill>
              <a:latin typeface="Arial Narrow" pitchFamily="34" charset="0"/>
            </a:endParaRPr>
          </a:p>
          <a:p>
            <a:pPr marL="395288" indent="-53975" algn="l" eaLnBrk="0" hangingPunct="0">
              <a:tabLst>
                <a:tab pos="519113" algn="l"/>
                <a:tab pos="573088" algn="l"/>
              </a:tabLst>
              <a:defRPr/>
            </a:pPr>
            <a:r>
              <a:rPr lang="en-US" sz="1600" dirty="0">
                <a:solidFill>
                  <a:schemeClr val="tx1">
                    <a:lumMod val="50000"/>
                    <a:lumOff val="50000"/>
                  </a:schemeClr>
                </a:solidFill>
                <a:latin typeface="Arial Narrow" pitchFamily="34" charset="0"/>
              </a:rPr>
              <a:t> </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481903" y="1931218"/>
            <a:ext cx="4032491"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Thinking about the different ways colleges might contact you, would (___) be a good way for you to be contacted?</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1" y="2795323"/>
          <a:ext cx="4687214" cy="362924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0800000" flipV="1">
            <a:off x="5090464" y="1838885"/>
            <a:ext cx="3571633" cy="646331"/>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For the ones you said are okay (___), which way would you </a:t>
            </a:r>
            <a:r>
              <a:rPr lang="en-US" sz="1200" b="1" i="1" u="sng" dirty="0" smtClean="0">
                <a:solidFill>
                  <a:schemeClr val="tx1">
                    <a:lumMod val="50000"/>
                    <a:lumOff val="50000"/>
                  </a:schemeClr>
                </a:solidFill>
                <a:latin typeface="Arial Narrow" pitchFamily="34" charset="0"/>
              </a:rPr>
              <a:t>prefer</a:t>
            </a:r>
            <a:r>
              <a:rPr lang="en-US" sz="1200" b="1" i="1" dirty="0" smtClean="0">
                <a:solidFill>
                  <a:schemeClr val="tx1">
                    <a:lumMod val="50000"/>
                    <a:lumOff val="50000"/>
                  </a:schemeClr>
                </a:solidFill>
                <a:latin typeface="Arial Narrow" pitchFamily="34" charset="0"/>
              </a:rPr>
              <a:t> to be contacted most often by college during the consideration phase?</a:t>
            </a:r>
            <a:endParaRPr lang="en-US" sz="1200" b="1" i="1" dirty="0">
              <a:solidFill>
                <a:schemeClr val="tx1">
                  <a:lumMod val="50000"/>
                  <a:lumOff val="50000"/>
                </a:schemeClr>
              </a:solidFill>
              <a:latin typeface="Arial Narrow" pitchFamily="34" charset="0"/>
            </a:endParaRPr>
          </a:p>
        </p:txBody>
      </p:sp>
      <p:sp>
        <p:nvSpPr>
          <p:cNvPr id="6" name="TextBox 5"/>
          <p:cNvSpPr txBox="1"/>
          <p:nvPr/>
        </p:nvSpPr>
        <p:spPr>
          <a:xfrm rot="10800000" flipV="1">
            <a:off x="1000366" y="309516"/>
            <a:ext cx="7200875" cy="584775"/>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Desired Contact Points Among Those Extremely/Very/Somewhat Likely To Go To College</a:t>
            </a:r>
          </a:p>
          <a:p>
            <a:pPr algn="ctr"/>
            <a:endParaRPr lang="en-US" sz="1600" b="1" dirty="0">
              <a:solidFill>
                <a:schemeClr val="bg1"/>
              </a:solidFill>
              <a:latin typeface="Arial Narrow" pitchFamily="34" charset="0"/>
            </a:endParaRPr>
          </a:p>
        </p:txBody>
      </p:sp>
      <p:sp>
        <p:nvSpPr>
          <p:cNvPr id="7" name="TextBox 6"/>
          <p:cNvSpPr txBox="1"/>
          <p:nvPr/>
        </p:nvSpPr>
        <p:spPr>
          <a:xfrm>
            <a:off x="1403615" y="6251743"/>
            <a:ext cx="748891" cy="288035"/>
          </a:xfrm>
          <a:prstGeom prst="rect">
            <a:avLst/>
          </a:prstGeom>
          <a:noFill/>
        </p:spPr>
        <p:txBody>
          <a:bodyPr wrap="square" rtlCol="0">
            <a:spAutoFit/>
          </a:bodyPr>
          <a:lstStyle/>
          <a:p>
            <a:r>
              <a:rPr lang="en-US" sz="1200" i="1" dirty="0" smtClean="0">
                <a:solidFill>
                  <a:schemeClr val="tx1">
                    <a:lumMod val="50000"/>
                    <a:lumOff val="50000"/>
                  </a:schemeClr>
                </a:solidFill>
                <a:latin typeface="Arial Narrow" pitchFamily="34" charset="0"/>
              </a:rPr>
              <a:t>n=248</a:t>
            </a:r>
            <a:endParaRPr lang="en-US" sz="1200" i="1" dirty="0">
              <a:solidFill>
                <a:schemeClr val="tx1">
                  <a:lumMod val="50000"/>
                  <a:lumOff val="50000"/>
                </a:schemeClr>
              </a:solidFill>
              <a:latin typeface="Arial Narrow" pitchFamily="34" charset="0"/>
            </a:endParaRPr>
          </a:p>
        </p:txBody>
      </p:sp>
      <p:sp>
        <p:nvSpPr>
          <p:cNvPr id="9" name="TextBox 8"/>
          <p:cNvSpPr txBox="1"/>
          <p:nvPr/>
        </p:nvSpPr>
        <p:spPr>
          <a:xfrm rot="10800000" flipV="1">
            <a:off x="1288402" y="836685"/>
            <a:ext cx="6590987" cy="584775"/>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Mail – be it snail or electronic – was the preferred method of contact.  In person contacts were considerably lower down the list.</a:t>
            </a:r>
            <a:endParaRPr lang="en-US" sz="1600" dirty="0">
              <a:solidFill>
                <a:schemeClr val="accent4">
                  <a:lumMod val="75000"/>
                </a:schemeClr>
              </a:solidFill>
              <a:latin typeface="Arial Narrow" pitchFamily="34" charset="0"/>
            </a:endParaRPr>
          </a:p>
        </p:txBody>
      </p:sp>
      <p:graphicFrame>
        <p:nvGraphicFramePr>
          <p:cNvPr id="12" name="Chart 11"/>
          <p:cNvGraphicFramePr/>
          <p:nvPr/>
        </p:nvGraphicFramePr>
        <p:xfrm>
          <a:off x="3995931" y="2680109"/>
          <a:ext cx="5148070" cy="362924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608928" y="6235950"/>
            <a:ext cx="633675" cy="276999"/>
          </a:xfrm>
          <a:prstGeom prst="rect">
            <a:avLst/>
          </a:prstGeom>
          <a:noFill/>
        </p:spPr>
        <p:txBody>
          <a:bodyPr wrap="square" rtlCol="0">
            <a:spAutoFit/>
          </a:bodyPr>
          <a:lstStyle/>
          <a:p>
            <a:r>
              <a:rPr lang="en-US" sz="1200" i="1" dirty="0" smtClean="0">
                <a:solidFill>
                  <a:schemeClr val="tx1">
                    <a:lumMod val="50000"/>
                    <a:lumOff val="50000"/>
                  </a:schemeClr>
                </a:solidFill>
                <a:latin typeface="Arial Narrow" pitchFamily="34" charset="0"/>
              </a:rPr>
              <a:t>n=248</a:t>
            </a:r>
            <a:endParaRPr lang="en-US" sz="1200" i="1"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2037292" y="1930408"/>
            <a:ext cx="506941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Think about the places you mentioned earlier that you were considering.  Did you learn and/or get information about any of them…?</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09082" y="3025751"/>
          <a:ext cx="8143634" cy="351402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346008" y="6021315"/>
            <a:ext cx="1440175" cy="461665"/>
          </a:xfrm>
          <a:prstGeom prst="rect">
            <a:avLst/>
          </a:prstGeom>
          <a:noFill/>
        </p:spPr>
        <p:txBody>
          <a:bodyPr wrap="square" rtlCol="0">
            <a:spAutoFit/>
          </a:bodyPr>
          <a:lstStyle/>
          <a:p>
            <a:r>
              <a:rPr lang="en-US" sz="1200" i="1" dirty="0" smtClean="0">
                <a:solidFill>
                  <a:schemeClr val="tx1">
                    <a:lumMod val="50000"/>
                    <a:lumOff val="50000"/>
                  </a:schemeClr>
                </a:solidFill>
                <a:latin typeface="Arial Narrow" pitchFamily="34" charset="0"/>
              </a:rPr>
              <a:t>Then n=221</a:t>
            </a:r>
          </a:p>
          <a:p>
            <a:r>
              <a:rPr lang="en-US" sz="1200" i="1" dirty="0" smtClean="0">
                <a:solidFill>
                  <a:schemeClr val="tx1">
                    <a:lumMod val="50000"/>
                    <a:lumOff val="50000"/>
                  </a:schemeClr>
                </a:solidFill>
                <a:latin typeface="Arial Narrow" pitchFamily="34" charset="0"/>
              </a:rPr>
              <a:t>Now n=248</a:t>
            </a:r>
            <a:endParaRPr lang="en-US" sz="1200" i="1" dirty="0">
              <a:solidFill>
                <a:schemeClr val="tx1">
                  <a:lumMod val="50000"/>
                  <a:lumOff val="50000"/>
                </a:schemeClr>
              </a:solidFill>
              <a:latin typeface="Arial Narrow" pitchFamily="34" charset="0"/>
            </a:endParaRPr>
          </a:p>
        </p:txBody>
      </p:sp>
      <p:sp>
        <p:nvSpPr>
          <p:cNvPr id="5" name="TextBox 4"/>
          <p:cNvSpPr txBox="1"/>
          <p:nvPr/>
        </p:nvSpPr>
        <p:spPr>
          <a:xfrm rot="10800000" flipV="1">
            <a:off x="597116" y="346801"/>
            <a:ext cx="7488909"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Sources Of Information Among Those Extremely/Very/Somewhat Likely To Enroll In College</a:t>
            </a:r>
          </a:p>
        </p:txBody>
      </p:sp>
      <p:sp>
        <p:nvSpPr>
          <p:cNvPr id="6" name="TextBox 5"/>
          <p:cNvSpPr txBox="1"/>
          <p:nvPr/>
        </p:nvSpPr>
        <p:spPr>
          <a:xfrm rot="10800000" flipV="1">
            <a:off x="827545" y="738785"/>
            <a:ext cx="7488910" cy="1077218"/>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These prospects have dramatically increased their information sources when considering a place to go to college.  No doubt social networking has had some impact on the feedback from friends that is so much greater now than five years ago.  However, their increased use of websites to fill their information gaps was dramatically different than in 2006.</a:t>
            </a:r>
            <a:endParaRPr lang="en-US" sz="1600" b="1" i="1" dirty="0">
              <a:solidFill>
                <a:schemeClr val="accent4">
                  <a:lumMod val="75000"/>
                </a:schemeClr>
              </a:solidFill>
              <a:latin typeface="Arial Narrow" pitchFamily="34" charset="0"/>
            </a:endParaRPr>
          </a:p>
        </p:txBody>
      </p:sp>
      <p:sp>
        <p:nvSpPr>
          <p:cNvPr id="9" name="Isosceles Triangle 8"/>
          <p:cNvSpPr/>
          <p:nvPr/>
        </p:nvSpPr>
        <p:spPr>
          <a:xfrm>
            <a:off x="7567564" y="3256179"/>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p:cNvSpPr/>
          <p:nvPr/>
        </p:nvSpPr>
        <p:spPr>
          <a:xfrm>
            <a:off x="7337136" y="3717035"/>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p:nvSpPr>
        <p:spPr>
          <a:xfrm>
            <a:off x="5881998" y="4581140"/>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3880716" y="2483598"/>
            <a:ext cx="1318566" cy="369332"/>
          </a:xfrm>
          <a:prstGeom prst="rect">
            <a:avLst/>
          </a:prstGeom>
          <a:noFill/>
        </p:spPr>
        <p:txBody>
          <a:bodyPr wrap="none" rtlCol="0">
            <a:spAutoFit/>
          </a:bodyPr>
          <a:lstStyle/>
          <a:p>
            <a:pPr algn="ctr"/>
            <a:r>
              <a:rPr lang="en-US" b="1" dirty="0" smtClean="0">
                <a:solidFill>
                  <a:schemeClr val="bg1">
                    <a:lumMod val="50000"/>
                  </a:schemeClr>
                </a:solidFill>
                <a:latin typeface="Arial Narrow" pitchFamily="34" charset="0"/>
              </a:rPr>
              <a:t>Top Sources</a:t>
            </a:r>
            <a:endParaRPr lang="en-US" b="1" dirty="0">
              <a:solidFill>
                <a:schemeClr val="bg1">
                  <a:lumMod val="50000"/>
                </a:schemeClr>
              </a:solidFill>
              <a:latin typeface="Arial Narrow" pitchFamily="34" charset="0"/>
            </a:endParaRPr>
          </a:p>
        </p:txBody>
      </p:sp>
      <p:sp>
        <p:nvSpPr>
          <p:cNvPr id="12" name="Isosceles Triangle 11"/>
          <p:cNvSpPr/>
          <p:nvPr/>
        </p:nvSpPr>
        <p:spPr>
          <a:xfrm>
            <a:off x="5520944" y="5041996"/>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Isosceles Triangle 13"/>
          <p:cNvSpPr/>
          <p:nvPr/>
        </p:nvSpPr>
        <p:spPr>
          <a:xfrm>
            <a:off x="5449272" y="5445245"/>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p:cNvSpPr/>
          <p:nvPr/>
        </p:nvSpPr>
        <p:spPr>
          <a:xfrm>
            <a:off x="5031060" y="5906101"/>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2037293" y="1354338"/>
            <a:ext cx="506941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Think about the places you mentioned earlier that you were considering.  Did you learn and/or get information about any of them…?</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09082" y="2392075"/>
          <a:ext cx="8143634" cy="414770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346008" y="5963708"/>
            <a:ext cx="1440175" cy="461665"/>
          </a:xfrm>
          <a:prstGeom prst="rect">
            <a:avLst/>
          </a:prstGeom>
          <a:noFill/>
        </p:spPr>
        <p:txBody>
          <a:bodyPr wrap="square" rtlCol="0">
            <a:spAutoFit/>
          </a:bodyPr>
          <a:lstStyle/>
          <a:p>
            <a:r>
              <a:rPr lang="en-US" sz="1200" i="1" dirty="0" smtClean="0">
                <a:solidFill>
                  <a:schemeClr val="tx1">
                    <a:lumMod val="50000"/>
                    <a:lumOff val="50000"/>
                  </a:schemeClr>
                </a:solidFill>
                <a:latin typeface="Arial Narrow" pitchFamily="34" charset="0"/>
              </a:rPr>
              <a:t>Then n=221</a:t>
            </a:r>
          </a:p>
          <a:p>
            <a:r>
              <a:rPr lang="en-US" sz="1200" i="1" dirty="0" smtClean="0">
                <a:solidFill>
                  <a:schemeClr val="tx1">
                    <a:lumMod val="50000"/>
                    <a:lumOff val="50000"/>
                  </a:schemeClr>
                </a:solidFill>
                <a:latin typeface="Arial Narrow" pitchFamily="34" charset="0"/>
              </a:rPr>
              <a:t>Now n=248</a:t>
            </a:r>
            <a:endParaRPr lang="en-US" sz="1200" i="1" dirty="0">
              <a:solidFill>
                <a:schemeClr val="tx1">
                  <a:lumMod val="50000"/>
                  <a:lumOff val="50000"/>
                </a:schemeClr>
              </a:solidFill>
              <a:latin typeface="Arial Narrow" pitchFamily="34" charset="0"/>
            </a:endParaRPr>
          </a:p>
        </p:txBody>
      </p:sp>
      <p:sp>
        <p:nvSpPr>
          <p:cNvPr id="5" name="TextBox 4"/>
          <p:cNvSpPr txBox="1"/>
          <p:nvPr/>
        </p:nvSpPr>
        <p:spPr>
          <a:xfrm rot="10800000" flipV="1">
            <a:off x="597117" y="346801"/>
            <a:ext cx="753559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Sources Of Information Among Those Extremely/Very/Somewhat Likely To Enroll In College</a:t>
            </a:r>
          </a:p>
        </p:txBody>
      </p:sp>
      <p:sp>
        <p:nvSpPr>
          <p:cNvPr id="6" name="TextBox 5"/>
          <p:cNvSpPr txBox="1"/>
          <p:nvPr/>
        </p:nvSpPr>
        <p:spPr>
          <a:xfrm rot="10800000" flipV="1">
            <a:off x="1379826" y="721472"/>
            <a:ext cx="6360559" cy="584775"/>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Even among secondary sources the theme continued. Most sources of information were used more this year than in years past.</a:t>
            </a:r>
            <a:endParaRPr lang="en-US" sz="1600" b="1" i="1" dirty="0">
              <a:solidFill>
                <a:schemeClr val="accent4">
                  <a:lumMod val="75000"/>
                </a:schemeClr>
              </a:solidFill>
              <a:latin typeface="Arial Narrow" pitchFamily="34" charset="0"/>
            </a:endParaRPr>
          </a:p>
        </p:txBody>
      </p:sp>
      <p:sp>
        <p:nvSpPr>
          <p:cNvPr id="7" name="TextBox 6"/>
          <p:cNvSpPr txBox="1"/>
          <p:nvPr/>
        </p:nvSpPr>
        <p:spPr>
          <a:xfrm>
            <a:off x="3304197" y="3673942"/>
            <a:ext cx="1024639" cy="246221"/>
          </a:xfrm>
          <a:prstGeom prst="rect">
            <a:avLst/>
          </a:prstGeom>
          <a:noFill/>
        </p:spPr>
        <p:txBody>
          <a:bodyPr wrap="none" rtlCol="0">
            <a:spAutoFit/>
          </a:bodyPr>
          <a:lstStyle/>
          <a:p>
            <a:r>
              <a:rPr lang="en-US" sz="1000" dirty="0" smtClean="0">
                <a:solidFill>
                  <a:schemeClr val="bg1">
                    <a:lumMod val="50000"/>
                  </a:schemeClr>
                </a:solidFill>
                <a:latin typeface="Arial Narrow" pitchFamily="34" charset="0"/>
              </a:rPr>
              <a:t>Not asked in 2006</a:t>
            </a:r>
            <a:endParaRPr lang="en-US" sz="1000" dirty="0">
              <a:solidFill>
                <a:schemeClr val="bg1">
                  <a:lumMod val="50000"/>
                </a:schemeClr>
              </a:solidFill>
              <a:latin typeface="Arial Narrow" pitchFamily="34" charset="0"/>
            </a:endParaRPr>
          </a:p>
        </p:txBody>
      </p:sp>
      <p:sp>
        <p:nvSpPr>
          <p:cNvPr id="8" name="TextBox 7"/>
          <p:cNvSpPr txBox="1"/>
          <p:nvPr/>
        </p:nvSpPr>
        <p:spPr>
          <a:xfrm>
            <a:off x="3287456" y="5445245"/>
            <a:ext cx="1024639" cy="246221"/>
          </a:xfrm>
          <a:prstGeom prst="rect">
            <a:avLst/>
          </a:prstGeom>
          <a:noFill/>
        </p:spPr>
        <p:txBody>
          <a:bodyPr wrap="none" rtlCol="0">
            <a:spAutoFit/>
          </a:bodyPr>
          <a:lstStyle/>
          <a:p>
            <a:r>
              <a:rPr lang="en-US" sz="1000" dirty="0" smtClean="0">
                <a:solidFill>
                  <a:schemeClr val="bg1">
                    <a:lumMod val="50000"/>
                  </a:schemeClr>
                </a:solidFill>
                <a:latin typeface="Arial Narrow" pitchFamily="34" charset="0"/>
              </a:rPr>
              <a:t>Not asked in 2006</a:t>
            </a:r>
            <a:endParaRPr lang="en-US" sz="1000" dirty="0">
              <a:solidFill>
                <a:schemeClr val="bg1">
                  <a:lumMod val="50000"/>
                </a:schemeClr>
              </a:solidFill>
              <a:latin typeface="Arial Narrow" pitchFamily="34" charset="0"/>
            </a:endParaRPr>
          </a:p>
        </p:txBody>
      </p:sp>
      <p:sp>
        <p:nvSpPr>
          <p:cNvPr id="15" name="Isosceles Triangle 14"/>
          <p:cNvSpPr/>
          <p:nvPr/>
        </p:nvSpPr>
        <p:spPr>
          <a:xfrm>
            <a:off x="4687214" y="2737716"/>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p:nvSpPr>
        <p:spPr>
          <a:xfrm>
            <a:off x="4428207" y="4523533"/>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3592681" y="1873611"/>
            <a:ext cx="1955985" cy="369332"/>
          </a:xfrm>
          <a:prstGeom prst="rect">
            <a:avLst/>
          </a:prstGeom>
          <a:noFill/>
        </p:spPr>
        <p:txBody>
          <a:bodyPr wrap="none" rtlCol="0">
            <a:spAutoFit/>
          </a:bodyPr>
          <a:lstStyle/>
          <a:p>
            <a:pPr algn="ctr"/>
            <a:r>
              <a:rPr lang="en-US" b="1" dirty="0" smtClean="0">
                <a:solidFill>
                  <a:schemeClr val="bg1">
                    <a:lumMod val="50000"/>
                  </a:schemeClr>
                </a:solidFill>
                <a:latin typeface="Arial Narrow" pitchFamily="34" charset="0"/>
              </a:rPr>
              <a:t>Secondary Sources</a:t>
            </a:r>
            <a:endParaRPr lang="en-US" b="1" dirty="0">
              <a:solidFill>
                <a:schemeClr val="bg1">
                  <a:lumMod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p:nvPr/>
        </p:nvGraphicFramePr>
        <p:xfrm>
          <a:off x="2210113" y="2219254"/>
          <a:ext cx="4608560" cy="4378131"/>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rot="10800000" flipV="1">
            <a:off x="885153" y="1620303"/>
            <a:ext cx="7373696" cy="276999"/>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Have you visited the website of any of the places you were seriously considering enrolling in to further your education? </a:t>
            </a:r>
          </a:p>
        </p:txBody>
      </p:sp>
      <p:sp>
        <p:nvSpPr>
          <p:cNvPr id="21" name="TextBox 20"/>
          <p:cNvSpPr txBox="1"/>
          <p:nvPr/>
        </p:nvSpPr>
        <p:spPr>
          <a:xfrm rot="10800000" flipV="1">
            <a:off x="460856" y="318223"/>
            <a:ext cx="814363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Website Usage Among Those Extremely/Very/Somewhat Likely To Enroll In College</a:t>
            </a:r>
            <a:endParaRPr lang="en-US" sz="1600" b="1" dirty="0">
              <a:solidFill>
                <a:schemeClr val="bg1"/>
              </a:solidFill>
              <a:latin typeface="Arial Narrow" pitchFamily="34" charset="0"/>
            </a:endParaRPr>
          </a:p>
        </p:txBody>
      </p:sp>
      <p:sp>
        <p:nvSpPr>
          <p:cNvPr id="24" name="TextBox 23"/>
          <p:cNvSpPr txBox="1"/>
          <p:nvPr/>
        </p:nvSpPr>
        <p:spPr>
          <a:xfrm>
            <a:off x="4168751" y="2276860"/>
            <a:ext cx="1196738" cy="338554"/>
          </a:xfrm>
          <a:prstGeom prst="rect">
            <a:avLst/>
          </a:prstGeom>
          <a:noFill/>
        </p:spPr>
        <p:txBody>
          <a:bodyPr wrap="none" rtlCol="0">
            <a:spAutoFit/>
          </a:bodyPr>
          <a:lstStyle/>
          <a:p>
            <a:r>
              <a:rPr lang="en-US" sz="1600" dirty="0" smtClean="0">
                <a:solidFill>
                  <a:schemeClr val="bg1">
                    <a:lumMod val="50000"/>
                  </a:schemeClr>
                </a:solidFill>
                <a:latin typeface="Arial Narrow" pitchFamily="34" charset="0"/>
              </a:rPr>
              <a:t>Percent “Yes”</a:t>
            </a:r>
            <a:endParaRPr lang="en-US" sz="1600" dirty="0">
              <a:solidFill>
                <a:schemeClr val="bg1">
                  <a:lumMod val="50000"/>
                </a:schemeClr>
              </a:solidFill>
              <a:latin typeface="Arial Narrow" pitchFamily="34" charset="0"/>
            </a:endParaRPr>
          </a:p>
        </p:txBody>
      </p:sp>
      <p:sp>
        <p:nvSpPr>
          <p:cNvPr id="27" name="Isosceles Triangle 26"/>
          <p:cNvSpPr/>
          <p:nvPr/>
        </p:nvSpPr>
        <p:spPr>
          <a:xfrm>
            <a:off x="5724140" y="3083359"/>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rot="10800000" flipV="1">
            <a:off x="1288402" y="791290"/>
            <a:ext cx="6533380" cy="584775"/>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Not surprisingly, the website was increasingly used as a source for finding information about the places they were considering.</a:t>
            </a:r>
            <a:endParaRPr lang="en-US" sz="1600" dirty="0">
              <a:solidFill>
                <a:schemeClr val="accent4">
                  <a:lumMod val="75000"/>
                </a:schemeClr>
              </a:solidFill>
              <a:latin typeface="Arial Narrow" pitchFamily="34" charset="0"/>
            </a:endParaRPr>
          </a:p>
        </p:txBody>
      </p:sp>
      <p:sp>
        <p:nvSpPr>
          <p:cNvPr id="10" name="TextBox 9"/>
          <p:cNvSpPr txBox="1"/>
          <p:nvPr/>
        </p:nvSpPr>
        <p:spPr>
          <a:xfrm>
            <a:off x="3650288" y="6136529"/>
            <a:ext cx="576070" cy="288035"/>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n=211</a:t>
            </a:r>
            <a:endParaRPr lang="en-US" sz="1200" dirty="0">
              <a:solidFill>
                <a:schemeClr val="tx1">
                  <a:lumMod val="50000"/>
                  <a:lumOff val="50000"/>
                </a:schemeClr>
              </a:solidFill>
              <a:latin typeface="Arial Narrow" pitchFamily="34" charset="0"/>
            </a:endParaRPr>
          </a:p>
        </p:txBody>
      </p:sp>
      <p:sp>
        <p:nvSpPr>
          <p:cNvPr id="11" name="TextBox 10"/>
          <p:cNvSpPr txBox="1"/>
          <p:nvPr/>
        </p:nvSpPr>
        <p:spPr>
          <a:xfrm>
            <a:off x="5551319" y="6136529"/>
            <a:ext cx="576070" cy="28803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n=248</a:t>
            </a:r>
            <a:endParaRPr lang="en-US" sz="1200" dirty="0">
              <a:solidFill>
                <a:schemeClr val="tx1">
                  <a:lumMod val="50000"/>
                  <a:lumOff val="50000"/>
                </a:schemeClr>
              </a:solidFill>
              <a:latin typeface="Arial Narrow"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366689" y="1527970"/>
            <a:ext cx="8468228"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As I read the following items tell me which type of information you were looking for on the website.  Give it a “5” if you consider that essential information and a “1” if you didn’t care if it was there or not.</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424296" y="2334466"/>
          <a:ext cx="8525836" cy="414770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576436" y="6235950"/>
            <a:ext cx="1094533" cy="276999"/>
          </a:xfrm>
          <a:prstGeom prst="rect">
            <a:avLst/>
          </a:prstGeom>
          <a:noFill/>
        </p:spPr>
        <p:txBody>
          <a:bodyPr wrap="square" rtlCol="0">
            <a:spAutoFit/>
          </a:bodyPr>
          <a:lstStyle/>
          <a:p>
            <a:r>
              <a:rPr lang="en-US" sz="1200" i="1" dirty="0" smtClean="0">
                <a:solidFill>
                  <a:schemeClr val="tx1">
                    <a:lumMod val="50000"/>
                    <a:lumOff val="50000"/>
                  </a:schemeClr>
                </a:solidFill>
                <a:latin typeface="Arial Narrow" pitchFamily="34" charset="0"/>
              </a:rPr>
              <a:t>n=136</a:t>
            </a:r>
            <a:endParaRPr lang="en-US" sz="1200" i="1" dirty="0">
              <a:solidFill>
                <a:schemeClr val="tx1">
                  <a:lumMod val="50000"/>
                  <a:lumOff val="50000"/>
                </a:schemeClr>
              </a:solidFill>
              <a:latin typeface="Arial Narrow" pitchFamily="34" charset="0"/>
            </a:endParaRPr>
          </a:p>
        </p:txBody>
      </p:sp>
      <p:sp>
        <p:nvSpPr>
          <p:cNvPr id="5" name="TextBox 4"/>
          <p:cNvSpPr txBox="1"/>
          <p:nvPr/>
        </p:nvSpPr>
        <p:spPr>
          <a:xfrm rot="10800000" flipV="1">
            <a:off x="-1" y="346801"/>
            <a:ext cx="8113259"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Website Content Drivers Among Those Likely To Enroll In College And Have Visited A Website</a:t>
            </a:r>
          </a:p>
        </p:txBody>
      </p:sp>
      <p:sp>
        <p:nvSpPr>
          <p:cNvPr id="7" name="Rectangle 6"/>
          <p:cNvSpPr/>
          <p:nvPr/>
        </p:nvSpPr>
        <p:spPr>
          <a:xfrm>
            <a:off x="597117" y="827980"/>
            <a:ext cx="8007373" cy="584775"/>
          </a:xfrm>
          <a:prstGeom prst="rect">
            <a:avLst/>
          </a:prstGeom>
        </p:spPr>
        <p:txBody>
          <a:bodyPr wrap="square">
            <a:spAutoFit/>
          </a:bodyPr>
          <a:lstStyle/>
          <a:p>
            <a:pPr algn="ctr"/>
            <a:r>
              <a:rPr lang="en-US" sz="1600" b="1" i="1" dirty="0" smtClean="0">
                <a:solidFill>
                  <a:schemeClr val="accent4">
                    <a:lumMod val="75000"/>
                  </a:schemeClr>
                </a:solidFill>
                <a:latin typeface="Arial Narrow" pitchFamily="34" charset="0"/>
              </a:rPr>
              <a:t>When they go to the website they look for the basics – academic programs, requirements for admission and financially related topics – cost, aid and the calculations needed to sort it all out.</a:t>
            </a:r>
            <a:endParaRPr lang="en-US" sz="1600" dirty="0">
              <a:solidFill>
                <a:schemeClr val="accent4">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973138" y="2438400"/>
            <a:ext cx="3645550" cy="707886"/>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000" dirty="0" smtClean="0">
                <a:solidFill>
                  <a:schemeClr val="accent3">
                    <a:lumMod val="75000"/>
                  </a:schemeClr>
                </a:solidFill>
                <a:latin typeface="Arial Narrow" pitchFamily="34" charset="0"/>
              </a:rPr>
              <a:t>KCTCS Communications &amp; Outreach</a:t>
            </a:r>
          </a:p>
          <a:p>
            <a:pPr fontAlgn="auto">
              <a:spcBef>
                <a:spcPts val="0"/>
              </a:spcBef>
              <a:spcAft>
                <a:spcPts val="0"/>
              </a:spcAft>
              <a:defRPr/>
            </a:pPr>
            <a:endParaRPr lang="en-US" sz="2000" dirty="0" smtClean="0">
              <a:solidFill>
                <a:schemeClr val="tx1">
                  <a:lumMod val="75000"/>
                  <a:lumOff val="25000"/>
                </a:schemeClr>
              </a:solidFill>
              <a:latin typeface="Arial Narrow" pitchFamily="34" charset="0"/>
            </a:endParaRPr>
          </a:p>
        </p:txBody>
      </p:sp>
      <p:sp>
        <p:nvSpPr>
          <p:cNvPr id="6147" name="Line 4"/>
          <p:cNvSpPr>
            <a:spLocks noChangeShapeType="1"/>
          </p:cNvSpPr>
          <p:nvPr/>
        </p:nvSpPr>
        <p:spPr bwMode="auto">
          <a:xfrm>
            <a:off x="990600" y="2895600"/>
            <a:ext cx="8153400" cy="0"/>
          </a:xfrm>
          <a:prstGeom prst="line">
            <a:avLst/>
          </a:prstGeom>
          <a:noFill/>
          <a:ln w="9525">
            <a:solidFill>
              <a:schemeClr val="accent4">
                <a:lumMod val="75000"/>
              </a:schemeClr>
            </a:solidFill>
            <a:round/>
            <a:headEnd/>
            <a:tailEnd/>
          </a:ln>
        </p:spPr>
        <p:txBody>
          <a:bodyPr/>
          <a:lstStyle/>
          <a:p>
            <a:endParaRPr lang="en-US" dirty="0"/>
          </a:p>
        </p:txBody>
      </p:sp>
      <p:pic>
        <p:nvPicPr>
          <p:cNvPr id="10" name="Picture 9" descr="HorizonInSight-PURPLE.tif"/>
          <p:cNvPicPr>
            <a:picLocks noChangeAspect="1"/>
          </p:cNvPicPr>
          <p:nvPr/>
        </p:nvPicPr>
        <p:blipFill>
          <a:blip r:embed="rId3" cstate="print"/>
          <a:stretch>
            <a:fillRect/>
          </a:stretch>
        </p:blipFill>
        <p:spPr>
          <a:xfrm>
            <a:off x="152399" y="124079"/>
            <a:ext cx="1676401" cy="409321"/>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2210113" y="1527969"/>
            <a:ext cx="4666167" cy="276999"/>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What are the names of the places for which you visited their website?</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66689" y="1988825"/>
          <a:ext cx="8143634" cy="443573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0800000" flipV="1">
            <a:off x="1057973" y="375829"/>
            <a:ext cx="6912840"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Websites Viewed Among Those Extremely/Very/Somewhat Likely To Attend College</a:t>
            </a:r>
            <a:endParaRPr lang="en-US" sz="1600" b="1" dirty="0">
              <a:solidFill>
                <a:schemeClr val="bg1"/>
              </a:solidFill>
              <a:latin typeface="Arial Narrow" pitchFamily="34" charset="0"/>
            </a:endParaRPr>
          </a:p>
        </p:txBody>
      </p:sp>
      <p:sp>
        <p:nvSpPr>
          <p:cNvPr id="6" name="Rectangle 5"/>
          <p:cNvSpPr/>
          <p:nvPr/>
        </p:nvSpPr>
        <p:spPr>
          <a:xfrm>
            <a:off x="597117" y="827980"/>
            <a:ext cx="8007373" cy="584775"/>
          </a:xfrm>
          <a:prstGeom prst="rect">
            <a:avLst/>
          </a:prstGeom>
        </p:spPr>
        <p:txBody>
          <a:bodyPr wrap="square">
            <a:spAutoFit/>
          </a:bodyPr>
          <a:lstStyle/>
          <a:p>
            <a:pPr algn="ctr"/>
            <a:r>
              <a:rPr lang="en-US" sz="1600" b="1" i="1" dirty="0" smtClean="0">
                <a:solidFill>
                  <a:schemeClr val="accent4">
                    <a:lumMod val="75000"/>
                  </a:schemeClr>
                </a:solidFill>
                <a:latin typeface="Arial Narrow" pitchFamily="34" charset="0"/>
              </a:rPr>
              <a:t>  KCTCS websites (system or one of 16 individual sites) were reviewed by over one in three older prospects likely to attend college sometime in the future.</a:t>
            </a:r>
            <a:endParaRPr lang="en-US" sz="1600" dirty="0">
              <a:solidFill>
                <a:schemeClr val="accent4">
                  <a:lumMod val="75000"/>
                </a:schemeClr>
              </a:solidFill>
              <a:latin typeface="Arial Narrow" pitchFamily="34" charset="0"/>
            </a:endParaRPr>
          </a:p>
        </p:txBody>
      </p:sp>
      <p:sp>
        <p:nvSpPr>
          <p:cNvPr id="7" name="Isosceles Triangle 6"/>
          <p:cNvSpPr/>
          <p:nvPr/>
        </p:nvSpPr>
        <p:spPr>
          <a:xfrm>
            <a:off x="6127389" y="2334467"/>
            <a:ext cx="115214" cy="17282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806865" y="1527969"/>
            <a:ext cx="5530272" cy="276999"/>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Would you say the (KCTCS college) website was excellent, very good, good, fair, or poor?</a:t>
            </a:r>
            <a:endParaRPr lang="en-US" sz="1200" b="1" i="1" dirty="0">
              <a:solidFill>
                <a:schemeClr val="tx1">
                  <a:lumMod val="50000"/>
                  <a:lumOff val="50000"/>
                </a:schemeClr>
              </a:solidFill>
              <a:latin typeface="Arial Narrow" pitchFamily="34" charset="0"/>
            </a:endParaRPr>
          </a:p>
        </p:txBody>
      </p:sp>
      <p:sp>
        <p:nvSpPr>
          <p:cNvPr id="4" name="TextBox 3"/>
          <p:cNvSpPr txBox="1"/>
          <p:nvPr/>
        </p:nvSpPr>
        <p:spPr>
          <a:xfrm>
            <a:off x="6415424" y="5906101"/>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n=56</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Impression Of Websites (OPS)</a:t>
            </a:r>
            <a:endParaRPr lang="en-US" sz="1600" b="1" dirty="0">
              <a:solidFill>
                <a:schemeClr val="bg1"/>
              </a:solidFill>
              <a:latin typeface="Arial Narrow" pitchFamily="34" charset="0"/>
            </a:endParaRPr>
          </a:p>
        </p:txBody>
      </p:sp>
      <p:graphicFrame>
        <p:nvGraphicFramePr>
          <p:cNvPr id="6" name="Chart 5"/>
          <p:cNvGraphicFramePr/>
          <p:nvPr/>
        </p:nvGraphicFramePr>
        <p:xfrm>
          <a:off x="4917642" y="2104039"/>
          <a:ext cx="3744455" cy="37444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366689" y="2104039"/>
          <a:ext cx="3744455" cy="374445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3"/>
          <p:cNvSpPr txBox="1">
            <a:spLocks noChangeArrowheads="1"/>
          </p:cNvSpPr>
          <p:nvPr/>
        </p:nvSpPr>
        <p:spPr bwMode="auto">
          <a:xfrm>
            <a:off x="1922078" y="2046432"/>
            <a:ext cx="636713"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u="sng" dirty="0" smtClean="0">
                <a:solidFill>
                  <a:schemeClr val="bg1">
                    <a:lumMod val="65000"/>
                  </a:schemeClr>
                </a:solidFill>
                <a:latin typeface="Arial Narrow" pitchFamily="34" charset="0"/>
              </a:rPr>
              <a:t>Then</a:t>
            </a:r>
          </a:p>
        </p:txBody>
      </p:sp>
      <p:sp>
        <p:nvSpPr>
          <p:cNvPr id="9" name="Text Box 3"/>
          <p:cNvSpPr txBox="1">
            <a:spLocks noChangeArrowheads="1"/>
          </p:cNvSpPr>
          <p:nvPr/>
        </p:nvSpPr>
        <p:spPr bwMode="auto">
          <a:xfrm>
            <a:off x="6473031" y="2046432"/>
            <a:ext cx="583814"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u="sng" dirty="0" smtClean="0">
                <a:solidFill>
                  <a:schemeClr val="bg1">
                    <a:lumMod val="65000"/>
                  </a:schemeClr>
                </a:solidFill>
                <a:latin typeface="Arial Narrow" pitchFamily="34" charset="0"/>
              </a:rPr>
              <a:t>Now</a:t>
            </a:r>
          </a:p>
        </p:txBody>
      </p:sp>
      <p:sp>
        <p:nvSpPr>
          <p:cNvPr id="11" name="TextBox 10"/>
          <p:cNvSpPr txBox="1"/>
          <p:nvPr/>
        </p:nvSpPr>
        <p:spPr>
          <a:xfrm>
            <a:off x="2094899" y="5906101"/>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n=35</a:t>
            </a:r>
            <a:endParaRPr lang="en-US" sz="1200" dirty="0">
              <a:solidFill>
                <a:schemeClr val="tx1">
                  <a:lumMod val="50000"/>
                  <a:lumOff val="50000"/>
                </a:schemeClr>
              </a:solidFill>
              <a:latin typeface="Arial Narrow" pitchFamily="34" charset="0"/>
            </a:endParaRPr>
          </a:p>
        </p:txBody>
      </p:sp>
      <p:sp>
        <p:nvSpPr>
          <p:cNvPr id="12" name="Rectangle 11"/>
          <p:cNvSpPr/>
          <p:nvPr/>
        </p:nvSpPr>
        <p:spPr>
          <a:xfrm>
            <a:off x="597117" y="827980"/>
            <a:ext cx="8007373" cy="338554"/>
          </a:xfrm>
          <a:prstGeom prst="rect">
            <a:avLst/>
          </a:prstGeom>
        </p:spPr>
        <p:txBody>
          <a:bodyPr wrap="square">
            <a:spAutoFit/>
          </a:bodyPr>
          <a:lstStyle/>
          <a:p>
            <a:pPr algn="ctr"/>
            <a:r>
              <a:rPr lang="en-US" sz="1600" b="1" i="1" dirty="0" smtClean="0">
                <a:solidFill>
                  <a:schemeClr val="accent4">
                    <a:lumMod val="75000"/>
                  </a:schemeClr>
                </a:solidFill>
                <a:latin typeface="Arial Narrow" pitchFamily="34" charset="0"/>
              </a:rPr>
              <a:t>The website was considered much better in 2011 than in 2006.</a:t>
            </a:r>
            <a:endParaRPr lang="en-US" sz="1600" dirty="0">
              <a:solidFill>
                <a:schemeClr val="accent4">
                  <a:lumMod val="75000"/>
                </a:schemeClr>
              </a:solidFill>
              <a:latin typeface="Arial Narrow" pitchFamily="34" charset="0"/>
            </a:endParaRPr>
          </a:p>
        </p:txBody>
      </p:sp>
      <p:sp>
        <p:nvSpPr>
          <p:cNvPr id="14" name="Isosceles Triangle 13"/>
          <p:cNvSpPr/>
          <p:nvPr/>
        </p:nvSpPr>
        <p:spPr>
          <a:xfrm>
            <a:off x="5724140" y="5502852"/>
            <a:ext cx="115214" cy="172821"/>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1903" y="5618066"/>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n=749</a:t>
            </a:r>
            <a:endParaRPr lang="en-US" sz="1200" dirty="0">
              <a:solidFill>
                <a:schemeClr val="tx1">
                  <a:lumMod val="50000"/>
                  <a:lumOff val="50000"/>
                </a:schemeClr>
              </a:solidFill>
              <a:latin typeface="Arial Narrow" pitchFamily="34" charset="0"/>
            </a:endParaRPr>
          </a:p>
        </p:txBody>
      </p:sp>
      <p:sp>
        <p:nvSpPr>
          <p:cNvPr id="23" name="TextBox 22"/>
          <p:cNvSpPr txBox="1"/>
          <p:nvPr/>
        </p:nvSpPr>
        <p:spPr>
          <a:xfrm rot="10800000" flipV="1">
            <a:off x="654725" y="375829"/>
            <a:ext cx="7661731"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Sources Of Information Among Those That Were Aware Of KCTCS College Closest To Them</a:t>
            </a:r>
            <a:endParaRPr lang="en-US" sz="1600" b="1" dirty="0">
              <a:solidFill>
                <a:schemeClr val="bg1"/>
              </a:solidFill>
              <a:latin typeface="Arial Narrow" pitchFamily="34" charset="0"/>
            </a:endParaRPr>
          </a:p>
        </p:txBody>
      </p:sp>
      <p:graphicFrame>
        <p:nvGraphicFramePr>
          <p:cNvPr id="15" name="Chart 14"/>
          <p:cNvGraphicFramePr/>
          <p:nvPr/>
        </p:nvGraphicFramePr>
        <p:xfrm>
          <a:off x="309082" y="2334467"/>
          <a:ext cx="3686847" cy="35140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nvGraphicFramePr>
        <p:xfrm>
          <a:off x="5263285" y="2449681"/>
          <a:ext cx="3686847" cy="351402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Box 3"/>
          <p:cNvSpPr txBox="1">
            <a:spLocks noChangeArrowheads="1"/>
          </p:cNvSpPr>
          <p:nvPr/>
        </p:nvSpPr>
        <p:spPr bwMode="auto">
          <a:xfrm>
            <a:off x="1735000" y="1585576"/>
            <a:ext cx="647934"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Push</a:t>
            </a:r>
          </a:p>
        </p:txBody>
      </p:sp>
      <p:sp>
        <p:nvSpPr>
          <p:cNvPr id="18" name="Text Box 3"/>
          <p:cNvSpPr txBox="1">
            <a:spLocks noChangeArrowheads="1"/>
          </p:cNvSpPr>
          <p:nvPr/>
        </p:nvSpPr>
        <p:spPr bwMode="auto">
          <a:xfrm>
            <a:off x="6747011" y="1585576"/>
            <a:ext cx="532518"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Pull</a:t>
            </a:r>
          </a:p>
        </p:txBody>
      </p:sp>
      <p:sp>
        <p:nvSpPr>
          <p:cNvPr id="19" name="TextBox 18"/>
          <p:cNvSpPr txBox="1"/>
          <p:nvPr/>
        </p:nvSpPr>
        <p:spPr>
          <a:xfrm rot="10800000" flipV="1">
            <a:off x="5608926" y="1988826"/>
            <a:ext cx="2822743" cy="646331"/>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Have you ever contacted (closest KCTCS college) and asked them for some help or information?</a:t>
            </a:r>
            <a:endParaRPr lang="en-US" sz="1200" b="1" i="1" dirty="0">
              <a:solidFill>
                <a:schemeClr val="tx1">
                  <a:lumMod val="50000"/>
                  <a:lumOff val="50000"/>
                </a:schemeClr>
              </a:solidFill>
              <a:latin typeface="Arial Narrow" pitchFamily="34" charset="0"/>
            </a:endParaRPr>
          </a:p>
        </p:txBody>
      </p:sp>
      <p:sp>
        <p:nvSpPr>
          <p:cNvPr id="20" name="TextBox 19"/>
          <p:cNvSpPr txBox="1"/>
          <p:nvPr/>
        </p:nvSpPr>
        <p:spPr>
          <a:xfrm rot="10800000" flipV="1">
            <a:off x="712332" y="1954099"/>
            <a:ext cx="2822743" cy="646331"/>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Did the (closest KCTCS college) send you information about their college  in the past year or so?</a:t>
            </a:r>
            <a:endParaRPr lang="en-US" sz="1200" b="1" i="1" dirty="0">
              <a:solidFill>
                <a:schemeClr val="tx1">
                  <a:lumMod val="50000"/>
                  <a:lumOff val="50000"/>
                </a:schemeClr>
              </a:solidFill>
              <a:latin typeface="Arial Narrow" pitchFamily="34" charset="0"/>
            </a:endParaRPr>
          </a:p>
        </p:txBody>
      </p:sp>
      <p:sp>
        <p:nvSpPr>
          <p:cNvPr id="21" name="TextBox 20"/>
          <p:cNvSpPr txBox="1"/>
          <p:nvPr/>
        </p:nvSpPr>
        <p:spPr>
          <a:xfrm>
            <a:off x="3880716" y="2334467"/>
            <a:ext cx="1267354" cy="523220"/>
          </a:xfrm>
          <a:prstGeom prst="rect">
            <a:avLst/>
          </a:prstGeom>
          <a:solidFill>
            <a:schemeClr val="accent3">
              <a:lumMod val="75000"/>
            </a:schemeClr>
          </a:solidFill>
          <a:ln>
            <a:noFill/>
          </a:ln>
          <a:effectLst>
            <a:outerShdw blurRad="50800" dist="38100" dir="2700000" sx="102000" sy="102000" algn="tl" rotWithShape="0">
              <a:prstClr val="black">
                <a:alpha val="40000"/>
              </a:prst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400" b="1" dirty="0" smtClean="0">
                <a:solidFill>
                  <a:schemeClr val="bg1"/>
                </a:solidFill>
              </a:rPr>
              <a:t>Net Contact</a:t>
            </a:r>
          </a:p>
          <a:p>
            <a:pPr algn="ctr"/>
            <a:r>
              <a:rPr lang="en-US" sz="1400" b="1" dirty="0" smtClean="0">
                <a:solidFill>
                  <a:schemeClr val="bg1"/>
                </a:solidFill>
              </a:rPr>
              <a:t>36%</a:t>
            </a:r>
            <a:endParaRPr lang="en-US" sz="1400" b="1" dirty="0">
              <a:solidFill>
                <a:schemeClr val="bg1"/>
              </a:solidFill>
            </a:endParaRPr>
          </a:p>
        </p:txBody>
      </p:sp>
      <p:sp>
        <p:nvSpPr>
          <p:cNvPr id="24" name="TextBox 23"/>
          <p:cNvSpPr txBox="1"/>
          <p:nvPr/>
        </p:nvSpPr>
        <p:spPr>
          <a:xfrm>
            <a:off x="8086027" y="5560459"/>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n=749</a:t>
            </a:r>
            <a:endParaRPr lang="en-US" sz="1200" dirty="0">
              <a:solidFill>
                <a:schemeClr val="tx1">
                  <a:lumMod val="50000"/>
                  <a:lumOff val="50000"/>
                </a:schemeClr>
              </a:solidFill>
              <a:latin typeface="Arial Narrow" pitchFamily="34" charset="0"/>
            </a:endParaRPr>
          </a:p>
        </p:txBody>
      </p:sp>
      <p:sp>
        <p:nvSpPr>
          <p:cNvPr id="29" name="TextBox 28"/>
          <p:cNvSpPr txBox="1"/>
          <p:nvPr/>
        </p:nvSpPr>
        <p:spPr>
          <a:xfrm>
            <a:off x="3477467" y="3371393"/>
            <a:ext cx="921712" cy="461665"/>
          </a:xfrm>
          <a:prstGeom prst="rect">
            <a:avLst/>
          </a:prstGeom>
          <a:noFill/>
          <a:ln>
            <a:solidFill>
              <a:schemeClr val="accent3">
                <a:lumMod val="75000"/>
              </a:schemeClr>
            </a:solidFill>
          </a:ln>
        </p:spPr>
        <p:txBody>
          <a:bodyPr wrap="square" rtlCol="0">
            <a:spAutoFit/>
          </a:bodyPr>
          <a:lstStyle/>
          <a:p>
            <a:pPr algn="ctr"/>
            <a:r>
              <a:rPr lang="en-US" sz="1200" b="1" dirty="0" smtClean="0">
                <a:solidFill>
                  <a:schemeClr val="accent3">
                    <a:lumMod val="75000"/>
                  </a:schemeClr>
                </a:solidFill>
              </a:rPr>
              <a:t>+1</a:t>
            </a:r>
          </a:p>
          <a:p>
            <a:pPr algn="ctr"/>
            <a:r>
              <a:rPr lang="en-US" sz="1200" b="1" dirty="0" smtClean="0">
                <a:solidFill>
                  <a:schemeClr val="accent3">
                    <a:lumMod val="75000"/>
                  </a:schemeClr>
                </a:solidFill>
              </a:rPr>
              <a:t>From ‘06</a:t>
            </a:r>
            <a:endParaRPr lang="en-US" sz="1200" b="1" dirty="0">
              <a:solidFill>
                <a:schemeClr val="accent3">
                  <a:lumMod val="75000"/>
                </a:schemeClr>
              </a:solidFill>
            </a:endParaRPr>
          </a:p>
        </p:txBody>
      </p:sp>
      <p:cxnSp>
        <p:nvCxnSpPr>
          <p:cNvPr id="31" name="Straight Arrow Connector 30"/>
          <p:cNvCxnSpPr/>
          <p:nvPr/>
        </p:nvCxnSpPr>
        <p:spPr>
          <a:xfrm rot="5400000">
            <a:off x="4859241" y="4753167"/>
            <a:ext cx="1728210" cy="1588"/>
          </a:xfrm>
          <a:prstGeom prst="straightConnector1">
            <a:avLst/>
          </a:prstGeom>
          <a:ln w="2222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724140" y="3889856"/>
            <a:ext cx="345642" cy="0"/>
          </a:xfrm>
          <a:prstGeom prst="line">
            <a:avLst/>
          </a:prstGeom>
          <a:ln w="222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572000" y="5675673"/>
            <a:ext cx="2534708" cy="461665"/>
          </a:xfrm>
          <a:prstGeom prst="rect">
            <a:avLst/>
          </a:prstGeom>
          <a:noFill/>
        </p:spPr>
        <p:txBody>
          <a:bodyPr wrap="square" rtlCol="0">
            <a:spAutoFit/>
          </a:bodyPr>
          <a:lstStyle/>
          <a:p>
            <a:pPr algn="ctr"/>
            <a:r>
              <a:rPr lang="en-US" sz="1200" b="1" dirty="0" smtClean="0">
                <a:solidFill>
                  <a:schemeClr val="accent3">
                    <a:lumMod val="75000"/>
                  </a:schemeClr>
                </a:solidFill>
              </a:rPr>
              <a:t>53% Said They Were “Extremely/Very Responsive”</a:t>
            </a:r>
            <a:endParaRPr lang="en-US" sz="1200" b="1" dirty="0">
              <a:solidFill>
                <a:schemeClr val="accent3">
                  <a:lumMod val="75000"/>
                </a:schemeClr>
              </a:solidFill>
            </a:endParaRPr>
          </a:p>
        </p:txBody>
      </p:sp>
      <p:sp>
        <p:nvSpPr>
          <p:cNvPr id="25" name="TextBox 24"/>
          <p:cNvSpPr txBox="1"/>
          <p:nvPr/>
        </p:nvSpPr>
        <p:spPr>
          <a:xfrm rot="10800000" flipV="1">
            <a:off x="654725" y="812185"/>
            <a:ext cx="7858341" cy="830997"/>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Only one in five prospects recalled getting information from KCTCS – about the same as last year.  One in four contacted their closest KCTCS College but only about half of them were left with very positive feelings about the encounter.</a:t>
            </a:r>
            <a:endParaRPr lang="en-US" sz="1600" b="1" i="1" dirty="0">
              <a:solidFill>
                <a:schemeClr val="accent4">
                  <a:lumMod val="75000"/>
                </a:schemeClr>
              </a:solidFill>
              <a:latin typeface="Arial Narrow" pitchFamily="34" charset="0"/>
            </a:endParaRPr>
          </a:p>
        </p:txBody>
      </p:sp>
      <p:cxnSp>
        <p:nvCxnSpPr>
          <p:cNvPr id="22" name="Straight Arrow Connector 21"/>
          <p:cNvCxnSpPr/>
          <p:nvPr/>
        </p:nvCxnSpPr>
        <p:spPr>
          <a:xfrm rot="10800000" flipV="1">
            <a:off x="3074220" y="3601821"/>
            <a:ext cx="345641" cy="4"/>
          </a:xfrm>
          <a:prstGeom prst="straightConnector1">
            <a:avLst/>
          </a:prstGeom>
          <a:ln w="22225">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nvGraphicFramePr>
        <p:xfrm>
          <a:off x="309082" y="1931218"/>
          <a:ext cx="4111144" cy="437813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7567564" y="5733280"/>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n=41</a:t>
            </a:r>
            <a:endParaRPr lang="en-US" sz="1200" dirty="0">
              <a:solidFill>
                <a:schemeClr val="tx1">
                  <a:lumMod val="50000"/>
                  <a:lumOff val="50000"/>
                </a:schemeClr>
              </a:solidFill>
              <a:latin typeface="Arial Narrow" pitchFamily="34" charset="0"/>
            </a:endParaRPr>
          </a:p>
        </p:txBody>
      </p:sp>
      <p:sp>
        <p:nvSpPr>
          <p:cNvPr id="23" name="TextBox 22"/>
          <p:cNvSpPr txBox="1"/>
          <p:nvPr/>
        </p:nvSpPr>
        <p:spPr>
          <a:xfrm rot="10800000" flipV="1">
            <a:off x="1806863" y="375829"/>
            <a:ext cx="5645485"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Tactical Communication Impact</a:t>
            </a:r>
            <a:endParaRPr lang="en-US" sz="1600" b="1" dirty="0">
              <a:solidFill>
                <a:schemeClr val="bg1"/>
              </a:solidFill>
              <a:latin typeface="Arial Narrow" pitchFamily="34" charset="0"/>
            </a:endParaRPr>
          </a:p>
        </p:txBody>
      </p:sp>
      <p:sp>
        <p:nvSpPr>
          <p:cNvPr id="15" name="TextBox 14"/>
          <p:cNvSpPr txBox="1"/>
          <p:nvPr/>
        </p:nvSpPr>
        <p:spPr>
          <a:xfrm>
            <a:off x="2843790" y="5733280"/>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n=121</a:t>
            </a:r>
            <a:endParaRPr lang="en-US" sz="1200" dirty="0">
              <a:solidFill>
                <a:schemeClr val="tx1">
                  <a:lumMod val="50000"/>
                  <a:lumOff val="50000"/>
                </a:schemeClr>
              </a:solidFill>
              <a:latin typeface="Arial Narrow" pitchFamily="34" charset="0"/>
            </a:endParaRPr>
          </a:p>
        </p:txBody>
      </p:sp>
      <p:graphicFrame>
        <p:nvGraphicFramePr>
          <p:cNvPr id="8" name="Chart 7"/>
          <p:cNvGraphicFramePr/>
          <p:nvPr/>
        </p:nvGraphicFramePr>
        <p:xfrm>
          <a:off x="4938689" y="1700790"/>
          <a:ext cx="4205311" cy="414770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1173187" y="5733280"/>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n=491</a:t>
            </a:r>
            <a:endParaRPr lang="en-US" sz="1200" dirty="0">
              <a:solidFill>
                <a:schemeClr val="tx1">
                  <a:lumMod val="50000"/>
                  <a:lumOff val="50000"/>
                </a:schemeClr>
              </a:solidFill>
              <a:latin typeface="Arial Narrow" pitchFamily="34" charset="0"/>
            </a:endParaRPr>
          </a:p>
        </p:txBody>
      </p:sp>
      <p:sp>
        <p:nvSpPr>
          <p:cNvPr id="10" name="TextBox 9"/>
          <p:cNvSpPr txBox="1"/>
          <p:nvPr/>
        </p:nvSpPr>
        <p:spPr>
          <a:xfrm>
            <a:off x="5896961" y="5733280"/>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n=176</a:t>
            </a:r>
            <a:endParaRPr lang="en-US" sz="1200" dirty="0">
              <a:solidFill>
                <a:schemeClr val="tx1">
                  <a:lumMod val="50000"/>
                  <a:lumOff val="50000"/>
                </a:schemeClr>
              </a:solidFill>
              <a:latin typeface="Arial Narrow" pitchFamily="34" charset="0"/>
            </a:endParaRPr>
          </a:p>
        </p:txBody>
      </p:sp>
      <p:sp>
        <p:nvSpPr>
          <p:cNvPr id="12" name="TextBox 11"/>
          <p:cNvSpPr txBox="1"/>
          <p:nvPr/>
        </p:nvSpPr>
        <p:spPr>
          <a:xfrm>
            <a:off x="1471760" y="6154182"/>
            <a:ext cx="4431021" cy="400110"/>
          </a:xfrm>
          <a:prstGeom prst="rect">
            <a:avLst/>
          </a:prstGeom>
          <a:noFill/>
        </p:spPr>
        <p:txBody>
          <a:bodyPr wrap="none" rtlCol="0">
            <a:spAutoFit/>
          </a:bodyPr>
          <a:lstStyle/>
          <a:p>
            <a:r>
              <a:rPr lang="en-US" sz="1000" i="1" dirty="0" smtClean="0">
                <a:solidFill>
                  <a:schemeClr val="tx1">
                    <a:lumMod val="50000"/>
                    <a:lumOff val="50000"/>
                  </a:schemeClr>
                </a:solidFill>
                <a:latin typeface="Arial Narrow" pitchFamily="34" charset="0"/>
              </a:rPr>
              <a:t>* Among those aware of the closest KCTCS college and evaluated it extremely or very good.</a:t>
            </a:r>
          </a:p>
          <a:p>
            <a:r>
              <a:rPr lang="en-US" sz="1000" i="1" dirty="0" smtClean="0">
                <a:solidFill>
                  <a:schemeClr val="tx1">
                    <a:lumMod val="50000"/>
                    <a:lumOff val="50000"/>
                  </a:schemeClr>
                </a:solidFill>
                <a:latin typeface="Arial Narrow" pitchFamily="34" charset="0"/>
              </a:rPr>
              <a:t>** Among those likely to attend college and would consider a KCTCS college.</a:t>
            </a:r>
            <a:endParaRPr lang="en-US" sz="1000" i="1" dirty="0">
              <a:solidFill>
                <a:schemeClr val="tx1">
                  <a:lumMod val="50000"/>
                  <a:lumOff val="50000"/>
                </a:schemeClr>
              </a:solidFill>
              <a:latin typeface="Arial Narrow" pitchFamily="34" charset="0"/>
            </a:endParaRPr>
          </a:p>
        </p:txBody>
      </p:sp>
      <p:sp>
        <p:nvSpPr>
          <p:cNvPr id="13" name="TextBox 12"/>
          <p:cNvSpPr txBox="1"/>
          <p:nvPr/>
        </p:nvSpPr>
        <p:spPr>
          <a:xfrm rot="10800000" flipV="1">
            <a:off x="2325328" y="1470363"/>
            <a:ext cx="4435739"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Did the (Closest KCTCS college) send you information about their college in the past year or so?</a:t>
            </a:r>
            <a:endParaRPr lang="en-US" sz="1200" b="1" i="1" dirty="0">
              <a:solidFill>
                <a:schemeClr val="tx1">
                  <a:lumMod val="50000"/>
                  <a:lumOff val="50000"/>
                </a:schemeClr>
              </a:solidFill>
              <a:latin typeface="Arial Narrow" pitchFamily="34" charset="0"/>
            </a:endParaRPr>
          </a:p>
        </p:txBody>
      </p:sp>
      <p:sp>
        <p:nvSpPr>
          <p:cNvPr id="14" name="Rectangle 13"/>
          <p:cNvSpPr/>
          <p:nvPr/>
        </p:nvSpPr>
        <p:spPr>
          <a:xfrm>
            <a:off x="366689" y="779078"/>
            <a:ext cx="8353015" cy="584775"/>
          </a:xfrm>
          <a:prstGeom prst="rect">
            <a:avLst/>
          </a:prstGeom>
        </p:spPr>
        <p:txBody>
          <a:bodyPr wrap="square">
            <a:spAutoFit/>
          </a:bodyPr>
          <a:lstStyle/>
          <a:p>
            <a:pPr algn="ctr"/>
            <a:r>
              <a:rPr lang="en-US" sz="1600" b="1" i="1" dirty="0" smtClean="0">
                <a:solidFill>
                  <a:schemeClr val="accent4">
                    <a:lumMod val="75000"/>
                  </a:schemeClr>
                </a:solidFill>
                <a:latin typeface="Arial Narrow" pitchFamily="34" charset="0"/>
              </a:rPr>
              <a:t>Whether pushed or pulled to a connection with KCTCS, if the contact was made, the likelihood to think positively about the college or even consider it as an alternative, were dramatically increased.</a:t>
            </a:r>
            <a:endParaRPr lang="en-US" sz="1600" dirty="0">
              <a:solidFill>
                <a:schemeClr val="accent4">
                  <a:lumMod val="75000"/>
                </a:schemeClr>
              </a:solidFill>
              <a:latin typeface="Arial Narrow" pitchFamily="34" charset="0"/>
            </a:endParaRPr>
          </a:p>
        </p:txBody>
      </p:sp>
      <p:sp>
        <p:nvSpPr>
          <p:cNvPr id="16" name="Isosceles Triangle 15"/>
          <p:cNvSpPr/>
          <p:nvPr/>
        </p:nvSpPr>
        <p:spPr>
          <a:xfrm>
            <a:off x="3016611" y="2795323"/>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5"/>
          <p:cNvSpPr txBox="1">
            <a:spLocks noChangeArrowheads="1"/>
          </p:cNvSpPr>
          <p:nvPr/>
        </p:nvSpPr>
        <p:spPr bwMode="auto">
          <a:xfrm>
            <a:off x="1066800" y="381000"/>
            <a:ext cx="7010400" cy="338138"/>
          </a:xfrm>
          <a:prstGeom prst="rect">
            <a:avLst/>
          </a:prstGeom>
          <a:noFill/>
          <a:ln w="9525">
            <a:noFill/>
            <a:miter lim="800000"/>
            <a:headEnd/>
            <a:tailEnd/>
          </a:ln>
        </p:spPr>
        <p:txBody>
          <a:bodyPr>
            <a:spAutoFit/>
          </a:bodyPr>
          <a:lstStyle/>
          <a:p>
            <a:pPr algn="ctr" eaLnBrk="0" hangingPunct="0">
              <a:spcBef>
                <a:spcPct val="50000"/>
              </a:spcBef>
            </a:pPr>
            <a:r>
              <a:rPr lang="en-US" sz="1600" b="1" dirty="0">
                <a:solidFill>
                  <a:schemeClr val="bg1"/>
                </a:solidFill>
                <a:latin typeface="Arial Narrow" pitchFamily="34" charset="0"/>
              </a:rPr>
              <a:t>Research Design: Older Prospective Students</a:t>
            </a:r>
          </a:p>
        </p:txBody>
      </p:sp>
      <p:sp>
        <p:nvSpPr>
          <p:cNvPr id="13321" name="Text Box 7"/>
          <p:cNvSpPr txBox="1">
            <a:spLocks noChangeArrowheads="1"/>
          </p:cNvSpPr>
          <p:nvPr/>
        </p:nvSpPr>
        <p:spPr bwMode="auto">
          <a:xfrm>
            <a:off x="481903" y="951899"/>
            <a:ext cx="8237801" cy="3200876"/>
          </a:xfrm>
          <a:prstGeom prst="rect">
            <a:avLst/>
          </a:prstGeom>
          <a:noFill/>
          <a:ln w="9525">
            <a:noFill/>
            <a:miter lim="800000"/>
            <a:headEnd/>
            <a:tailEnd/>
          </a:ln>
        </p:spPr>
        <p:txBody>
          <a:bodyPr wrap="square">
            <a:spAutoFit/>
          </a:bodyPr>
          <a:lstStyle/>
          <a:p>
            <a:pPr algn="l" eaLnBrk="0" hangingPunct="0">
              <a:spcAft>
                <a:spcPts val="600"/>
              </a:spcAft>
              <a:tabLst>
                <a:tab pos="519113" algn="l"/>
                <a:tab pos="573088" algn="l"/>
              </a:tabLst>
              <a:defRPr/>
            </a:pPr>
            <a:r>
              <a:rPr lang="en-US" sz="1600" b="1" u="sng" dirty="0" smtClean="0">
                <a:solidFill>
                  <a:schemeClr val="accent4">
                    <a:lumMod val="75000"/>
                  </a:schemeClr>
                </a:solidFill>
                <a:latin typeface="Arial Narrow" pitchFamily="34" charset="0"/>
              </a:rPr>
              <a:t>Fieldwork/Sample Size </a:t>
            </a:r>
            <a:endParaRPr lang="en-US" sz="1600" b="1" u="sng" dirty="0">
              <a:solidFill>
                <a:schemeClr val="accent4">
                  <a:lumMod val="75000"/>
                </a:schemeClr>
              </a:solidFill>
              <a:latin typeface="Arial Narrow" pitchFamily="34" charset="0"/>
            </a:endParaRPr>
          </a:p>
          <a:p>
            <a:pPr algn="l" eaLnBrk="0" hangingPunct="0">
              <a:tabLst>
                <a:tab pos="173038" algn="l"/>
                <a:tab pos="346075" algn="l"/>
              </a:tabLst>
              <a:defRPr/>
            </a:pPr>
            <a:r>
              <a:rPr lang="en-US" sz="1600" dirty="0">
                <a:solidFill>
                  <a:schemeClr val="tx1">
                    <a:lumMod val="50000"/>
                    <a:lumOff val="50000"/>
                  </a:schemeClr>
                </a:solidFill>
                <a:latin typeface="Arial Narrow" pitchFamily="34" charset="0"/>
              </a:rPr>
              <a:t>Total number of completed Interviews = </a:t>
            </a:r>
            <a:r>
              <a:rPr lang="en-US" sz="1600" dirty="0" smtClean="0">
                <a:solidFill>
                  <a:schemeClr val="tx1">
                    <a:lumMod val="50000"/>
                    <a:lumOff val="50000"/>
                  </a:schemeClr>
                </a:solidFill>
                <a:latin typeface="Arial Narrow" pitchFamily="34" charset="0"/>
              </a:rPr>
              <a:t>802.</a:t>
            </a:r>
            <a:br>
              <a:rPr lang="en-US" sz="1600" dirty="0" smtClean="0">
                <a:solidFill>
                  <a:schemeClr val="tx1">
                    <a:lumMod val="50000"/>
                    <a:lumOff val="50000"/>
                  </a:schemeClr>
                </a:solidFill>
                <a:latin typeface="Arial Narrow" pitchFamily="34" charset="0"/>
              </a:rPr>
            </a:br>
            <a:r>
              <a:rPr lang="en-US" sz="1600" dirty="0" smtClean="0">
                <a:solidFill>
                  <a:schemeClr val="tx1">
                    <a:lumMod val="50000"/>
                    <a:lumOff val="50000"/>
                  </a:schemeClr>
                </a:solidFill>
                <a:latin typeface="Arial Narrow" pitchFamily="34" charset="0"/>
              </a:rPr>
              <a:t>Conducted</a:t>
            </a:r>
            <a:r>
              <a:rPr lang="en-US" sz="1600" dirty="0">
                <a:solidFill>
                  <a:schemeClr val="tx1">
                    <a:lumMod val="50000"/>
                    <a:lumOff val="50000"/>
                  </a:schemeClr>
                </a:solidFill>
                <a:latin typeface="Arial Narrow" pitchFamily="34" charset="0"/>
              </a:rPr>
              <a:t>: January – February 2011. </a:t>
            </a:r>
          </a:p>
          <a:p>
            <a:pPr algn="l" eaLnBrk="0" hangingPunct="0">
              <a:tabLst>
                <a:tab pos="173038" algn="l"/>
                <a:tab pos="346075" algn="l"/>
              </a:tabLst>
              <a:defRPr/>
            </a:pPr>
            <a:r>
              <a:rPr lang="en-US" sz="1600" dirty="0">
                <a:solidFill>
                  <a:schemeClr val="tx1">
                    <a:lumMod val="50000"/>
                    <a:lumOff val="50000"/>
                  </a:schemeClr>
                </a:solidFill>
                <a:latin typeface="Arial Narrow" pitchFamily="34" charset="0"/>
              </a:rPr>
              <a:t>Average length of </a:t>
            </a:r>
            <a:r>
              <a:rPr lang="en-US" sz="1600" dirty="0" smtClean="0">
                <a:solidFill>
                  <a:schemeClr val="tx1">
                    <a:lumMod val="50000"/>
                    <a:lumOff val="50000"/>
                  </a:schemeClr>
                </a:solidFill>
                <a:latin typeface="Arial Narrow" pitchFamily="34" charset="0"/>
              </a:rPr>
              <a:t>interview: </a:t>
            </a:r>
            <a:r>
              <a:rPr lang="en-US" sz="1600" dirty="0">
                <a:solidFill>
                  <a:schemeClr val="tx1">
                    <a:lumMod val="50000"/>
                    <a:lumOff val="50000"/>
                  </a:schemeClr>
                </a:solidFill>
                <a:latin typeface="Arial Narrow" pitchFamily="34" charset="0"/>
              </a:rPr>
              <a:t>between 22 and 23 minutes.</a:t>
            </a:r>
          </a:p>
          <a:p>
            <a:pPr algn="l" eaLnBrk="0" hangingPunct="0">
              <a:tabLst>
                <a:tab pos="173038" algn="l"/>
                <a:tab pos="346075" algn="l"/>
              </a:tabLst>
              <a:defRPr/>
            </a:pPr>
            <a:endParaRPr lang="en-US" sz="1600" dirty="0" smtClean="0">
              <a:solidFill>
                <a:schemeClr val="tx1">
                  <a:lumMod val="50000"/>
                  <a:lumOff val="50000"/>
                </a:schemeClr>
              </a:solidFill>
              <a:latin typeface="Arial Narrow" pitchFamily="34" charset="0"/>
            </a:endParaRPr>
          </a:p>
          <a:p>
            <a:pPr algn="l" eaLnBrk="0" hangingPunct="0">
              <a:tabLst>
                <a:tab pos="173038" algn="l"/>
                <a:tab pos="346075" algn="l"/>
              </a:tabLst>
              <a:defRPr/>
            </a:pPr>
            <a:r>
              <a:rPr lang="en-US" sz="1600" dirty="0" smtClean="0">
                <a:solidFill>
                  <a:schemeClr val="tx1">
                    <a:lumMod val="50000"/>
                    <a:lumOff val="50000"/>
                  </a:schemeClr>
                </a:solidFill>
                <a:latin typeface="Arial Narrow" pitchFamily="34" charset="0"/>
              </a:rPr>
              <a:t>Approximately </a:t>
            </a:r>
            <a:r>
              <a:rPr lang="en-US" sz="1600" dirty="0">
                <a:solidFill>
                  <a:schemeClr val="tx1">
                    <a:lumMod val="50000"/>
                    <a:lumOff val="50000"/>
                  </a:schemeClr>
                </a:solidFill>
                <a:latin typeface="Arial Narrow" pitchFamily="34" charset="0"/>
              </a:rPr>
              <a:t>equal number of interviews were completed in four geographic areas, defined as </a:t>
            </a:r>
            <a:r>
              <a:rPr lang="en-US" sz="1600" dirty="0" smtClean="0">
                <a:solidFill>
                  <a:schemeClr val="tx1">
                    <a:lumMod val="50000"/>
                    <a:lumOff val="50000"/>
                  </a:schemeClr>
                </a:solidFill>
                <a:latin typeface="Arial Narrow" pitchFamily="34" charset="0"/>
              </a:rPr>
              <a:t>Urban</a:t>
            </a:r>
            <a:r>
              <a:rPr lang="en-US" sz="1600" dirty="0">
                <a:solidFill>
                  <a:schemeClr val="tx1">
                    <a:lumMod val="50000"/>
                    <a:lumOff val="50000"/>
                  </a:schemeClr>
                </a:solidFill>
                <a:latin typeface="Arial Narrow" pitchFamily="34" charset="0"/>
              </a:rPr>
              <a:t>, </a:t>
            </a:r>
            <a:r>
              <a:rPr lang="en-US" sz="1600" dirty="0" smtClean="0">
                <a:solidFill>
                  <a:schemeClr val="tx1">
                    <a:lumMod val="50000"/>
                    <a:lumOff val="50000"/>
                  </a:schemeClr>
                </a:solidFill>
                <a:latin typeface="Arial Narrow" pitchFamily="34" charset="0"/>
              </a:rPr>
              <a:t>East Central </a:t>
            </a:r>
            <a:r>
              <a:rPr lang="en-US" sz="1600" dirty="0">
                <a:solidFill>
                  <a:schemeClr val="tx1">
                    <a:lumMod val="50000"/>
                    <a:lumOff val="50000"/>
                  </a:schemeClr>
                </a:solidFill>
                <a:latin typeface="Arial Narrow" pitchFamily="34" charset="0"/>
              </a:rPr>
              <a:t>and </a:t>
            </a:r>
            <a:r>
              <a:rPr lang="en-US" sz="1600" dirty="0" smtClean="0">
                <a:solidFill>
                  <a:schemeClr val="tx1">
                    <a:lumMod val="50000"/>
                    <a:lumOff val="50000"/>
                  </a:schemeClr>
                </a:solidFill>
                <a:latin typeface="Arial Narrow" pitchFamily="34" charset="0"/>
              </a:rPr>
              <a:t>West</a:t>
            </a:r>
            <a:r>
              <a:rPr lang="en-US" sz="1600" dirty="0">
                <a:solidFill>
                  <a:schemeClr val="tx1">
                    <a:lumMod val="50000"/>
                    <a:lumOff val="50000"/>
                  </a:schemeClr>
                </a:solidFill>
                <a:latin typeface="Arial Narrow" pitchFamily="34" charset="0"/>
              </a:rPr>
              <a:t>. </a:t>
            </a:r>
            <a:r>
              <a:rPr lang="en-US" sz="1600" dirty="0" smtClean="0">
                <a:solidFill>
                  <a:schemeClr val="tx1">
                    <a:lumMod val="50000"/>
                    <a:lumOff val="50000"/>
                  </a:schemeClr>
                </a:solidFill>
                <a:latin typeface="Arial Narrow" pitchFamily="34" charset="0"/>
              </a:rPr>
              <a:t> Total </a:t>
            </a:r>
            <a:r>
              <a:rPr lang="en-US" sz="1600" dirty="0">
                <a:solidFill>
                  <a:schemeClr val="tx1">
                    <a:lumMod val="50000"/>
                    <a:lumOff val="50000"/>
                  </a:schemeClr>
                </a:solidFill>
                <a:latin typeface="Arial Narrow" pitchFamily="34" charset="0"/>
              </a:rPr>
              <a:t>results were weighted to reflect the correct proportion for the state as a whole.</a:t>
            </a:r>
          </a:p>
          <a:p>
            <a:pPr algn="l" eaLnBrk="0" hangingPunct="0">
              <a:tabLst>
                <a:tab pos="173038" algn="l"/>
                <a:tab pos="346075" algn="l"/>
              </a:tabLst>
              <a:defRPr/>
            </a:pPr>
            <a:endParaRPr lang="en-US" sz="1600" dirty="0">
              <a:solidFill>
                <a:schemeClr val="tx1">
                  <a:lumMod val="50000"/>
                  <a:lumOff val="50000"/>
                </a:schemeClr>
              </a:solidFill>
              <a:latin typeface="Arial Narrow" pitchFamily="34" charset="0"/>
            </a:endParaRPr>
          </a:p>
          <a:p>
            <a:pPr algn="l" eaLnBrk="0" hangingPunct="0">
              <a:spcAft>
                <a:spcPts val="600"/>
              </a:spcAft>
              <a:tabLst>
                <a:tab pos="173038" algn="l"/>
                <a:tab pos="346075" algn="l"/>
              </a:tabLst>
              <a:defRPr/>
            </a:pPr>
            <a:r>
              <a:rPr lang="en-US" sz="1600" b="1" u="sng" dirty="0" smtClean="0">
                <a:solidFill>
                  <a:schemeClr val="accent4">
                    <a:lumMod val="75000"/>
                  </a:schemeClr>
                </a:solidFill>
                <a:latin typeface="Arial Narrow" pitchFamily="34" charset="0"/>
              </a:rPr>
              <a:t>Reporting/Graphics</a:t>
            </a:r>
            <a:endParaRPr lang="en-US" sz="1600" b="1" u="sng" dirty="0">
              <a:solidFill>
                <a:schemeClr val="accent4">
                  <a:lumMod val="75000"/>
                </a:schemeClr>
              </a:solidFill>
              <a:latin typeface="Arial Narrow" pitchFamily="34" charset="0"/>
            </a:endParaRPr>
          </a:p>
          <a:p>
            <a:pPr algn="l" eaLnBrk="0" hangingPunct="0">
              <a:tabLst>
                <a:tab pos="173038" algn="l"/>
                <a:tab pos="346075" algn="l"/>
              </a:tabLst>
              <a:defRPr/>
            </a:pPr>
            <a:r>
              <a:rPr lang="en-US" sz="1600" dirty="0">
                <a:solidFill>
                  <a:schemeClr val="tx1">
                    <a:lumMod val="50000"/>
                    <a:lumOff val="50000"/>
                  </a:schemeClr>
                </a:solidFill>
                <a:latin typeface="Arial Narrow" pitchFamily="34" charset="0"/>
              </a:rPr>
              <a:t>The percents shown on the graphs are based on those who had a response to the question.</a:t>
            </a:r>
          </a:p>
          <a:p>
            <a:pPr algn="l" eaLnBrk="0" hangingPunct="0">
              <a:tabLst>
                <a:tab pos="173038" algn="l"/>
                <a:tab pos="346075" algn="l"/>
              </a:tabLst>
              <a:defRPr/>
            </a:pPr>
            <a:r>
              <a:rPr lang="en-US" sz="1600" dirty="0">
                <a:solidFill>
                  <a:schemeClr val="tx1">
                    <a:lumMod val="50000"/>
                    <a:lumOff val="50000"/>
                  </a:schemeClr>
                </a:solidFill>
                <a:latin typeface="Arial Narrow" pitchFamily="34" charset="0"/>
              </a:rPr>
              <a:t>A         on the graphs indicates a discernibly statistical difference from the corresponding segment at the 90 percent confidence level.</a:t>
            </a:r>
          </a:p>
        </p:txBody>
      </p:sp>
      <p:grpSp>
        <p:nvGrpSpPr>
          <p:cNvPr id="12" name="Group 11"/>
          <p:cNvGrpSpPr/>
          <p:nvPr/>
        </p:nvGrpSpPr>
        <p:grpSpPr>
          <a:xfrm>
            <a:off x="755891" y="3658754"/>
            <a:ext cx="244475" cy="115888"/>
            <a:chOff x="1855788" y="2857500"/>
            <a:chExt cx="244475" cy="115888"/>
          </a:xfrm>
        </p:grpSpPr>
        <p:sp>
          <p:nvSpPr>
            <p:cNvPr id="17" name="Isosceles Triangle 16"/>
            <p:cNvSpPr/>
            <p:nvPr/>
          </p:nvSpPr>
          <p:spPr>
            <a:xfrm rot="10800000">
              <a:off x="1981200" y="2857500"/>
              <a:ext cx="119063" cy="1143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sp>
          <p:nvSpPr>
            <p:cNvPr id="18" name="Isosceles Triangle 17"/>
            <p:cNvSpPr/>
            <p:nvPr/>
          </p:nvSpPr>
          <p:spPr>
            <a:xfrm>
              <a:off x="1855788" y="2859088"/>
              <a:ext cx="119062" cy="1143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p>
          </p:txBody>
        </p: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973138" y="2438400"/>
            <a:ext cx="3974999" cy="707886"/>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000" dirty="0" smtClean="0">
                <a:solidFill>
                  <a:schemeClr val="accent3">
                    <a:lumMod val="75000"/>
                  </a:schemeClr>
                </a:solidFill>
                <a:latin typeface="Arial Narrow" pitchFamily="34" charset="0"/>
              </a:rPr>
              <a:t>KCTCS Brand Awareness &amp; Perceptions</a:t>
            </a:r>
          </a:p>
          <a:p>
            <a:pPr fontAlgn="auto">
              <a:spcBef>
                <a:spcPts val="0"/>
              </a:spcBef>
              <a:spcAft>
                <a:spcPts val="0"/>
              </a:spcAft>
              <a:defRPr/>
            </a:pPr>
            <a:endParaRPr lang="en-US" sz="2000" dirty="0" smtClean="0">
              <a:solidFill>
                <a:schemeClr val="tx1">
                  <a:lumMod val="75000"/>
                  <a:lumOff val="25000"/>
                </a:schemeClr>
              </a:solidFill>
              <a:latin typeface="Arial Narrow" pitchFamily="34" charset="0"/>
            </a:endParaRPr>
          </a:p>
        </p:txBody>
      </p:sp>
      <p:sp>
        <p:nvSpPr>
          <p:cNvPr id="6147" name="Line 4"/>
          <p:cNvSpPr>
            <a:spLocks noChangeShapeType="1"/>
          </p:cNvSpPr>
          <p:nvPr/>
        </p:nvSpPr>
        <p:spPr bwMode="auto">
          <a:xfrm>
            <a:off x="990600" y="2895600"/>
            <a:ext cx="8153400" cy="0"/>
          </a:xfrm>
          <a:prstGeom prst="line">
            <a:avLst/>
          </a:prstGeom>
          <a:noFill/>
          <a:ln w="9525">
            <a:solidFill>
              <a:schemeClr val="accent4">
                <a:lumMod val="75000"/>
              </a:schemeClr>
            </a:solidFill>
            <a:round/>
            <a:headEnd/>
            <a:tailEnd/>
          </a:ln>
        </p:spPr>
        <p:txBody>
          <a:bodyPr/>
          <a:lstStyle/>
          <a:p>
            <a:endParaRPr lang="en-US" dirty="0"/>
          </a:p>
        </p:txBody>
      </p:sp>
      <p:pic>
        <p:nvPicPr>
          <p:cNvPr id="10" name="Picture 9" descr="HorizonInSight-PURPLE.tif"/>
          <p:cNvPicPr>
            <a:picLocks noChangeAspect="1"/>
          </p:cNvPicPr>
          <p:nvPr/>
        </p:nvPicPr>
        <p:blipFill>
          <a:blip r:embed="rId3" cstate="print"/>
          <a:stretch>
            <a:fillRect/>
          </a:stretch>
        </p:blipFill>
        <p:spPr>
          <a:xfrm>
            <a:off x="152399" y="124079"/>
            <a:ext cx="1676401" cy="409321"/>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nvGraphicFramePr>
        <p:xfrm>
          <a:off x="481903" y="2449681"/>
          <a:ext cx="8295408" cy="1555389"/>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403615" y="3371393"/>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n=802</a:t>
            </a:r>
            <a:endParaRPr lang="en-US" sz="1200" dirty="0">
              <a:solidFill>
                <a:schemeClr val="tx1">
                  <a:lumMod val="50000"/>
                  <a:lumOff val="50000"/>
                </a:schemeClr>
              </a:solidFill>
              <a:latin typeface="Arial Narrow" pitchFamily="34" charset="0"/>
            </a:endParaRPr>
          </a:p>
        </p:txBody>
      </p:sp>
      <p:graphicFrame>
        <p:nvGraphicFramePr>
          <p:cNvPr id="12" name="Chart 11"/>
          <p:cNvGraphicFramePr/>
          <p:nvPr/>
        </p:nvGraphicFramePr>
        <p:xfrm>
          <a:off x="481903" y="4581139"/>
          <a:ext cx="8295408" cy="1612993"/>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 Box 3"/>
          <p:cNvSpPr txBox="1">
            <a:spLocks noChangeArrowheads="1"/>
          </p:cNvSpPr>
          <p:nvPr/>
        </p:nvSpPr>
        <p:spPr bwMode="auto">
          <a:xfrm>
            <a:off x="21047" y="4869175"/>
            <a:ext cx="1346008" cy="738664"/>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400" b="1" dirty="0" smtClean="0">
                <a:solidFill>
                  <a:schemeClr val="accent3">
                    <a:lumMod val="75000"/>
                  </a:schemeClr>
                </a:solidFill>
                <a:latin typeface="Arial Narrow" pitchFamily="34" charset="0"/>
              </a:rPr>
              <a:t>KCTCS College Awareness</a:t>
            </a:r>
          </a:p>
          <a:p>
            <a:pPr fontAlgn="auto">
              <a:spcBef>
                <a:spcPts val="0"/>
              </a:spcBef>
              <a:spcAft>
                <a:spcPts val="0"/>
              </a:spcAft>
              <a:defRPr/>
            </a:pPr>
            <a:r>
              <a:rPr lang="en-US" sz="1400" b="1" dirty="0" smtClean="0">
                <a:solidFill>
                  <a:schemeClr val="accent3">
                    <a:lumMod val="75000"/>
                  </a:schemeClr>
                </a:solidFill>
                <a:latin typeface="Arial Narrow" pitchFamily="34" charset="0"/>
              </a:rPr>
              <a:t>(Unaided/Aided)</a:t>
            </a:r>
          </a:p>
        </p:txBody>
      </p:sp>
      <p:sp>
        <p:nvSpPr>
          <p:cNvPr id="21" name="Text Box 3"/>
          <p:cNvSpPr txBox="1">
            <a:spLocks noChangeArrowheads="1"/>
          </p:cNvSpPr>
          <p:nvPr/>
        </p:nvSpPr>
        <p:spPr bwMode="auto">
          <a:xfrm>
            <a:off x="21047" y="2622502"/>
            <a:ext cx="1403615" cy="738664"/>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400" b="1" dirty="0" smtClean="0">
                <a:solidFill>
                  <a:schemeClr val="accent3">
                    <a:lumMod val="75000"/>
                  </a:schemeClr>
                </a:solidFill>
                <a:latin typeface="Arial Narrow" pitchFamily="34" charset="0"/>
              </a:rPr>
              <a:t>System Awareness</a:t>
            </a:r>
          </a:p>
          <a:p>
            <a:pPr fontAlgn="auto">
              <a:spcBef>
                <a:spcPts val="0"/>
              </a:spcBef>
              <a:spcAft>
                <a:spcPts val="0"/>
              </a:spcAft>
              <a:defRPr/>
            </a:pPr>
            <a:r>
              <a:rPr lang="en-US" sz="1400" b="1" dirty="0" smtClean="0">
                <a:solidFill>
                  <a:schemeClr val="accent3">
                    <a:lumMod val="75000"/>
                  </a:schemeClr>
                </a:solidFill>
                <a:latin typeface="Arial Narrow" pitchFamily="34" charset="0"/>
              </a:rPr>
              <a:t>(Aided)</a:t>
            </a:r>
          </a:p>
        </p:txBody>
      </p:sp>
      <p:sp>
        <p:nvSpPr>
          <p:cNvPr id="22" name="TextBox 21"/>
          <p:cNvSpPr txBox="1"/>
          <p:nvPr/>
        </p:nvSpPr>
        <p:spPr>
          <a:xfrm rot="10800000" flipV="1">
            <a:off x="654725" y="836686"/>
            <a:ext cx="7800734" cy="584775"/>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Brand awareness of KCTCS was up and up dramatically since 2006.  The same was true for unaided awareness of individual colleges.</a:t>
            </a:r>
            <a:endParaRPr lang="en-US" sz="1600" b="1" i="1" dirty="0">
              <a:solidFill>
                <a:schemeClr val="accent4">
                  <a:lumMod val="75000"/>
                </a:schemeClr>
              </a:solidFill>
              <a:latin typeface="Arial Narrow" pitchFamily="34" charset="0"/>
            </a:endParaRPr>
          </a:p>
        </p:txBody>
      </p:sp>
      <p:sp>
        <p:nvSpPr>
          <p:cNvPr id="23" name="TextBox 22"/>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KCTCS  Brand Awareness</a:t>
            </a:r>
            <a:endParaRPr lang="en-US" sz="1600" b="1" dirty="0">
              <a:solidFill>
                <a:schemeClr val="bg1"/>
              </a:solidFill>
              <a:latin typeface="Arial Narrow" pitchFamily="34" charset="0"/>
            </a:endParaRPr>
          </a:p>
        </p:txBody>
      </p:sp>
      <p:sp>
        <p:nvSpPr>
          <p:cNvPr id="10" name="TextBox 9"/>
          <p:cNvSpPr txBox="1"/>
          <p:nvPr/>
        </p:nvSpPr>
        <p:spPr>
          <a:xfrm rot="10800000" flipV="1">
            <a:off x="2325328" y="1585577"/>
            <a:ext cx="4435738"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Prior to my call today, have you heard of the Kentucky Community and Technical College System otherwise known as KCTCS?</a:t>
            </a:r>
            <a:endParaRPr lang="en-US" sz="1200" b="1" i="1" dirty="0">
              <a:solidFill>
                <a:schemeClr val="tx1">
                  <a:lumMod val="50000"/>
                  <a:lumOff val="50000"/>
                </a:schemeClr>
              </a:solidFill>
              <a:latin typeface="Arial Narrow" pitchFamily="34" charset="0"/>
            </a:endParaRPr>
          </a:p>
        </p:txBody>
      </p:sp>
      <p:sp>
        <p:nvSpPr>
          <p:cNvPr id="11" name="TextBox 10"/>
          <p:cNvSpPr txBox="1"/>
          <p:nvPr/>
        </p:nvSpPr>
        <p:spPr>
          <a:xfrm rot="10800000" flipV="1">
            <a:off x="1979686" y="4061867"/>
            <a:ext cx="524223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When you think of these places in Kentucky that people go to further their education after high school, which one comes to mind?  Have you heard of (college)?</a:t>
            </a:r>
            <a:endParaRPr lang="en-US" sz="1200" b="1" i="1" dirty="0">
              <a:solidFill>
                <a:schemeClr val="tx1">
                  <a:lumMod val="50000"/>
                  <a:lumOff val="50000"/>
                </a:schemeClr>
              </a:solidFill>
              <a:latin typeface="Arial Narrow" pitchFamily="34" charset="0"/>
            </a:endParaRPr>
          </a:p>
        </p:txBody>
      </p:sp>
      <p:sp>
        <p:nvSpPr>
          <p:cNvPr id="13" name="TextBox 12"/>
          <p:cNvSpPr txBox="1"/>
          <p:nvPr/>
        </p:nvSpPr>
        <p:spPr>
          <a:xfrm>
            <a:off x="1403615" y="2737716"/>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n=803</a:t>
            </a:r>
            <a:endParaRPr lang="en-US" sz="1200" dirty="0">
              <a:solidFill>
                <a:schemeClr val="tx1">
                  <a:lumMod val="50000"/>
                  <a:lumOff val="50000"/>
                </a:schemeClr>
              </a:solidFill>
              <a:latin typeface="Arial Narrow" pitchFamily="34" charset="0"/>
            </a:endParaRPr>
          </a:p>
        </p:txBody>
      </p:sp>
      <p:sp>
        <p:nvSpPr>
          <p:cNvPr id="14" name="TextBox 13"/>
          <p:cNvSpPr txBox="1"/>
          <p:nvPr/>
        </p:nvSpPr>
        <p:spPr>
          <a:xfrm>
            <a:off x="1403615" y="4880211"/>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n=803</a:t>
            </a:r>
            <a:endParaRPr lang="en-US" sz="1200" dirty="0">
              <a:solidFill>
                <a:schemeClr val="tx1">
                  <a:lumMod val="50000"/>
                  <a:lumOff val="50000"/>
                </a:schemeClr>
              </a:solidFill>
              <a:latin typeface="Arial Narrow" pitchFamily="34" charset="0"/>
            </a:endParaRPr>
          </a:p>
        </p:txBody>
      </p:sp>
      <p:sp>
        <p:nvSpPr>
          <p:cNvPr id="15" name="TextBox 14"/>
          <p:cNvSpPr txBox="1"/>
          <p:nvPr/>
        </p:nvSpPr>
        <p:spPr>
          <a:xfrm>
            <a:off x="1403615" y="5513888"/>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n=802</a:t>
            </a:r>
            <a:endParaRPr lang="en-US" sz="1200" dirty="0">
              <a:solidFill>
                <a:schemeClr val="tx1">
                  <a:lumMod val="50000"/>
                  <a:lumOff val="50000"/>
                </a:schemeClr>
              </a:solidFill>
              <a:latin typeface="Arial Narrow" pitchFamily="34" charset="0"/>
            </a:endParaRPr>
          </a:p>
        </p:txBody>
      </p:sp>
      <p:sp>
        <p:nvSpPr>
          <p:cNvPr id="16" name="Isosceles Triangle 15"/>
          <p:cNvSpPr/>
          <p:nvPr/>
        </p:nvSpPr>
        <p:spPr>
          <a:xfrm>
            <a:off x="4399179" y="5444796"/>
            <a:ext cx="118872" cy="11521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p:nvSpPr>
        <p:spPr>
          <a:xfrm>
            <a:off x="6184996" y="3256179"/>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nvGraphicFramePr>
        <p:xfrm>
          <a:off x="481903" y="4581139"/>
          <a:ext cx="8295408" cy="16129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p:nvPr/>
        </p:nvGraphicFramePr>
        <p:xfrm>
          <a:off x="597116" y="2449681"/>
          <a:ext cx="8122588" cy="1555389"/>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 Box 3"/>
          <p:cNvSpPr txBox="1">
            <a:spLocks noChangeArrowheads="1"/>
          </p:cNvSpPr>
          <p:nvPr/>
        </p:nvSpPr>
        <p:spPr bwMode="auto">
          <a:xfrm>
            <a:off x="21047" y="4638747"/>
            <a:ext cx="1382568" cy="923330"/>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b="1" dirty="0" smtClean="0">
                <a:solidFill>
                  <a:schemeClr val="accent3">
                    <a:lumMod val="75000"/>
                  </a:schemeClr>
                </a:solidFill>
                <a:latin typeface="Arial Narrow" pitchFamily="34" charset="0"/>
              </a:rPr>
              <a:t>A KCTCS College In My Area</a:t>
            </a:r>
          </a:p>
        </p:txBody>
      </p:sp>
      <p:sp>
        <p:nvSpPr>
          <p:cNvPr id="21" name="Text Box 3"/>
          <p:cNvSpPr txBox="1">
            <a:spLocks noChangeArrowheads="1"/>
          </p:cNvSpPr>
          <p:nvPr/>
        </p:nvSpPr>
        <p:spPr bwMode="auto">
          <a:xfrm>
            <a:off x="0" y="2656419"/>
            <a:ext cx="1329916"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accent3">
                    <a:lumMod val="75000"/>
                  </a:schemeClr>
                </a:solidFill>
                <a:latin typeface="Arial Narrow" pitchFamily="34" charset="0"/>
              </a:rPr>
              <a:t>As A System</a:t>
            </a:r>
          </a:p>
        </p:txBody>
      </p:sp>
      <p:sp>
        <p:nvSpPr>
          <p:cNvPr id="22" name="TextBox 21"/>
          <p:cNvSpPr txBox="1"/>
          <p:nvPr/>
        </p:nvSpPr>
        <p:spPr>
          <a:xfrm rot="10800000" flipV="1">
            <a:off x="861363" y="836686"/>
            <a:ext cx="7397485" cy="584775"/>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Brand impressions remained the same.  The changes reported were not large enough to be considered different at the 90 percent confidence level.</a:t>
            </a:r>
            <a:endParaRPr lang="en-US" sz="1600" b="1" i="1" dirty="0">
              <a:solidFill>
                <a:schemeClr val="accent4">
                  <a:lumMod val="75000"/>
                </a:schemeClr>
              </a:solidFill>
              <a:latin typeface="Arial Narrow" pitchFamily="34" charset="0"/>
            </a:endParaRPr>
          </a:p>
        </p:txBody>
      </p:sp>
      <p:sp>
        <p:nvSpPr>
          <p:cNvPr id="23" name="TextBox 22"/>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KCTCS Brand Impression Among Those Aware</a:t>
            </a:r>
            <a:endParaRPr lang="en-US" sz="1600" b="1" dirty="0">
              <a:solidFill>
                <a:schemeClr val="bg1"/>
              </a:solidFill>
              <a:latin typeface="Arial Narrow" pitchFamily="34" charset="0"/>
            </a:endParaRPr>
          </a:p>
        </p:txBody>
      </p:sp>
      <p:sp>
        <p:nvSpPr>
          <p:cNvPr id="9" name="TextBox 8"/>
          <p:cNvSpPr txBox="1"/>
          <p:nvPr/>
        </p:nvSpPr>
        <p:spPr>
          <a:xfrm>
            <a:off x="1461222" y="3371393"/>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n=428</a:t>
            </a:r>
            <a:endParaRPr lang="en-US" sz="1200" dirty="0">
              <a:solidFill>
                <a:schemeClr val="tx1">
                  <a:lumMod val="50000"/>
                  <a:lumOff val="50000"/>
                </a:schemeClr>
              </a:solidFill>
              <a:latin typeface="Arial Narrow" pitchFamily="34" charset="0"/>
            </a:endParaRPr>
          </a:p>
        </p:txBody>
      </p:sp>
      <p:sp>
        <p:nvSpPr>
          <p:cNvPr id="10" name="TextBox 9"/>
          <p:cNvSpPr txBox="1"/>
          <p:nvPr/>
        </p:nvSpPr>
        <p:spPr>
          <a:xfrm>
            <a:off x="1403615" y="5560459"/>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n=747</a:t>
            </a:r>
            <a:endParaRPr lang="en-US" sz="1200" dirty="0">
              <a:solidFill>
                <a:schemeClr val="tx1">
                  <a:lumMod val="50000"/>
                  <a:lumOff val="50000"/>
                </a:schemeClr>
              </a:solidFill>
              <a:latin typeface="Arial Narrow" pitchFamily="34" charset="0"/>
            </a:endParaRPr>
          </a:p>
        </p:txBody>
      </p:sp>
      <p:sp>
        <p:nvSpPr>
          <p:cNvPr id="11" name="TextBox 10"/>
          <p:cNvSpPr txBox="1"/>
          <p:nvPr/>
        </p:nvSpPr>
        <p:spPr>
          <a:xfrm rot="10800000" flipV="1">
            <a:off x="2037293" y="1643184"/>
            <a:ext cx="506941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Based on what you know or have heard from others, is your overall impression of KCTCS colleges overall excellent, very good, good, fair or poor?</a:t>
            </a:r>
            <a:endParaRPr lang="en-US" sz="1200" b="1" i="1" dirty="0">
              <a:solidFill>
                <a:schemeClr val="tx1">
                  <a:lumMod val="50000"/>
                  <a:lumOff val="50000"/>
                </a:schemeClr>
              </a:solidFill>
              <a:latin typeface="Arial Narrow" pitchFamily="34" charset="0"/>
            </a:endParaRPr>
          </a:p>
        </p:txBody>
      </p:sp>
      <p:sp>
        <p:nvSpPr>
          <p:cNvPr id="13" name="TextBox 12"/>
          <p:cNvSpPr txBox="1"/>
          <p:nvPr/>
        </p:nvSpPr>
        <p:spPr>
          <a:xfrm rot="10800000" flipV="1">
            <a:off x="2037293" y="4062677"/>
            <a:ext cx="506941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Based on experience or anything you have heard, seen or read, is your overall impression of (college) excellent, very good, good, fair or poor?</a:t>
            </a:r>
            <a:endParaRPr lang="en-US" sz="1200" b="1" i="1" dirty="0">
              <a:solidFill>
                <a:schemeClr val="tx1">
                  <a:lumMod val="50000"/>
                  <a:lumOff val="50000"/>
                </a:schemeClr>
              </a:solidFill>
              <a:latin typeface="Arial Narrow" pitchFamily="34" charset="0"/>
            </a:endParaRPr>
          </a:p>
        </p:txBody>
      </p:sp>
      <p:sp>
        <p:nvSpPr>
          <p:cNvPr id="14" name="TextBox 13"/>
          <p:cNvSpPr txBox="1"/>
          <p:nvPr/>
        </p:nvSpPr>
        <p:spPr>
          <a:xfrm>
            <a:off x="1461222" y="2795323"/>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n=302</a:t>
            </a:r>
            <a:endParaRPr lang="en-US" sz="1200" dirty="0">
              <a:solidFill>
                <a:schemeClr val="tx1">
                  <a:lumMod val="50000"/>
                  <a:lumOff val="50000"/>
                </a:schemeClr>
              </a:solidFill>
              <a:latin typeface="Arial Narrow" pitchFamily="34" charset="0"/>
            </a:endParaRPr>
          </a:p>
        </p:txBody>
      </p:sp>
      <p:sp>
        <p:nvSpPr>
          <p:cNvPr id="15" name="TextBox 14"/>
          <p:cNvSpPr txBox="1"/>
          <p:nvPr/>
        </p:nvSpPr>
        <p:spPr>
          <a:xfrm>
            <a:off x="1403615" y="4937818"/>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n=728</a:t>
            </a:r>
            <a:endParaRPr lang="en-US" sz="1200" dirty="0">
              <a:solidFill>
                <a:schemeClr val="tx1">
                  <a:lumMod val="50000"/>
                  <a:lumOff val="50000"/>
                </a:schemeClr>
              </a:solidFill>
              <a:latin typeface="Arial Narrow" pitchFamily="34" charset="0"/>
            </a:endParaRPr>
          </a:p>
        </p:txBody>
      </p:sp>
      <p:sp>
        <p:nvSpPr>
          <p:cNvPr id="16" name="Text Box 3"/>
          <p:cNvSpPr txBox="1">
            <a:spLocks noChangeArrowheads="1"/>
          </p:cNvSpPr>
          <p:nvPr/>
        </p:nvSpPr>
        <p:spPr bwMode="auto">
          <a:xfrm>
            <a:off x="115214" y="3025751"/>
            <a:ext cx="1288401" cy="523220"/>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400" b="1" dirty="0" smtClean="0">
                <a:solidFill>
                  <a:schemeClr val="accent3">
                    <a:lumMod val="75000"/>
                  </a:schemeClr>
                </a:solidFill>
                <a:latin typeface="Arial Narrow" pitchFamily="34" charset="0"/>
              </a:rPr>
              <a:t>% Excellent/</a:t>
            </a:r>
          </a:p>
          <a:p>
            <a:pPr fontAlgn="auto">
              <a:spcBef>
                <a:spcPts val="0"/>
              </a:spcBef>
              <a:spcAft>
                <a:spcPts val="0"/>
              </a:spcAft>
              <a:defRPr/>
            </a:pPr>
            <a:r>
              <a:rPr lang="en-US" sz="1400" b="1" dirty="0" smtClean="0">
                <a:solidFill>
                  <a:schemeClr val="accent3">
                    <a:lumMod val="75000"/>
                  </a:schemeClr>
                </a:solidFill>
                <a:latin typeface="Arial Narrow" pitchFamily="34" charset="0"/>
              </a:rPr>
              <a:t>Very Good</a:t>
            </a:r>
          </a:p>
        </p:txBody>
      </p:sp>
      <p:sp>
        <p:nvSpPr>
          <p:cNvPr id="17" name="Text Box 3"/>
          <p:cNvSpPr txBox="1">
            <a:spLocks noChangeArrowheads="1"/>
          </p:cNvSpPr>
          <p:nvPr/>
        </p:nvSpPr>
        <p:spPr bwMode="auto">
          <a:xfrm>
            <a:off x="115214" y="5555702"/>
            <a:ext cx="1288401" cy="523220"/>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400" b="1" dirty="0" smtClean="0">
                <a:solidFill>
                  <a:schemeClr val="accent3">
                    <a:lumMod val="75000"/>
                  </a:schemeClr>
                </a:solidFill>
                <a:latin typeface="Arial Narrow" pitchFamily="34" charset="0"/>
              </a:rPr>
              <a:t>% Excellent/</a:t>
            </a:r>
          </a:p>
          <a:p>
            <a:pPr fontAlgn="auto">
              <a:spcBef>
                <a:spcPts val="0"/>
              </a:spcBef>
              <a:spcAft>
                <a:spcPts val="0"/>
              </a:spcAft>
              <a:defRPr/>
            </a:pPr>
            <a:r>
              <a:rPr lang="en-US" sz="1400" b="1" dirty="0" smtClean="0">
                <a:solidFill>
                  <a:schemeClr val="accent3">
                    <a:lumMod val="75000"/>
                  </a:schemeClr>
                </a:solidFill>
                <a:latin typeface="Arial Narrow" pitchFamily="34" charset="0"/>
              </a:rPr>
              <a:t>Very Good</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nvGraphicFramePr>
        <p:xfrm>
          <a:off x="251475" y="3025750"/>
          <a:ext cx="3974883" cy="1382568"/>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 Box 3"/>
          <p:cNvSpPr txBox="1">
            <a:spLocks noChangeArrowheads="1"/>
          </p:cNvSpPr>
          <p:nvPr/>
        </p:nvSpPr>
        <p:spPr bwMode="auto">
          <a:xfrm>
            <a:off x="942759" y="2656418"/>
            <a:ext cx="633443"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West</a:t>
            </a:r>
          </a:p>
        </p:txBody>
      </p:sp>
      <p:sp>
        <p:nvSpPr>
          <p:cNvPr id="22" name="TextBox 21"/>
          <p:cNvSpPr txBox="1"/>
          <p:nvPr/>
        </p:nvSpPr>
        <p:spPr>
          <a:xfrm rot="10800000" flipV="1">
            <a:off x="861363" y="779079"/>
            <a:ext cx="7397485" cy="584775"/>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Across the four regions the stability of the KCTCS image as a system was also evident.  Again the changes reported were not large enough to be significant one way or another.</a:t>
            </a:r>
            <a:endParaRPr lang="en-US" sz="1600" b="1" i="1" dirty="0">
              <a:solidFill>
                <a:schemeClr val="accent4">
                  <a:lumMod val="75000"/>
                </a:schemeClr>
              </a:solidFill>
              <a:latin typeface="Arial Narrow" pitchFamily="34" charset="0"/>
            </a:endParaRPr>
          </a:p>
        </p:txBody>
      </p:sp>
      <p:sp>
        <p:nvSpPr>
          <p:cNvPr id="23" name="TextBox 22"/>
          <p:cNvSpPr txBox="1"/>
          <p:nvPr/>
        </p:nvSpPr>
        <p:spPr>
          <a:xfrm rot="10800000" flipV="1">
            <a:off x="576069" y="375829"/>
            <a:ext cx="7567565"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KCTCS Brand Impressions By Region Among Those Aware Of The KCTCS College System</a:t>
            </a:r>
            <a:endParaRPr lang="en-US" sz="1600" b="1" dirty="0">
              <a:solidFill>
                <a:schemeClr val="bg1"/>
              </a:solidFill>
              <a:latin typeface="Arial Narrow" pitchFamily="34" charset="0"/>
            </a:endParaRPr>
          </a:p>
        </p:txBody>
      </p:sp>
      <p:sp>
        <p:nvSpPr>
          <p:cNvPr id="9" name="TextBox 8"/>
          <p:cNvSpPr txBox="1"/>
          <p:nvPr/>
        </p:nvSpPr>
        <p:spPr>
          <a:xfrm>
            <a:off x="3707895" y="2622501"/>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Now</a:t>
            </a:r>
          </a:p>
          <a:p>
            <a:r>
              <a:rPr lang="en-US" sz="1200" dirty="0" smtClean="0">
                <a:solidFill>
                  <a:schemeClr val="tx1">
                    <a:lumMod val="50000"/>
                    <a:lumOff val="50000"/>
                  </a:schemeClr>
                </a:solidFill>
                <a:latin typeface="Arial Narrow" pitchFamily="34" charset="0"/>
              </a:rPr>
              <a:t>n=131</a:t>
            </a:r>
            <a:endParaRPr lang="en-US" sz="1200"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251475" y="4926781"/>
          <a:ext cx="3974883" cy="1324961"/>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Box 3"/>
          <p:cNvSpPr txBox="1">
            <a:spLocks noChangeArrowheads="1"/>
          </p:cNvSpPr>
          <p:nvPr/>
        </p:nvSpPr>
        <p:spPr bwMode="auto">
          <a:xfrm>
            <a:off x="942759" y="4638747"/>
            <a:ext cx="837089"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Central</a:t>
            </a:r>
          </a:p>
        </p:txBody>
      </p:sp>
      <p:graphicFrame>
        <p:nvGraphicFramePr>
          <p:cNvPr id="14" name="Chart 13"/>
          <p:cNvGraphicFramePr/>
          <p:nvPr/>
        </p:nvGraphicFramePr>
        <p:xfrm>
          <a:off x="4975249" y="3025750"/>
          <a:ext cx="3974883" cy="138256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p:nvPr/>
        </p:nvGraphicFramePr>
        <p:xfrm>
          <a:off x="4975249" y="4869175"/>
          <a:ext cx="3974883" cy="1382568"/>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 Box 3"/>
          <p:cNvSpPr txBox="1">
            <a:spLocks noChangeArrowheads="1"/>
          </p:cNvSpPr>
          <p:nvPr/>
        </p:nvSpPr>
        <p:spPr bwMode="auto">
          <a:xfrm>
            <a:off x="5609160" y="2714025"/>
            <a:ext cx="585417"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East</a:t>
            </a:r>
          </a:p>
        </p:txBody>
      </p:sp>
      <p:sp>
        <p:nvSpPr>
          <p:cNvPr id="17" name="Text Box 3"/>
          <p:cNvSpPr txBox="1">
            <a:spLocks noChangeArrowheads="1"/>
          </p:cNvSpPr>
          <p:nvPr/>
        </p:nvSpPr>
        <p:spPr bwMode="auto">
          <a:xfrm>
            <a:off x="5608926" y="4557450"/>
            <a:ext cx="731290"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Urban</a:t>
            </a:r>
          </a:p>
        </p:txBody>
      </p:sp>
      <p:sp>
        <p:nvSpPr>
          <p:cNvPr id="24" name="Rectangle 23"/>
          <p:cNvSpPr/>
          <p:nvPr/>
        </p:nvSpPr>
        <p:spPr>
          <a:xfrm>
            <a:off x="5090463" y="2622501"/>
            <a:ext cx="3859669" cy="1785817"/>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66689" y="2622501"/>
            <a:ext cx="3859669" cy="178581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366689" y="4581140"/>
            <a:ext cx="3859669" cy="172821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090463" y="4523533"/>
            <a:ext cx="3859669" cy="178581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8431669" y="4523533"/>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Now</a:t>
            </a:r>
          </a:p>
          <a:p>
            <a:r>
              <a:rPr lang="en-US" sz="1200" dirty="0" smtClean="0">
                <a:solidFill>
                  <a:schemeClr val="tx1">
                    <a:lumMod val="50000"/>
                    <a:lumOff val="50000"/>
                  </a:schemeClr>
                </a:solidFill>
                <a:latin typeface="Arial Narrow" pitchFamily="34" charset="0"/>
              </a:rPr>
              <a:t>n=79</a:t>
            </a:r>
            <a:endParaRPr lang="en-US" sz="1200" dirty="0">
              <a:solidFill>
                <a:schemeClr val="tx1">
                  <a:lumMod val="50000"/>
                  <a:lumOff val="50000"/>
                </a:schemeClr>
              </a:solidFill>
              <a:latin typeface="Arial Narrow" pitchFamily="34" charset="0"/>
            </a:endParaRPr>
          </a:p>
        </p:txBody>
      </p:sp>
      <p:sp>
        <p:nvSpPr>
          <p:cNvPr id="29" name="TextBox 28"/>
          <p:cNvSpPr txBox="1"/>
          <p:nvPr/>
        </p:nvSpPr>
        <p:spPr>
          <a:xfrm>
            <a:off x="8431669" y="2621693"/>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Now</a:t>
            </a:r>
          </a:p>
          <a:p>
            <a:r>
              <a:rPr lang="en-US" sz="1200" dirty="0" smtClean="0">
                <a:solidFill>
                  <a:schemeClr val="tx1">
                    <a:lumMod val="50000"/>
                    <a:lumOff val="50000"/>
                  </a:schemeClr>
                </a:solidFill>
                <a:latin typeface="Arial Narrow" pitchFamily="34" charset="0"/>
              </a:rPr>
              <a:t>n=106</a:t>
            </a:r>
            <a:endParaRPr lang="en-US" sz="1200" dirty="0">
              <a:solidFill>
                <a:schemeClr val="tx1">
                  <a:lumMod val="50000"/>
                  <a:lumOff val="50000"/>
                </a:schemeClr>
              </a:solidFill>
              <a:latin typeface="Arial Narrow" pitchFamily="34" charset="0"/>
            </a:endParaRPr>
          </a:p>
        </p:txBody>
      </p:sp>
      <p:sp>
        <p:nvSpPr>
          <p:cNvPr id="30" name="TextBox 29"/>
          <p:cNvSpPr txBox="1"/>
          <p:nvPr/>
        </p:nvSpPr>
        <p:spPr>
          <a:xfrm>
            <a:off x="3707895" y="4580331"/>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Now</a:t>
            </a:r>
          </a:p>
          <a:p>
            <a:r>
              <a:rPr lang="en-US" sz="1200" dirty="0" smtClean="0">
                <a:solidFill>
                  <a:schemeClr val="tx1">
                    <a:lumMod val="50000"/>
                    <a:lumOff val="50000"/>
                  </a:schemeClr>
                </a:solidFill>
                <a:latin typeface="Arial Narrow" pitchFamily="34" charset="0"/>
              </a:rPr>
              <a:t>n=111</a:t>
            </a:r>
            <a:endParaRPr lang="en-US" sz="1200" dirty="0">
              <a:solidFill>
                <a:schemeClr val="tx1">
                  <a:lumMod val="50000"/>
                  <a:lumOff val="50000"/>
                </a:schemeClr>
              </a:solidFill>
              <a:latin typeface="Arial Narrow" pitchFamily="34" charset="0"/>
            </a:endParaRPr>
          </a:p>
        </p:txBody>
      </p:sp>
      <p:sp>
        <p:nvSpPr>
          <p:cNvPr id="20" name="Text Box 3"/>
          <p:cNvSpPr txBox="1">
            <a:spLocks noChangeArrowheads="1"/>
          </p:cNvSpPr>
          <p:nvPr/>
        </p:nvSpPr>
        <p:spPr bwMode="auto">
          <a:xfrm>
            <a:off x="2901397" y="2046432"/>
            <a:ext cx="3341206" cy="338554"/>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1600" b="1" dirty="0" smtClean="0">
                <a:solidFill>
                  <a:schemeClr val="bg1">
                    <a:lumMod val="50000"/>
                  </a:schemeClr>
                </a:solidFill>
                <a:latin typeface="Arial Narrow" pitchFamily="34" charset="0"/>
              </a:rPr>
              <a:t>As A System (% Excellent/Very Good</a:t>
            </a:r>
            <a:r>
              <a:rPr lang="en-US" sz="1600" b="1" dirty="0" smtClean="0">
                <a:solidFill>
                  <a:schemeClr val="accent3">
                    <a:lumMod val="75000"/>
                  </a:schemeClr>
                </a:solidFill>
                <a:latin typeface="Arial Narrow" pitchFamily="34" charset="0"/>
              </a:rPr>
              <a:t>)</a:t>
            </a:r>
          </a:p>
        </p:txBody>
      </p:sp>
      <p:sp>
        <p:nvSpPr>
          <p:cNvPr id="32" name="TextBox 31"/>
          <p:cNvSpPr txBox="1"/>
          <p:nvPr/>
        </p:nvSpPr>
        <p:spPr>
          <a:xfrm rot="10800000" flipV="1">
            <a:off x="2037293" y="1470363"/>
            <a:ext cx="506941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Based on what you know or have heard from others, is your overall impression of KCTCS college overall excellent, very good, good, fair or poor?</a:t>
            </a:r>
            <a:endParaRPr lang="en-US" sz="1200" b="1" i="1" dirty="0">
              <a:solidFill>
                <a:schemeClr val="tx1">
                  <a:lumMod val="50000"/>
                  <a:lumOff val="50000"/>
                </a:schemeClr>
              </a:solidFill>
              <a:latin typeface="Arial Narrow" pitchFamily="34" charset="0"/>
            </a:endParaRPr>
          </a:p>
        </p:txBody>
      </p:sp>
      <p:sp>
        <p:nvSpPr>
          <p:cNvPr id="33" name="TextBox 32"/>
          <p:cNvSpPr txBox="1"/>
          <p:nvPr/>
        </p:nvSpPr>
        <p:spPr>
          <a:xfrm>
            <a:off x="3247039" y="2622502"/>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a:t>
            </a:r>
          </a:p>
          <a:p>
            <a:r>
              <a:rPr lang="en-US" sz="1200" dirty="0" smtClean="0">
                <a:solidFill>
                  <a:schemeClr val="tx1">
                    <a:lumMod val="50000"/>
                    <a:lumOff val="50000"/>
                  </a:schemeClr>
                </a:solidFill>
                <a:latin typeface="Arial Narrow" pitchFamily="34" charset="0"/>
              </a:rPr>
              <a:t>n=97</a:t>
            </a:r>
            <a:endParaRPr lang="en-US" sz="1200" dirty="0">
              <a:solidFill>
                <a:schemeClr val="tx1">
                  <a:lumMod val="50000"/>
                  <a:lumOff val="50000"/>
                </a:schemeClr>
              </a:solidFill>
              <a:latin typeface="Arial Narrow" pitchFamily="34" charset="0"/>
            </a:endParaRPr>
          </a:p>
        </p:txBody>
      </p:sp>
      <p:sp>
        <p:nvSpPr>
          <p:cNvPr id="34" name="TextBox 33"/>
          <p:cNvSpPr txBox="1"/>
          <p:nvPr/>
        </p:nvSpPr>
        <p:spPr>
          <a:xfrm>
            <a:off x="3247039" y="4580331"/>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a:t>
            </a:r>
          </a:p>
          <a:p>
            <a:r>
              <a:rPr lang="en-US" sz="1200" dirty="0" smtClean="0">
                <a:solidFill>
                  <a:schemeClr val="tx1">
                    <a:lumMod val="50000"/>
                    <a:lumOff val="50000"/>
                  </a:schemeClr>
                </a:solidFill>
                <a:latin typeface="Arial Narrow" pitchFamily="34" charset="0"/>
              </a:rPr>
              <a:t>n=78</a:t>
            </a:r>
            <a:endParaRPr lang="en-US" sz="1200" dirty="0">
              <a:solidFill>
                <a:schemeClr val="tx1">
                  <a:lumMod val="50000"/>
                  <a:lumOff val="50000"/>
                </a:schemeClr>
              </a:solidFill>
              <a:latin typeface="Arial Narrow" pitchFamily="34" charset="0"/>
            </a:endParaRPr>
          </a:p>
        </p:txBody>
      </p:sp>
      <p:sp>
        <p:nvSpPr>
          <p:cNvPr id="35" name="TextBox 34"/>
          <p:cNvSpPr txBox="1"/>
          <p:nvPr/>
        </p:nvSpPr>
        <p:spPr>
          <a:xfrm>
            <a:off x="8028420" y="2621693"/>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a:t>
            </a:r>
          </a:p>
          <a:p>
            <a:r>
              <a:rPr lang="en-US" sz="1200" dirty="0" smtClean="0">
                <a:solidFill>
                  <a:schemeClr val="tx1">
                    <a:lumMod val="50000"/>
                    <a:lumOff val="50000"/>
                  </a:schemeClr>
                </a:solidFill>
                <a:latin typeface="Arial Narrow" pitchFamily="34" charset="0"/>
              </a:rPr>
              <a:t>n=77</a:t>
            </a:r>
            <a:endParaRPr lang="en-US" sz="1200" dirty="0">
              <a:solidFill>
                <a:schemeClr val="tx1">
                  <a:lumMod val="50000"/>
                  <a:lumOff val="50000"/>
                </a:schemeClr>
              </a:solidFill>
              <a:latin typeface="Arial Narrow" pitchFamily="34" charset="0"/>
            </a:endParaRPr>
          </a:p>
        </p:txBody>
      </p:sp>
      <p:sp>
        <p:nvSpPr>
          <p:cNvPr id="36" name="TextBox 35"/>
          <p:cNvSpPr txBox="1"/>
          <p:nvPr/>
        </p:nvSpPr>
        <p:spPr>
          <a:xfrm>
            <a:off x="8028420" y="4522724"/>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a:t>
            </a:r>
          </a:p>
          <a:p>
            <a:r>
              <a:rPr lang="en-US" sz="1200" dirty="0" smtClean="0">
                <a:solidFill>
                  <a:schemeClr val="tx1">
                    <a:lumMod val="50000"/>
                    <a:lumOff val="50000"/>
                  </a:schemeClr>
                </a:solidFill>
                <a:latin typeface="Arial Narrow" pitchFamily="34" charset="0"/>
              </a:rPr>
              <a:t>n=43</a:t>
            </a:r>
            <a:endParaRPr lang="en-US" sz="1200"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p:cNvGraphicFramePr/>
          <p:nvPr/>
        </p:nvGraphicFramePr>
        <p:xfrm>
          <a:off x="251475" y="3025750"/>
          <a:ext cx="3974883" cy="1382567"/>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 Box 3"/>
          <p:cNvSpPr txBox="1">
            <a:spLocks noChangeArrowheads="1"/>
          </p:cNvSpPr>
          <p:nvPr/>
        </p:nvSpPr>
        <p:spPr bwMode="auto">
          <a:xfrm>
            <a:off x="942759" y="2656419"/>
            <a:ext cx="633443"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West</a:t>
            </a:r>
          </a:p>
        </p:txBody>
      </p:sp>
      <p:sp>
        <p:nvSpPr>
          <p:cNvPr id="22" name="TextBox 21"/>
          <p:cNvSpPr txBox="1"/>
          <p:nvPr/>
        </p:nvSpPr>
        <p:spPr>
          <a:xfrm rot="10800000" flipV="1">
            <a:off x="746149" y="836686"/>
            <a:ext cx="7627913" cy="338554"/>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Across the four regions the stability of the local college images was also evident. </a:t>
            </a:r>
            <a:endParaRPr lang="en-US" sz="1600" b="1" i="1" dirty="0">
              <a:solidFill>
                <a:schemeClr val="accent4">
                  <a:lumMod val="75000"/>
                </a:schemeClr>
              </a:solidFill>
              <a:latin typeface="Arial Narrow" pitchFamily="34" charset="0"/>
            </a:endParaRPr>
          </a:p>
        </p:txBody>
      </p:sp>
      <p:sp>
        <p:nvSpPr>
          <p:cNvPr id="23" name="TextBox 22"/>
          <p:cNvSpPr txBox="1"/>
          <p:nvPr/>
        </p:nvSpPr>
        <p:spPr>
          <a:xfrm rot="10800000" flipV="1">
            <a:off x="366690" y="346801"/>
            <a:ext cx="7834552"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KCTCS Brand Impressions By Region Among Those Aware Of The KCTCS College In Their Area</a:t>
            </a:r>
            <a:endParaRPr lang="en-US" sz="1600" b="1" dirty="0">
              <a:solidFill>
                <a:schemeClr val="bg1"/>
              </a:solidFill>
              <a:latin typeface="Arial Narrow" pitchFamily="34" charset="0"/>
            </a:endParaRPr>
          </a:p>
        </p:txBody>
      </p:sp>
      <p:sp>
        <p:nvSpPr>
          <p:cNvPr id="9" name="TextBox 8"/>
          <p:cNvSpPr txBox="1"/>
          <p:nvPr/>
        </p:nvSpPr>
        <p:spPr>
          <a:xfrm>
            <a:off x="3650288" y="2679300"/>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Now</a:t>
            </a:r>
          </a:p>
          <a:p>
            <a:r>
              <a:rPr lang="en-US" sz="1200" dirty="0" smtClean="0">
                <a:solidFill>
                  <a:schemeClr val="tx1">
                    <a:lumMod val="50000"/>
                    <a:lumOff val="50000"/>
                  </a:schemeClr>
                </a:solidFill>
                <a:latin typeface="Arial Narrow" pitchFamily="34" charset="0"/>
              </a:rPr>
              <a:t>n=186</a:t>
            </a:r>
            <a:endParaRPr lang="en-US" sz="1200"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251475" y="4869175"/>
          <a:ext cx="3974883" cy="1440174"/>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Box 3"/>
          <p:cNvSpPr txBox="1">
            <a:spLocks noChangeArrowheads="1"/>
          </p:cNvSpPr>
          <p:nvPr/>
        </p:nvSpPr>
        <p:spPr bwMode="auto">
          <a:xfrm>
            <a:off x="942759" y="4499843"/>
            <a:ext cx="837089"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Central</a:t>
            </a:r>
          </a:p>
        </p:txBody>
      </p:sp>
      <p:graphicFrame>
        <p:nvGraphicFramePr>
          <p:cNvPr id="14" name="Chart 13"/>
          <p:cNvGraphicFramePr/>
          <p:nvPr/>
        </p:nvGraphicFramePr>
        <p:xfrm>
          <a:off x="4975249" y="2968144"/>
          <a:ext cx="3974883" cy="144017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p:cNvGraphicFramePr/>
          <p:nvPr/>
        </p:nvGraphicFramePr>
        <p:xfrm>
          <a:off x="4975249" y="4926782"/>
          <a:ext cx="3974883" cy="1382567"/>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 Box 3"/>
          <p:cNvSpPr txBox="1">
            <a:spLocks noChangeArrowheads="1"/>
          </p:cNvSpPr>
          <p:nvPr/>
        </p:nvSpPr>
        <p:spPr bwMode="auto">
          <a:xfrm>
            <a:off x="5609160" y="2656419"/>
            <a:ext cx="585417"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East</a:t>
            </a:r>
          </a:p>
        </p:txBody>
      </p:sp>
      <p:sp>
        <p:nvSpPr>
          <p:cNvPr id="17" name="Text Box 3"/>
          <p:cNvSpPr txBox="1">
            <a:spLocks noChangeArrowheads="1"/>
          </p:cNvSpPr>
          <p:nvPr/>
        </p:nvSpPr>
        <p:spPr bwMode="auto">
          <a:xfrm>
            <a:off x="5608926" y="4557450"/>
            <a:ext cx="731290"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Urban</a:t>
            </a:r>
          </a:p>
        </p:txBody>
      </p:sp>
      <p:sp>
        <p:nvSpPr>
          <p:cNvPr id="24" name="Rectangle 23"/>
          <p:cNvSpPr/>
          <p:nvPr/>
        </p:nvSpPr>
        <p:spPr>
          <a:xfrm>
            <a:off x="5090463" y="2680108"/>
            <a:ext cx="3859669" cy="1728209"/>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366689" y="2680109"/>
            <a:ext cx="3859669" cy="172821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366689" y="4523533"/>
            <a:ext cx="3859669" cy="184342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090463" y="4523534"/>
            <a:ext cx="3859669" cy="1843424"/>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8374062" y="4522724"/>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Now</a:t>
            </a:r>
          </a:p>
          <a:p>
            <a:r>
              <a:rPr lang="en-US" sz="1200" dirty="0" smtClean="0">
                <a:solidFill>
                  <a:schemeClr val="tx1">
                    <a:lumMod val="50000"/>
                    <a:lumOff val="50000"/>
                  </a:schemeClr>
                </a:solidFill>
                <a:latin typeface="Arial Narrow" pitchFamily="34" charset="0"/>
              </a:rPr>
              <a:t>n=182</a:t>
            </a:r>
            <a:endParaRPr lang="en-US" sz="1200" dirty="0">
              <a:solidFill>
                <a:schemeClr val="tx1">
                  <a:lumMod val="50000"/>
                  <a:lumOff val="50000"/>
                </a:schemeClr>
              </a:solidFill>
              <a:latin typeface="Arial Narrow" pitchFamily="34" charset="0"/>
            </a:endParaRPr>
          </a:p>
        </p:txBody>
      </p:sp>
      <p:sp>
        <p:nvSpPr>
          <p:cNvPr id="29" name="TextBox 28"/>
          <p:cNvSpPr txBox="1"/>
          <p:nvPr/>
        </p:nvSpPr>
        <p:spPr>
          <a:xfrm>
            <a:off x="8374062" y="2679300"/>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Now</a:t>
            </a:r>
          </a:p>
          <a:p>
            <a:r>
              <a:rPr lang="en-US" sz="1200" dirty="0" smtClean="0">
                <a:solidFill>
                  <a:schemeClr val="tx1">
                    <a:lumMod val="50000"/>
                    <a:lumOff val="50000"/>
                  </a:schemeClr>
                </a:solidFill>
                <a:latin typeface="Arial Narrow" pitchFamily="34" charset="0"/>
              </a:rPr>
              <a:t>n=198</a:t>
            </a:r>
            <a:endParaRPr lang="en-US" sz="1200" dirty="0">
              <a:solidFill>
                <a:schemeClr val="tx1">
                  <a:lumMod val="50000"/>
                  <a:lumOff val="50000"/>
                </a:schemeClr>
              </a:solidFill>
              <a:latin typeface="Arial Narrow" pitchFamily="34" charset="0"/>
            </a:endParaRPr>
          </a:p>
        </p:txBody>
      </p:sp>
      <p:sp>
        <p:nvSpPr>
          <p:cNvPr id="30" name="TextBox 29"/>
          <p:cNvSpPr txBox="1"/>
          <p:nvPr/>
        </p:nvSpPr>
        <p:spPr>
          <a:xfrm>
            <a:off x="3650288" y="4522724"/>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Now</a:t>
            </a:r>
          </a:p>
          <a:p>
            <a:r>
              <a:rPr lang="en-US" sz="1200" dirty="0" smtClean="0">
                <a:solidFill>
                  <a:schemeClr val="tx1">
                    <a:lumMod val="50000"/>
                    <a:lumOff val="50000"/>
                  </a:schemeClr>
                </a:solidFill>
                <a:latin typeface="Arial Narrow" pitchFamily="34" charset="0"/>
              </a:rPr>
              <a:t>n=181</a:t>
            </a:r>
            <a:endParaRPr lang="en-US" sz="1200" dirty="0">
              <a:solidFill>
                <a:schemeClr val="tx1">
                  <a:lumMod val="50000"/>
                  <a:lumOff val="50000"/>
                </a:schemeClr>
              </a:solidFill>
              <a:latin typeface="Arial Narrow" pitchFamily="34" charset="0"/>
            </a:endParaRPr>
          </a:p>
        </p:txBody>
      </p:sp>
      <p:sp>
        <p:nvSpPr>
          <p:cNvPr id="20" name="Text Box 3"/>
          <p:cNvSpPr txBox="1">
            <a:spLocks noChangeArrowheads="1"/>
          </p:cNvSpPr>
          <p:nvPr/>
        </p:nvSpPr>
        <p:spPr bwMode="auto">
          <a:xfrm>
            <a:off x="2152506" y="2046432"/>
            <a:ext cx="4723773" cy="338554"/>
          </a:xfrm>
          <a:prstGeom prst="rect">
            <a:avLst/>
          </a:prstGeom>
          <a:noFill/>
          <a:ln w="9525">
            <a:noFill/>
            <a:miter lim="800000"/>
            <a:headEnd/>
            <a:tailEnd/>
          </a:ln>
          <a:effectLst/>
        </p:spPr>
        <p:txBody>
          <a:bodyPr wrap="square">
            <a:spAutoFit/>
          </a:bodyPr>
          <a:lstStyle/>
          <a:p>
            <a:pPr algn="ctr" fontAlgn="auto">
              <a:spcBef>
                <a:spcPts val="0"/>
              </a:spcBef>
              <a:spcAft>
                <a:spcPts val="0"/>
              </a:spcAft>
              <a:defRPr/>
            </a:pPr>
            <a:r>
              <a:rPr lang="en-US" sz="1600" b="1" dirty="0" smtClean="0">
                <a:solidFill>
                  <a:schemeClr val="bg1">
                    <a:lumMod val="50000"/>
                  </a:schemeClr>
                </a:solidFill>
                <a:latin typeface="Arial Narrow" pitchFamily="34" charset="0"/>
              </a:rPr>
              <a:t>As A KCTCS College In My Area (% Excellent/Very Good)</a:t>
            </a:r>
          </a:p>
        </p:txBody>
      </p:sp>
      <p:sp>
        <p:nvSpPr>
          <p:cNvPr id="31" name="TextBox 30"/>
          <p:cNvSpPr txBox="1"/>
          <p:nvPr/>
        </p:nvSpPr>
        <p:spPr>
          <a:xfrm>
            <a:off x="3189432" y="2679300"/>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a:t>
            </a:r>
          </a:p>
          <a:p>
            <a:r>
              <a:rPr lang="en-US" sz="1200" dirty="0" smtClean="0">
                <a:solidFill>
                  <a:schemeClr val="tx1">
                    <a:lumMod val="50000"/>
                    <a:lumOff val="50000"/>
                  </a:schemeClr>
                </a:solidFill>
                <a:latin typeface="Arial Narrow" pitchFamily="34" charset="0"/>
              </a:rPr>
              <a:t>n=194</a:t>
            </a:r>
            <a:endParaRPr lang="en-US" sz="1200" dirty="0">
              <a:solidFill>
                <a:schemeClr val="tx1">
                  <a:lumMod val="50000"/>
                  <a:lumOff val="50000"/>
                </a:schemeClr>
              </a:solidFill>
              <a:latin typeface="Arial Narrow" pitchFamily="34" charset="0"/>
            </a:endParaRPr>
          </a:p>
        </p:txBody>
      </p:sp>
      <p:sp>
        <p:nvSpPr>
          <p:cNvPr id="32" name="TextBox 31"/>
          <p:cNvSpPr txBox="1"/>
          <p:nvPr/>
        </p:nvSpPr>
        <p:spPr>
          <a:xfrm>
            <a:off x="3189432" y="4522724"/>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a:t>
            </a:r>
          </a:p>
          <a:p>
            <a:r>
              <a:rPr lang="en-US" sz="1200" dirty="0" smtClean="0">
                <a:solidFill>
                  <a:schemeClr val="tx1">
                    <a:lumMod val="50000"/>
                    <a:lumOff val="50000"/>
                  </a:schemeClr>
                </a:solidFill>
                <a:latin typeface="Arial Narrow" pitchFamily="34" charset="0"/>
              </a:rPr>
              <a:t>n=193</a:t>
            </a:r>
            <a:endParaRPr lang="en-US" sz="1200" dirty="0">
              <a:solidFill>
                <a:schemeClr val="tx1">
                  <a:lumMod val="50000"/>
                  <a:lumOff val="50000"/>
                </a:schemeClr>
              </a:solidFill>
              <a:latin typeface="Arial Narrow" pitchFamily="34" charset="0"/>
            </a:endParaRPr>
          </a:p>
        </p:txBody>
      </p:sp>
      <p:sp>
        <p:nvSpPr>
          <p:cNvPr id="33" name="TextBox 32"/>
          <p:cNvSpPr txBox="1"/>
          <p:nvPr/>
        </p:nvSpPr>
        <p:spPr>
          <a:xfrm>
            <a:off x="7913206" y="2679300"/>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a:t>
            </a:r>
          </a:p>
          <a:p>
            <a:r>
              <a:rPr lang="en-US" sz="1200" dirty="0" smtClean="0">
                <a:solidFill>
                  <a:schemeClr val="tx1">
                    <a:lumMod val="50000"/>
                    <a:lumOff val="50000"/>
                  </a:schemeClr>
                </a:solidFill>
                <a:latin typeface="Arial Narrow" pitchFamily="34" charset="0"/>
              </a:rPr>
              <a:t>n=178</a:t>
            </a:r>
            <a:endParaRPr lang="en-US" sz="1200" dirty="0">
              <a:solidFill>
                <a:schemeClr val="tx1">
                  <a:lumMod val="50000"/>
                  <a:lumOff val="50000"/>
                </a:schemeClr>
              </a:solidFill>
              <a:latin typeface="Arial Narrow" pitchFamily="34" charset="0"/>
            </a:endParaRPr>
          </a:p>
        </p:txBody>
      </p:sp>
      <p:sp>
        <p:nvSpPr>
          <p:cNvPr id="34" name="TextBox 33"/>
          <p:cNvSpPr txBox="1"/>
          <p:nvPr/>
        </p:nvSpPr>
        <p:spPr>
          <a:xfrm>
            <a:off x="7913206" y="4522724"/>
            <a:ext cx="576070"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a:t>
            </a:r>
          </a:p>
          <a:p>
            <a:r>
              <a:rPr lang="en-US" sz="1200" dirty="0" smtClean="0">
                <a:solidFill>
                  <a:schemeClr val="tx1">
                    <a:lumMod val="50000"/>
                    <a:lumOff val="50000"/>
                  </a:schemeClr>
                </a:solidFill>
                <a:latin typeface="Arial Narrow" pitchFamily="34" charset="0"/>
              </a:rPr>
              <a:t>n=163</a:t>
            </a:r>
            <a:endParaRPr lang="en-US" sz="1200" dirty="0">
              <a:solidFill>
                <a:schemeClr val="tx1">
                  <a:lumMod val="50000"/>
                  <a:lumOff val="50000"/>
                </a:schemeClr>
              </a:solidFill>
              <a:latin typeface="Arial Narrow" pitchFamily="34" charset="0"/>
            </a:endParaRPr>
          </a:p>
        </p:txBody>
      </p:sp>
      <p:sp>
        <p:nvSpPr>
          <p:cNvPr id="35" name="TextBox 34"/>
          <p:cNvSpPr txBox="1"/>
          <p:nvPr/>
        </p:nvSpPr>
        <p:spPr>
          <a:xfrm rot="10800000" flipV="1">
            <a:off x="2037293" y="1355149"/>
            <a:ext cx="506941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Based on experience or anything you have heard, seen or read, is your overall impression of (college) excellent, very good, good, fair or poor?</a:t>
            </a:r>
            <a:endParaRPr lang="en-US" sz="1200" b="1" i="1"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nvGraphicFramePr>
        <p:xfrm>
          <a:off x="251474" y="2104039"/>
          <a:ext cx="8583443" cy="3629241"/>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rot="10800000" flipV="1">
            <a:off x="1115581" y="779079"/>
            <a:ext cx="6912841" cy="830997"/>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The KCTCS Colleges were most positively evaluated for the usefulness of the educational opportunities they provided, the successful graduates and the academic programs offered.</a:t>
            </a:r>
            <a:endParaRPr lang="en-US" sz="1600" b="1" i="1" dirty="0">
              <a:solidFill>
                <a:schemeClr val="accent4">
                  <a:lumMod val="75000"/>
                </a:schemeClr>
              </a:solidFill>
              <a:latin typeface="Arial Narrow" pitchFamily="34" charset="0"/>
            </a:endParaRPr>
          </a:p>
        </p:txBody>
      </p:sp>
      <p:sp>
        <p:nvSpPr>
          <p:cNvPr id="23" name="TextBox 22"/>
          <p:cNvSpPr txBox="1"/>
          <p:nvPr/>
        </p:nvSpPr>
        <p:spPr>
          <a:xfrm rot="10800000" flipV="1">
            <a:off x="901463" y="346801"/>
            <a:ext cx="7431303"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KCTCS Brand Perceptions Among Those Aware Of The Closest KCTCS College</a:t>
            </a:r>
            <a:endParaRPr lang="en-US" sz="1600" b="1" dirty="0">
              <a:solidFill>
                <a:schemeClr val="bg1"/>
              </a:solidFill>
              <a:latin typeface="Arial Narrow" pitchFamily="34" charset="0"/>
            </a:endParaRPr>
          </a:p>
        </p:txBody>
      </p:sp>
      <p:sp>
        <p:nvSpPr>
          <p:cNvPr id="10" name="TextBox 9"/>
          <p:cNvSpPr txBox="1"/>
          <p:nvPr/>
        </p:nvSpPr>
        <p:spPr>
          <a:xfrm>
            <a:off x="942759" y="5675673"/>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 588</a:t>
            </a:r>
            <a:endParaRPr lang="en-US" sz="1200" dirty="0">
              <a:solidFill>
                <a:schemeClr val="tx1">
                  <a:lumMod val="50000"/>
                  <a:lumOff val="50000"/>
                </a:schemeClr>
              </a:solidFill>
              <a:latin typeface="Arial Narrow" pitchFamily="34" charset="0"/>
            </a:endParaRPr>
          </a:p>
        </p:txBody>
      </p:sp>
      <p:sp>
        <p:nvSpPr>
          <p:cNvPr id="7" name="TextBox 6"/>
          <p:cNvSpPr txBox="1"/>
          <p:nvPr/>
        </p:nvSpPr>
        <p:spPr>
          <a:xfrm>
            <a:off x="2094899" y="5272424"/>
            <a:ext cx="748891"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 570</a:t>
            </a:r>
            <a:endParaRPr lang="en-US" sz="1200" dirty="0">
              <a:solidFill>
                <a:schemeClr val="tx1">
                  <a:lumMod val="50000"/>
                  <a:lumOff val="50000"/>
                </a:schemeClr>
              </a:solidFill>
              <a:latin typeface="Arial Narrow" pitchFamily="34" charset="0"/>
            </a:endParaRPr>
          </a:p>
        </p:txBody>
      </p:sp>
      <p:sp>
        <p:nvSpPr>
          <p:cNvPr id="8" name="TextBox 7"/>
          <p:cNvSpPr txBox="1"/>
          <p:nvPr/>
        </p:nvSpPr>
        <p:spPr>
          <a:xfrm>
            <a:off x="3247039" y="5502852"/>
            <a:ext cx="748891"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 593</a:t>
            </a:r>
            <a:endParaRPr lang="en-US" sz="1200" dirty="0">
              <a:solidFill>
                <a:schemeClr val="tx1">
                  <a:lumMod val="50000"/>
                  <a:lumOff val="50000"/>
                </a:schemeClr>
              </a:solidFill>
              <a:latin typeface="Arial Narrow" pitchFamily="34" charset="0"/>
            </a:endParaRPr>
          </a:p>
        </p:txBody>
      </p:sp>
      <p:sp>
        <p:nvSpPr>
          <p:cNvPr id="9" name="TextBox 8"/>
          <p:cNvSpPr txBox="1"/>
          <p:nvPr/>
        </p:nvSpPr>
        <p:spPr>
          <a:xfrm>
            <a:off x="4399179" y="5341067"/>
            <a:ext cx="748891"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 522</a:t>
            </a:r>
            <a:endParaRPr lang="en-US" sz="1200" dirty="0">
              <a:solidFill>
                <a:schemeClr val="tx1">
                  <a:lumMod val="50000"/>
                  <a:lumOff val="50000"/>
                </a:schemeClr>
              </a:solidFill>
              <a:latin typeface="Arial Narrow" pitchFamily="34" charset="0"/>
            </a:endParaRPr>
          </a:p>
        </p:txBody>
      </p:sp>
      <p:sp>
        <p:nvSpPr>
          <p:cNvPr id="11" name="TextBox 10"/>
          <p:cNvSpPr txBox="1"/>
          <p:nvPr/>
        </p:nvSpPr>
        <p:spPr>
          <a:xfrm>
            <a:off x="5608926" y="5560459"/>
            <a:ext cx="748891"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 489</a:t>
            </a:r>
            <a:endParaRPr lang="en-US" sz="1200" dirty="0">
              <a:solidFill>
                <a:schemeClr val="tx1">
                  <a:lumMod val="50000"/>
                  <a:lumOff val="50000"/>
                </a:schemeClr>
              </a:solidFill>
              <a:latin typeface="Arial Narrow" pitchFamily="34" charset="0"/>
            </a:endParaRPr>
          </a:p>
        </p:txBody>
      </p:sp>
      <p:sp>
        <p:nvSpPr>
          <p:cNvPr id="13" name="TextBox 12"/>
          <p:cNvSpPr txBox="1"/>
          <p:nvPr/>
        </p:nvSpPr>
        <p:spPr>
          <a:xfrm>
            <a:off x="6761066" y="5502852"/>
            <a:ext cx="748891"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 607</a:t>
            </a:r>
            <a:endParaRPr lang="en-US" sz="1200" dirty="0">
              <a:solidFill>
                <a:schemeClr val="tx1">
                  <a:lumMod val="50000"/>
                  <a:lumOff val="50000"/>
                </a:schemeClr>
              </a:solidFill>
              <a:latin typeface="Arial Narrow" pitchFamily="34" charset="0"/>
            </a:endParaRPr>
          </a:p>
        </p:txBody>
      </p:sp>
      <p:sp>
        <p:nvSpPr>
          <p:cNvPr id="14" name="TextBox 13"/>
          <p:cNvSpPr txBox="1"/>
          <p:nvPr/>
        </p:nvSpPr>
        <p:spPr>
          <a:xfrm>
            <a:off x="7855599" y="5330031"/>
            <a:ext cx="748891"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 569</a:t>
            </a:r>
            <a:endParaRPr lang="en-US" sz="1200" dirty="0">
              <a:solidFill>
                <a:schemeClr val="tx1">
                  <a:lumMod val="50000"/>
                  <a:lumOff val="50000"/>
                </a:schemeClr>
              </a:solidFill>
              <a:latin typeface="Arial Narrow" pitchFamily="34" charset="0"/>
            </a:endParaRPr>
          </a:p>
        </p:txBody>
      </p:sp>
      <p:sp>
        <p:nvSpPr>
          <p:cNvPr id="15" name="TextBox 14"/>
          <p:cNvSpPr txBox="1"/>
          <p:nvPr/>
        </p:nvSpPr>
        <p:spPr>
          <a:xfrm>
            <a:off x="2359894" y="2219253"/>
            <a:ext cx="4414093" cy="369332"/>
          </a:xfrm>
          <a:prstGeom prst="rect">
            <a:avLst/>
          </a:prstGeom>
          <a:noFill/>
        </p:spPr>
        <p:txBody>
          <a:bodyPr wrap="none" rtlCol="0">
            <a:spAutoFit/>
          </a:bodyPr>
          <a:lstStyle/>
          <a:p>
            <a:pPr algn="ctr"/>
            <a:r>
              <a:rPr lang="en-US" b="1" dirty="0" smtClean="0">
                <a:solidFill>
                  <a:schemeClr val="bg1">
                    <a:lumMod val="50000"/>
                  </a:schemeClr>
                </a:solidFill>
                <a:latin typeface="Arial Narrow" pitchFamily="34" charset="0"/>
              </a:rPr>
              <a:t>Stronger Associations: Percent Strongly Agree</a:t>
            </a:r>
            <a:endParaRPr lang="en-US" b="1" dirty="0">
              <a:solidFill>
                <a:schemeClr val="bg1">
                  <a:lumMod val="50000"/>
                </a:schemeClr>
              </a:solidFill>
              <a:latin typeface="Arial Narrow" pitchFamily="34" charset="0"/>
            </a:endParaRPr>
          </a:p>
        </p:txBody>
      </p:sp>
      <p:sp>
        <p:nvSpPr>
          <p:cNvPr id="16" name="TextBox 15"/>
          <p:cNvSpPr txBox="1"/>
          <p:nvPr/>
        </p:nvSpPr>
        <p:spPr>
          <a:xfrm>
            <a:off x="1359655" y="6139668"/>
            <a:ext cx="7784345" cy="400110"/>
          </a:xfrm>
          <a:prstGeom prst="rect">
            <a:avLst/>
          </a:prstGeom>
          <a:noFill/>
        </p:spPr>
        <p:txBody>
          <a:bodyPr wrap="square" rtlCol="0">
            <a:spAutoFit/>
          </a:bodyPr>
          <a:lstStyle/>
          <a:p>
            <a:r>
              <a:rPr lang="en-US" sz="1000" i="1" dirty="0" smtClean="0">
                <a:solidFill>
                  <a:schemeClr val="tx1">
                    <a:lumMod val="50000"/>
                    <a:lumOff val="50000"/>
                  </a:schemeClr>
                </a:solidFill>
                <a:latin typeface="Arial Narrow" pitchFamily="34" charset="0"/>
              </a:rPr>
              <a:t>The (n) indicates the number of respondents who were asked the question.  Sample sizes for those who gave a response varied for individual items.  </a:t>
            </a:r>
          </a:p>
          <a:p>
            <a:r>
              <a:rPr lang="en-US" sz="1000" i="1" dirty="0" smtClean="0">
                <a:solidFill>
                  <a:schemeClr val="tx1">
                    <a:lumMod val="50000"/>
                    <a:lumOff val="50000"/>
                  </a:schemeClr>
                </a:solidFill>
                <a:latin typeface="Arial Narrow" pitchFamily="34" charset="0"/>
              </a:rPr>
              <a:t>Percents are based on those who gave a response to the statement.</a:t>
            </a:r>
            <a:endParaRPr lang="en-US" sz="1000" i="1" dirty="0">
              <a:solidFill>
                <a:schemeClr val="tx1">
                  <a:lumMod val="50000"/>
                  <a:lumOff val="50000"/>
                </a:schemeClr>
              </a:solidFill>
              <a:latin typeface="Arial Narrow" pitchFamily="34" charset="0"/>
            </a:endParaRPr>
          </a:p>
        </p:txBody>
      </p:sp>
      <p:sp>
        <p:nvSpPr>
          <p:cNvPr id="17" name="TextBox 16"/>
          <p:cNvSpPr txBox="1"/>
          <p:nvPr/>
        </p:nvSpPr>
        <p:spPr>
          <a:xfrm rot="10800000" flipV="1">
            <a:off x="1749257" y="1711825"/>
            <a:ext cx="5472664" cy="276999"/>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Do you strongly agree, somewhat agree or disagree that (the KCTCS College) (_____)?</a:t>
            </a:r>
            <a:endParaRPr lang="en-US" sz="1200" b="1" i="1"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p:cNvGraphicFramePr/>
          <p:nvPr/>
        </p:nvGraphicFramePr>
        <p:xfrm>
          <a:off x="251474" y="2104039"/>
          <a:ext cx="8583443" cy="3629241"/>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rot="10800000" flipV="1">
            <a:off x="597117" y="779079"/>
            <a:ext cx="7949766" cy="584775"/>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The KCTCS Colleges were least likely to be evaluated as places with a vibrant student life, a place that can help find jobs or having enough majors to offer the one they were interested in pursuing.</a:t>
            </a:r>
            <a:endParaRPr lang="en-US" sz="1600" b="1" i="1" dirty="0">
              <a:solidFill>
                <a:schemeClr val="accent4">
                  <a:lumMod val="75000"/>
                </a:schemeClr>
              </a:solidFill>
              <a:latin typeface="Arial Narrow" pitchFamily="34" charset="0"/>
            </a:endParaRPr>
          </a:p>
        </p:txBody>
      </p:sp>
      <p:sp>
        <p:nvSpPr>
          <p:cNvPr id="23" name="TextBox 22"/>
          <p:cNvSpPr txBox="1"/>
          <p:nvPr/>
        </p:nvSpPr>
        <p:spPr>
          <a:xfrm rot="10800000" flipV="1">
            <a:off x="1130094" y="375829"/>
            <a:ext cx="6818673"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KCTCS Brand Perceptions Among Those Aware Of The Closest KCTCS College</a:t>
            </a:r>
          </a:p>
        </p:txBody>
      </p:sp>
      <p:sp>
        <p:nvSpPr>
          <p:cNvPr id="10" name="TextBox 9"/>
          <p:cNvSpPr txBox="1"/>
          <p:nvPr/>
        </p:nvSpPr>
        <p:spPr>
          <a:xfrm>
            <a:off x="1000366" y="5686709"/>
            <a:ext cx="748891"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 477</a:t>
            </a:r>
            <a:endParaRPr lang="en-US" sz="1200" dirty="0">
              <a:solidFill>
                <a:schemeClr val="tx1">
                  <a:lumMod val="50000"/>
                  <a:lumOff val="50000"/>
                </a:schemeClr>
              </a:solidFill>
              <a:latin typeface="Arial Narrow" pitchFamily="34" charset="0"/>
            </a:endParaRPr>
          </a:p>
        </p:txBody>
      </p:sp>
      <p:sp>
        <p:nvSpPr>
          <p:cNvPr id="7" name="TextBox 6"/>
          <p:cNvSpPr txBox="1"/>
          <p:nvPr/>
        </p:nvSpPr>
        <p:spPr>
          <a:xfrm>
            <a:off x="2382934" y="5571495"/>
            <a:ext cx="748891"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 407</a:t>
            </a:r>
            <a:endParaRPr lang="en-US" sz="1200" dirty="0">
              <a:solidFill>
                <a:schemeClr val="tx1">
                  <a:lumMod val="50000"/>
                  <a:lumOff val="50000"/>
                </a:schemeClr>
              </a:solidFill>
              <a:latin typeface="Arial Narrow" pitchFamily="34" charset="0"/>
            </a:endParaRPr>
          </a:p>
        </p:txBody>
      </p:sp>
      <p:sp>
        <p:nvSpPr>
          <p:cNvPr id="8" name="TextBox 7"/>
          <p:cNvSpPr txBox="1"/>
          <p:nvPr/>
        </p:nvSpPr>
        <p:spPr>
          <a:xfrm>
            <a:off x="3765502" y="5330031"/>
            <a:ext cx="748891"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 571</a:t>
            </a:r>
            <a:endParaRPr lang="en-US" sz="1200" dirty="0">
              <a:solidFill>
                <a:schemeClr val="tx1">
                  <a:lumMod val="50000"/>
                  <a:lumOff val="50000"/>
                </a:schemeClr>
              </a:solidFill>
              <a:latin typeface="Arial Narrow" pitchFamily="34" charset="0"/>
            </a:endParaRPr>
          </a:p>
        </p:txBody>
      </p:sp>
      <p:sp>
        <p:nvSpPr>
          <p:cNvPr id="9" name="TextBox 8"/>
          <p:cNvSpPr txBox="1"/>
          <p:nvPr/>
        </p:nvSpPr>
        <p:spPr>
          <a:xfrm>
            <a:off x="5090463" y="5686709"/>
            <a:ext cx="748891"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 551</a:t>
            </a:r>
            <a:endParaRPr lang="en-US" sz="1200" dirty="0">
              <a:solidFill>
                <a:schemeClr val="tx1">
                  <a:lumMod val="50000"/>
                  <a:lumOff val="50000"/>
                </a:schemeClr>
              </a:solidFill>
              <a:latin typeface="Arial Narrow" pitchFamily="34" charset="0"/>
            </a:endParaRPr>
          </a:p>
        </p:txBody>
      </p:sp>
      <p:sp>
        <p:nvSpPr>
          <p:cNvPr id="11" name="TextBox 10"/>
          <p:cNvSpPr txBox="1"/>
          <p:nvPr/>
        </p:nvSpPr>
        <p:spPr>
          <a:xfrm>
            <a:off x="6473031" y="5502852"/>
            <a:ext cx="748891"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 459</a:t>
            </a:r>
            <a:endParaRPr lang="en-US" sz="1200" dirty="0">
              <a:solidFill>
                <a:schemeClr val="tx1">
                  <a:lumMod val="50000"/>
                  <a:lumOff val="50000"/>
                </a:schemeClr>
              </a:solidFill>
              <a:latin typeface="Arial Narrow" pitchFamily="34" charset="0"/>
            </a:endParaRPr>
          </a:p>
        </p:txBody>
      </p:sp>
      <p:sp>
        <p:nvSpPr>
          <p:cNvPr id="13" name="TextBox 12"/>
          <p:cNvSpPr txBox="1"/>
          <p:nvPr/>
        </p:nvSpPr>
        <p:spPr>
          <a:xfrm>
            <a:off x="7797992" y="5686709"/>
            <a:ext cx="748891" cy="276999"/>
          </a:xfrm>
          <a:prstGeom prst="rect">
            <a:avLst/>
          </a:prstGeom>
          <a:noFill/>
        </p:spPr>
        <p:txBody>
          <a:bodyPr wrap="square" rtlCol="0">
            <a:spAutoFit/>
          </a:bodyPr>
          <a:lstStyle/>
          <a:p>
            <a:pPr algn="ctr"/>
            <a:r>
              <a:rPr lang="en-US" sz="1200" dirty="0" smtClean="0">
                <a:solidFill>
                  <a:schemeClr val="tx1">
                    <a:lumMod val="50000"/>
                    <a:lumOff val="50000"/>
                  </a:schemeClr>
                </a:solidFill>
                <a:latin typeface="Arial Narrow" pitchFamily="34" charset="0"/>
              </a:rPr>
              <a:t>n= 412</a:t>
            </a:r>
            <a:endParaRPr lang="en-US" sz="1200" dirty="0">
              <a:solidFill>
                <a:schemeClr val="tx1">
                  <a:lumMod val="50000"/>
                  <a:lumOff val="50000"/>
                </a:schemeClr>
              </a:solidFill>
              <a:latin typeface="Arial Narrow" pitchFamily="34" charset="0"/>
            </a:endParaRPr>
          </a:p>
        </p:txBody>
      </p:sp>
      <p:sp>
        <p:nvSpPr>
          <p:cNvPr id="14" name="TextBox 13"/>
          <p:cNvSpPr txBox="1"/>
          <p:nvPr/>
        </p:nvSpPr>
        <p:spPr>
          <a:xfrm>
            <a:off x="2419373" y="2161646"/>
            <a:ext cx="4297010" cy="369332"/>
          </a:xfrm>
          <a:prstGeom prst="rect">
            <a:avLst/>
          </a:prstGeom>
          <a:noFill/>
        </p:spPr>
        <p:txBody>
          <a:bodyPr wrap="none" rtlCol="0">
            <a:spAutoFit/>
          </a:bodyPr>
          <a:lstStyle/>
          <a:p>
            <a:pPr algn="ctr"/>
            <a:r>
              <a:rPr lang="en-US" b="1" dirty="0" smtClean="0">
                <a:solidFill>
                  <a:schemeClr val="bg1">
                    <a:lumMod val="50000"/>
                  </a:schemeClr>
                </a:solidFill>
                <a:latin typeface="Arial Narrow" pitchFamily="34" charset="0"/>
              </a:rPr>
              <a:t>Weaker Associations: Percent Strongly Agree</a:t>
            </a:r>
            <a:endParaRPr lang="en-US" b="1" dirty="0">
              <a:solidFill>
                <a:schemeClr val="bg1">
                  <a:lumMod val="50000"/>
                </a:schemeClr>
              </a:solidFill>
              <a:latin typeface="Arial Narrow" pitchFamily="34" charset="0"/>
            </a:endParaRPr>
          </a:p>
        </p:txBody>
      </p:sp>
      <p:sp>
        <p:nvSpPr>
          <p:cNvPr id="15" name="TextBox 14"/>
          <p:cNvSpPr txBox="1"/>
          <p:nvPr/>
        </p:nvSpPr>
        <p:spPr>
          <a:xfrm>
            <a:off x="1359655" y="6182761"/>
            <a:ext cx="7784345" cy="400110"/>
          </a:xfrm>
          <a:prstGeom prst="rect">
            <a:avLst/>
          </a:prstGeom>
          <a:noFill/>
        </p:spPr>
        <p:txBody>
          <a:bodyPr wrap="square" rtlCol="0">
            <a:spAutoFit/>
          </a:bodyPr>
          <a:lstStyle/>
          <a:p>
            <a:r>
              <a:rPr lang="en-US" sz="1000" i="1" dirty="0" smtClean="0">
                <a:solidFill>
                  <a:schemeClr val="tx1">
                    <a:lumMod val="50000"/>
                    <a:lumOff val="50000"/>
                  </a:schemeClr>
                </a:solidFill>
                <a:latin typeface="Arial Narrow" pitchFamily="34" charset="0"/>
              </a:rPr>
              <a:t>The (n) indicates the number of respondents who were asked the question.  Sample sizes for those who gave a response varied for individual items.  </a:t>
            </a:r>
          </a:p>
          <a:p>
            <a:r>
              <a:rPr lang="en-US" sz="1000" i="1" dirty="0" smtClean="0">
                <a:solidFill>
                  <a:schemeClr val="tx1">
                    <a:lumMod val="50000"/>
                    <a:lumOff val="50000"/>
                  </a:schemeClr>
                </a:solidFill>
                <a:latin typeface="Arial Narrow" pitchFamily="34" charset="0"/>
              </a:rPr>
              <a:t>Percents are based on those who gave a response to the statement.</a:t>
            </a:r>
            <a:endParaRPr lang="en-US" sz="1000" i="1" dirty="0">
              <a:solidFill>
                <a:schemeClr val="tx1">
                  <a:lumMod val="50000"/>
                  <a:lumOff val="50000"/>
                </a:schemeClr>
              </a:solidFill>
              <a:latin typeface="Arial Narrow" pitchFamily="34" charset="0"/>
            </a:endParaRPr>
          </a:p>
        </p:txBody>
      </p:sp>
      <p:sp>
        <p:nvSpPr>
          <p:cNvPr id="16" name="TextBox 15"/>
          <p:cNvSpPr txBox="1"/>
          <p:nvPr/>
        </p:nvSpPr>
        <p:spPr>
          <a:xfrm rot="10800000" flipV="1">
            <a:off x="1749257" y="1412756"/>
            <a:ext cx="5472664" cy="276999"/>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Do you strongly agree, somewhat agree or disagree that (the KCTCS College) (_____)?</a:t>
            </a:r>
            <a:endParaRPr lang="en-US" sz="1200" b="1" i="1"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 name="Chart 36"/>
          <p:cNvGraphicFramePr/>
          <p:nvPr/>
        </p:nvGraphicFramePr>
        <p:xfrm>
          <a:off x="654724" y="5214817"/>
          <a:ext cx="8295408" cy="103692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770304" y="2449681"/>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n=336</a:t>
            </a:r>
            <a:endParaRPr lang="en-US" sz="1100" dirty="0">
              <a:solidFill>
                <a:schemeClr val="tx1">
                  <a:lumMod val="50000"/>
                  <a:lumOff val="50000"/>
                </a:schemeClr>
              </a:solidFill>
              <a:latin typeface="Arial Narrow" pitchFamily="34" charset="0"/>
            </a:endParaRPr>
          </a:p>
        </p:txBody>
      </p:sp>
      <p:graphicFrame>
        <p:nvGraphicFramePr>
          <p:cNvPr id="19" name="Chart 18"/>
          <p:cNvGraphicFramePr/>
          <p:nvPr/>
        </p:nvGraphicFramePr>
        <p:xfrm>
          <a:off x="769938" y="2219253"/>
          <a:ext cx="8295408" cy="979319"/>
        </p:xfrm>
        <a:graphic>
          <a:graphicData uri="http://schemas.openxmlformats.org/drawingml/2006/chart">
            <c:chart xmlns:c="http://schemas.openxmlformats.org/drawingml/2006/chart" xmlns:r="http://schemas.openxmlformats.org/officeDocument/2006/relationships" r:id="rId4"/>
          </a:graphicData>
        </a:graphic>
      </p:graphicFrame>
      <p:sp>
        <p:nvSpPr>
          <p:cNvPr id="21" name="Text Box 3"/>
          <p:cNvSpPr txBox="1">
            <a:spLocks noChangeArrowheads="1"/>
          </p:cNvSpPr>
          <p:nvPr/>
        </p:nvSpPr>
        <p:spPr bwMode="auto">
          <a:xfrm>
            <a:off x="445343" y="2334467"/>
            <a:ext cx="1403615" cy="461665"/>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200" b="1" dirty="0" smtClean="0">
                <a:solidFill>
                  <a:schemeClr val="accent3">
                    <a:lumMod val="75000"/>
                  </a:schemeClr>
                </a:solidFill>
                <a:latin typeface="Arial Narrow" pitchFamily="34" charset="0"/>
              </a:rPr>
              <a:t>Helps their students find jobs</a:t>
            </a:r>
          </a:p>
        </p:txBody>
      </p:sp>
      <p:sp>
        <p:nvSpPr>
          <p:cNvPr id="22" name="TextBox 21"/>
          <p:cNvSpPr txBox="1"/>
          <p:nvPr/>
        </p:nvSpPr>
        <p:spPr>
          <a:xfrm rot="10800000" flipV="1">
            <a:off x="136262" y="791290"/>
            <a:ext cx="8855964" cy="584775"/>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The biggest changes over the past five years were all less positive.  Two of the weakest attributes got weaker as did two of the </a:t>
            </a:r>
            <a:r>
              <a:rPr lang="en-US" sz="1600" b="1" i="1" smtClean="0">
                <a:solidFill>
                  <a:schemeClr val="accent4">
                    <a:lumMod val="75000"/>
                  </a:schemeClr>
                </a:solidFill>
                <a:latin typeface="Arial Narrow" pitchFamily="34" charset="0"/>
              </a:rPr>
              <a:t>stronger attributes.  </a:t>
            </a:r>
            <a:r>
              <a:rPr lang="en-US" sz="1600" b="1" i="1" dirty="0" smtClean="0">
                <a:solidFill>
                  <a:schemeClr val="accent4">
                    <a:lumMod val="75000"/>
                  </a:schemeClr>
                </a:solidFill>
                <a:latin typeface="Arial Narrow" pitchFamily="34" charset="0"/>
              </a:rPr>
              <a:t>The decreases while significant were not dramatic.</a:t>
            </a:r>
            <a:endParaRPr lang="en-US" sz="1600" b="1" i="1" dirty="0">
              <a:solidFill>
                <a:schemeClr val="accent4">
                  <a:lumMod val="75000"/>
                </a:schemeClr>
              </a:solidFill>
              <a:latin typeface="Arial Narrow" pitchFamily="34" charset="0"/>
            </a:endParaRPr>
          </a:p>
        </p:txBody>
      </p:sp>
      <p:sp>
        <p:nvSpPr>
          <p:cNvPr id="23" name="TextBox 22"/>
          <p:cNvSpPr txBox="1"/>
          <p:nvPr/>
        </p:nvSpPr>
        <p:spPr>
          <a:xfrm rot="10800000" flipV="1">
            <a:off x="942760" y="375829"/>
            <a:ext cx="7200875"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KCTCS Brand Perceptions Among Those Aware Of The Closest KCTCS College</a:t>
            </a:r>
          </a:p>
        </p:txBody>
      </p:sp>
      <p:graphicFrame>
        <p:nvGraphicFramePr>
          <p:cNvPr id="10" name="Chart 9"/>
          <p:cNvGraphicFramePr/>
          <p:nvPr/>
        </p:nvGraphicFramePr>
        <p:xfrm>
          <a:off x="769938" y="3198572"/>
          <a:ext cx="8295408" cy="979319"/>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 Box 3"/>
          <p:cNvSpPr txBox="1">
            <a:spLocks noChangeArrowheads="1"/>
          </p:cNvSpPr>
          <p:nvPr/>
        </p:nvSpPr>
        <p:spPr bwMode="auto">
          <a:xfrm>
            <a:off x="424296" y="3301132"/>
            <a:ext cx="1403615" cy="646331"/>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200" b="1" dirty="0" smtClean="0">
                <a:solidFill>
                  <a:schemeClr val="accent3">
                    <a:lumMod val="75000"/>
                  </a:schemeClr>
                </a:solidFill>
                <a:latin typeface="Arial Narrow" pitchFamily="34" charset="0"/>
              </a:rPr>
              <a:t>*Has a vibrant student life on campus</a:t>
            </a:r>
          </a:p>
        </p:txBody>
      </p:sp>
      <p:graphicFrame>
        <p:nvGraphicFramePr>
          <p:cNvPr id="14" name="Chart 13"/>
          <p:cNvGraphicFramePr/>
          <p:nvPr/>
        </p:nvGraphicFramePr>
        <p:xfrm>
          <a:off x="654724" y="4177891"/>
          <a:ext cx="8295408" cy="1036926"/>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 Box 3"/>
          <p:cNvSpPr txBox="1">
            <a:spLocks noChangeArrowheads="1"/>
          </p:cNvSpPr>
          <p:nvPr/>
        </p:nvSpPr>
        <p:spPr bwMode="auto">
          <a:xfrm>
            <a:off x="424296" y="4465117"/>
            <a:ext cx="1403615" cy="461665"/>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200" b="1" dirty="0" smtClean="0">
                <a:solidFill>
                  <a:schemeClr val="accent3">
                    <a:lumMod val="75000"/>
                  </a:schemeClr>
                </a:solidFill>
                <a:latin typeface="Arial Narrow" pitchFamily="34" charset="0"/>
              </a:rPr>
              <a:t>Has successful graduates</a:t>
            </a:r>
          </a:p>
        </p:txBody>
      </p:sp>
      <p:sp>
        <p:nvSpPr>
          <p:cNvPr id="25" name="Text Box 3"/>
          <p:cNvSpPr txBox="1">
            <a:spLocks noChangeArrowheads="1"/>
          </p:cNvSpPr>
          <p:nvPr/>
        </p:nvSpPr>
        <p:spPr bwMode="auto">
          <a:xfrm>
            <a:off x="4362619" y="2680109"/>
            <a:ext cx="539510" cy="307777"/>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400" b="1" dirty="0" smtClean="0">
                <a:solidFill>
                  <a:schemeClr val="accent3">
                    <a:lumMod val="75000"/>
                  </a:schemeClr>
                </a:solidFill>
                <a:latin typeface="Arial Narrow" pitchFamily="34" charset="0"/>
              </a:rPr>
              <a:t>(-9)</a:t>
            </a:r>
          </a:p>
        </p:txBody>
      </p:sp>
      <p:sp>
        <p:nvSpPr>
          <p:cNvPr id="26" name="Text Box 3"/>
          <p:cNvSpPr txBox="1">
            <a:spLocks noChangeArrowheads="1"/>
          </p:cNvSpPr>
          <p:nvPr/>
        </p:nvSpPr>
        <p:spPr bwMode="auto">
          <a:xfrm>
            <a:off x="3707895" y="3659428"/>
            <a:ext cx="539510" cy="307777"/>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400" b="1" dirty="0" smtClean="0">
                <a:solidFill>
                  <a:schemeClr val="accent3">
                    <a:lumMod val="75000"/>
                  </a:schemeClr>
                </a:solidFill>
                <a:latin typeface="Arial Narrow" pitchFamily="34" charset="0"/>
              </a:rPr>
              <a:t>(-8)</a:t>
            </a:r>
          </a:p>
        </p:txBody>
      </p:sp>
      <p:sp>
        <p:nvSpPr>
          <p:cNvPr id="27" name="Text Box 3"/>
          <p:cNvSpPr txBox="1">
            <a:spLocks noChangeArrowheads="1"/>
          </p:cNvSpPr>
          <p:nvPr/>
        </p:nvSpPr>
        <p:spPr bwMode="auto">
          <a:xfrm>
            <a:off x="5436105" y="4696354"/>
            <a:ext cx="539510" cy="307777"/>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400" b="1" dirty="0" smtClean="0">
                <a:solidFill>
                  <a:schemeClr val="accent3">
                    <a:lumMod val="75000"/>
                  </a:schemeClr>
                </a:solidFill>
                <a:latin typeface="Arial Narrow" pitchFamily="34" charset="0"/>
              </a:rPr>
              <a:t>(-6)</a:t>
            </a:r>
          </a:p>
        </p:txBody>
      </p:sp>
      <p:sp>
        <p:nvSpPr>
          <p:cNvPr id="20" name="TextBox 19"/>
          <p:cNvSpPr txBox="1"/>
          <p:nvPr/>
        </p:nvSpPr>
        <p:spPr>
          <a:xfrm>
            <a:off x="1770304" y="2852930"/>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n=459</a:t>
            </a:r>
            <a:endParaRPr lang="en-US" sz="1100" dirty="0">
              <a:solidFill>
                <a:schemeClr val="tx1">
                  <a:lumMod val="50000"/>
                  <a:lumOff val="50000"/>
                </a:schemeClr>
              </a:solidFill>
              <a:latin typeface="Arial Narrow" pitchFamily="34" charset="0"/>
            </a:endParaRPr>
          </a:p>
        </p:txBody>
      </p:sp>
      <p:sp>
        <p:nvSpPr>
          <p:cNvPr id="29" name="TextBox 28"/>
          <p:cNvSpPr txBox="1"/>
          <p:nvPr/>
        </p:nvSpPr>
        <p:spPr>
          <a:xfrm>
            <a:off x="1770304" y="3455425"/>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n=315</a:t>
            </a:r>
            <a:endParaRPr lang="en-US" sz="1100" dirty="0">
              <a:solidFill>
                <a:schemeClr val="tx1">
                  <a:lumMod val="50000"/>
                  <a:lumOff val="50000"/>
                </a:schemeClr>
              </a:solidFill>
              <a:latin typeface="Arial Narrow" pitchFamily="34" charset="0"/>
            </a:endParaRPr>
          </a:p>
        </p:txBody>
      </p:sp>
      <p:sp>
        <p:nvSpPr>
          <p:cNvPr id="30" name="TextBox 29"/>
          <p:cNvSpPr txBox="1"/>
          <p:nvPr/>
        </p:nvSpPr>
        <p:spPr>
          <a:xfrm>
            <a:off x="1770304" y="3858674"/>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n=412</a:t>
            </a:r>
            <a:endParaRPr lang="en-US" sz="1100" dirty="0">
              <a:solidFill>
                <a:schemeClr val="tx1">
                  <a:lumMod val="50000"/>
                  <a:lumOff val="50000"/>
                </a:schemeClr>
              </a:solidFill>
              <a:latin typeface="Arial Narrow" pitchFamily="34" charset="0"/>
            </a:endParaRPr>
          </a:p>
        </p:txBody>
      </p:sp>
      <p:sp>
        <p:nvSpPr>
          <p:cNvPr id="31" name="TextBox 30"/>
          <p:cNvSpPr txBox="1"/>
          <p:nvPr/>
        </p:nvSpPr>
        <p:spPr>
          <a:xfrm>
            <a:off x="1770304" y="4408319"/>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n=424</a:t>
            </a:r>
            <a:endParaRPr lang="en-US" sz="1100" dirty="0">
              <a:solidFill>
                <a:schemeClr val="tx1">
                  <a:lumMod val="50000"/>
                  <a:lumOff val="50000"/>
                </a:schemeClr>
              </a:solidFill>
              <a:latin typeface="Arial Narrow" pitchFamily="34" charset="0"/>
            </a:endParaRPr>
          </a:p>
        </p:txBody>
      </p:sp>
      <p:sp>
        <p:nvSpPr>
          <p:cNvPr id="32" name="TextBox 31"/>
          <p:cNvSpPr txBox="1"/>
          <p:nvPr/>
        </p:nvSpPr>
        <p:spPr>
          <a:xfrm>
            <a:off x="1770304" y="4869175"/>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n=570</a:t>
            </a:r>
            <a:endParaRPr lang="en-US" sz="1100" dirty="0">
              <a:solidFill>
                <a:schemeClr val="tx1">
                  <a:lumMod val="50000"/>
                  <a:lumOff val="50000"/>
                </a:schemeClr>
              </a:solidFill>
              <a:latin typeface="Arial Narrow" pitchFamily="34" charset="0"/>
            </a:endParaRPr>
          </a:p>
        </p:txBody>
      </p:sp>
      <p:sp>
        <p:nvSpPr>
          <p:cNvPr id="24" name="Text Box 3"/>
          <p:cNvSpPr txBox="1">
            <a:spLocks noChangeArrowheads="1"/>
          </p:cNvSpPr>
          <p:nvPr/>
        </p:nvSpPr>
        <p:spPr bwMode="auto">
          <a:xfrm>
            <a:off x="4687214" y="3301132"/>
            <a:ext cx="2477101" cy="646331"/>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200" b="1" dirty="0" smtClean="0">
                <a:solidFill>
                  <a:schemeClr val="accent3">
                    <a:lumMod val="75000"/>
                  </a:schemeClr>
                </a:solidFill>
                <a:latin typeface="Arial Narrow" pitchFamily="34" charset="0"/>
              </a:rPr>
              <a:t>*In 2006 Wave, “vibrant student life” was worded: “Has a good outside of class social experience.”</a:t>
            </a:r>
          </a:p>
        </p:txBody>
      </p:sp>
      <p:sp>
        <p:nvSpPr>
          <p:cNvPr id="28" name="TextBox 27"/>
          <p:cNvSpPr txBox="1"/>
          <p:nvPr/>
        </p:nvSpPr>
        <p:spPr>
          <a:xfrm>
            <a:off x="2828132" y="1816004"/>
            <a:ext cx="3600217" cy="369332"/>
          </a:xfrm>
          <a:prstGeom prst="rect">
            <a:avLst/>
          </a:prstGeom>
          <a:noFill/>
        </p:spPr>
        <p:txBody>
          <a:bodyPr wrap="none" rtlCol="0">
            <a:spAutoFit/>
          </a:bodyPr>
          <a:lstStyle/>
          <a:p>
            <a:pPr algn="ctr"/>
            <a:r>
              <a:rPr lang="en-US" b="1" dirty="0" smtClean="0">
                <a:solidFill>
                  <a:schemeClr val="bg1">
                    <a:lumMod val="50000"/>
                  </a:schemeClr>
                </a:solidFill>
                <a:latin typeface="Arial Narrow" pitchFamily="34" charset="0"/>
              </a:rPr>
              <a:t>Key Changes: Percent Strongly Agree</a:t>
            </a:r>
            <a:endParaRPr lang="en-US" b="1" dirty="0">
              <a:solidFill>
                <a:schemeClr val="bg1">
                  <a:lumMod val="50000"/>
                </a:schemeClr>
              </a:solidFill>
              <a:latin typeface="Arial Narrow" pitchFamily="34" charset="0"/>
            </a:endParaRPr>
          </a:p>
        </p:txBody>
      </p:sp>
      <p:sp>
        <p:nvSpPr>
          <p:cNvPr id="33" name="Isosceles Triangle 32"/>
          <p:cNvSpPr/>
          <p:nvPr/>
        </p:nvSpPr>
        <p:spPr>
          <a:xfrm rot="10800000">
            <a:off x="4802428" y="2795323"/>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Isosceles Triangle 33"/>
          <p:cNvSpPr/>
          <p:nvPr/>
        </p:nvSpPr>
        <p:spPr>
          <a:xfrm rot="10800000">
            <a:off x="4111145" y="3760128"/>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Isosceles Triangle 35"/>
          <p:cNvSpPr/>
          <p:nvPr/>
        </p:nvSpPr>
        <p:spPr>
          <a:xfrm rot="10800000">
            <a:off x="5839355" y="4797054"/>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Box 3"/>
          <p:cNvSpPr txBox="1">
            <a:spLocks noChangeArrowheads="1"/>
          </p:cNvSpPr>
          <p:nvPr/>
        </p:nvSpPr>
        <p:spPr bwMode="auto">
          <a:xfrm>
            <a:off x="424296" y="5444436"/>
            <a:ext cx="1403615" cy="461665"/>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200" b="1" dirty="0" smtClean="0">
                <a:solidFill>
                  <a:schemeClr val="accent3">
                    <a:lumMod val="75000"/>
                  </a:schemeClr>
                </a:solidFill>
                <a:latin typeface="Arial Narrow" pitchFamily="34" charset="0"/>
              </a:rPr>
              <a:t>Has a good academic reputation</a:t>
            </a:r>
          </a:p>
        </p:txBody>
      </p:sp>
      <p:sp>
        <p:nvSpPr>
          <p:cNvPr id="39" name="Text Box 3"/>
          <p:cNvSpPr txBox="1">
            <a:spLocks noChangeArrowheads="1"/>
          </p:cNvSpPr>
          <p:nvPr/>
        </p:nvSpPr>
        <p:spPr bwMode="auto">
          <a:xfrm>
            <a:off x="5205677" y="5709590"/>
            <a:ext cx="539510" cy="307777"/>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1400" b="1" dirty="0" smtClean="0">
                <a:solidFill>
                  <a:schemeClr val="accent3">
                    <a:lumMod val="75000"/>
                  </a:schemeClr>
                </a:solidFill>
                <a:latin typeface="Arial Narrow" pitchFamily="34" charset="0"/>
              </a:rPr>
              <a:t>(-6)</a:t>
            </a:r>
          </a:p>
        </p:txBody>
      </p:sp>
      <p:sp>
        <p:nvSpPr>
          <p:cNvPr id="40" name="Isosceles Triangle 39"/>
          <p:cNvSpPr/>
          <p:nvPr/>
        </p:nvSpPr>
        <p:spPr>
          <a:xfrm rot="10800000">
            <a:off x="5608927" y="5833980"/>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1749257" y="5529277"/>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n=478</a:t>
            </a:r>
            <a:endParaRPr lang="en-US" sz="1100" dirty="0">
              <a:solidFill>
                <a:schemeClr val="tx1">
                  <a:lumMod val="50000"/>
                  <a:lumOff val="50000"/>
                </a:schemeClr>
              </a:solidFill>
              <a:latin typeface="Arial Narrow" pitchFamily="34" charset="0"/>
            </a:endParaRPr>
          </a:p>
        </p:txBody>
      </p:sp>
      <p:sp>
        <p:nvSpPr>
          <p:cNvPr id="42" name="TextBox 41"/>
          <p:cNvSpPr txBox="1"/>
          <p:nvPr/>
        </p:nvSpPr>
        <p:spPr>
          <a:xfrm>
            <a:off x="1763771" y="5990133"/>
            <a:ext cx="748891" cy="261610"/>
          </a:xfrm>
          <a:prstGeom prst="rect">
            <a:avLst/>
          </a:prstGeom>
          <a:noFill/>
        </p:spPr>
        <p:txBody>
          <a:bodyPr wrap="square" rtlCol="0">
            <a:spAutoFit/>
          </a:bodyPr>
          <a:lstStyle/>
          <a:p>
            <a:r>
              <a:rPr lang="en-US" sz="1100" dirty="0" smtClean="0">
                <a:solidFill>
                  <a:schemeClr val="tx1">
                    <a:lumMod val="50000"/>
                    <a:lumOff val="50000"/>
                  </a:schemeClr>
                </a:solidFill>
                <a:latin typeface="Arial Narrow" pitchFamily="34" charset="0"/>
              </a:rPr>
              <a:t>n=618</a:t>
            </a:r>
            <a:endParaRPr lang="en-US" sz="1100" dirty="0">
              <a:solidFill>
                <a:schemeClr val="tx1">
                  <a:lumMod val="50000"/>
                  <a:lumOff val="50000"/>
                </a:schemeClr>
              </a:solidFill>
              <a:latin typeface="Arial Narrow" pitchFamily="34" charset="0"/>
            </a:endParaRPr>
          </a:p>
        </p:txBody>
      </p:sp>
      <p:sp>
        <p:nvSpPr>
          <p:cNvPr id="43" name="TextBox 42"/>
          <p:cNvSpPr txBox="1"/>
          <p:nvPr/>
        </p:nvSpPr>
        <p:spPr>
          <a:xfrm>
            <a:off x="1359655" y="6194136"/>
            <a:ext cx="7784345" cy="400110"/>
          </a:xfrm>
          <a:prstGeom prst="rect">
            <a:avLst/>
          </a:prstGeom>
          <a:noFill/>
        </p:spPr>
        <p:txBody>
          <a:bodyPr wrap="square" rtlCol="0">
            <a:spAutoFit/>
          </a:bodyPr>
          <a:lstStyle/>
          <a:p>
            <a:r>
              <a:rPr lang="en-US" sz="1000" i="1" dirty="0" smtClean="0">
                <a:solidFill>
                  <a:schemeClr val="tx1">
                    <a:lumMod val="50000"/>
                    <a:lumOff val="50000"/>
                  </a:schemeClr>
                </a:solidFill>
                <a:latin typeface="Arial Narrow" pitchFamily="34" charset="0"/>
              </a:rPr>
              <a:t>The (n) indicates the number of respondents who were asked the question.  Sample sizes for those who gave a response varied for individual items.  </a:t>
            </a:r>
          </a:p>
          <a:p>
            <a:r>
              <a:rPr lang="en-US" sz="1000" i="1" dirty="0" smtClean="0">
                <a:solidFill>
                  <a:schemeClr val="tx1">
                    <a:lumMod val="50000"/>
                    <a:lumOff val="50000"/>
                  </a:schemeClr>
                </a:solidFill>
                <a:latin typeface="Arial Narrow" pitchFamily="34" charset="0"/>
              </a:rPr>
              <a:t>Percents are based on those who gave a response to the statement.</a:t>
            </a:r>
            <a:endParaRPr lang="en-US" sz="1000" i="1" dirty="0">
              <a:solidFill>
                <a:schemeClr val="tx1">
                  <a:lumMod val="50000"/>
                  <a:lumOff val="50000"/>
                </a:schemeClr>
              </a:solidFill>
              <a:latin typeface="Arial Narrow" pitchFamily="34" charset="0"/>
            </a:endParaRPr>
          </a:p>
        </p:txBody>
      </p:sp>
      <p:sp>
        <p:nvSpPr>
          <p:cNvPr id="44" name="TextBox 43"/>
          <p:cNvSpPr txBox="1"/>
          <p:nvPr/>
        </p:nvSpPr>
        <p:spPr>
          <a:xfrm rot="10800000" flipV="1">
            <a:off x="1749257" y="1412756"/>
            <a:ext cx="5472664" cy="276999"/>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Do you strongly agree, somewhat agree or disagree that (the KCTCS College) (_____)?</a:t>
            </a:r>
            <a:endParaRPr lang="en-US" sz="1200" b="1" i="1"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82934" y="6136529"/>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n=221</a:t>
            </a:r>
            <a:endParaRPr lang="en-US" sz="1200" dirty="0">
              <a:solidFill>
                <a:schemeClr val="tx1">
                  <a:lumMod val="50000"/>
                  <a:lumOff val="50000"/>
                </a:schemeClr>
              </a:solidFill>
              <a:latin typeface="Arial Narrow" pitchFamily="34" charset="0"/>
            </a:endParaRPr>
          </a:p>
        </p:txBody>
      </p:sp>
      <p:graphicFrame>
        <p:nvGraphicFramePr>
          <p:cNvPr id="19" name="Chart 18"/>
          <p:cNvGraphicFramePr/>
          <p:nvPr/>
        </p:nvGraphicFramePr>
        <p:xfrm>
          <a:off x="136260" y="2622502"/>
          <a:ext cx="3283599" cy="3514027"/>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rot="10800000" flipV="1">
            <a:off x="515721" y="791290"/>
            <a:ext cx="8146376" cy="584775"/>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Brand consideration was up 10 points among these non-traditional prospects.  It seemingly was true across all areas of the state.</a:t>
            </a:r>
            <a:endParaRPr lang="en-US" sz="1600" b="1" i="1" dirty="0">
              <a:solidFill>
                <a:schemeClr val="accent4">
                  <a:lumMod val="75000"/>
                </a:schemeClr>
              </a:solidFill>
              <a:latin typeface="Arial Narrow" pitchFamily="34" charset="0"/>
            </a:endParaRPr>
          </a:p>
        </p:txBody>
      </p:sp>
      <p:sp>
        <p:nvSpPr>
          <p:cNvPr id="23" name="TextBox 22"/>
          <p:cNvSpPr txBox="1"/>
          <p:nvPr/>
        </p:nvSpPr>
        <p:spPr>
          <a:xfrm rot="10800000" flipV="1">
            <a:off x="366690" y="375829"/>
            <a:ext cx="7913206"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KCTCS  Brand Consideration Among Those Extremely/Very/Somewhat Likely To Go To College</a:t>
            </a:r>
            <a:endParaRPr lang="en-US" sz="1600" b="1" dirty="0">
              <a:solidFill>
                <a:schemeClr val="bg1"/>
              </a:solidFill>
              <a:latin typeface="Arial Narrow" pitchFamily="34" charset="0"/>
            </a:endParaRPr>
          </a:p>
        </p:txBody>
      </p:sp>
      <p:graphicFrame>
        <p:nvGraphicFramePr>
          <p:cNvPr id="7" name="Chart 6"/>
          <p:cNvGraphicFramePr/>
          <p:nvPr/>
        </p:nvGraphicFramePr>
        <p:xfrm>
          <a:off x="4456786" y="2564894"/>
          <a:ext cx="1901031" cy="14977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p:cNvGraphicFramePr/>
          <p:nvPr/>
        </p:nvGraphicFramePr>
        <p:xfrm>
          <a:off x="6991494" y="2564895"/>
          <a:ext cx="1901031" cy="149778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p:nvPr/>
        </p:nvGraphicFramePr>
        <p:xfrm>
          <a:off x="6991494" y="4696354"/>
          <a:ext cx="1901031" cy="149778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p:cNvGraphicFramePr/>
          <p:nvPr/>
        </p:nvGraphicFramePr>
        <p:xfrm>
          <a:off x="4514393" y="4753961"/>
          <a:ext cx="1901031" cy="1497783"/>
        </p:xfrm>
        <a:graphic>
          <a:graphicData uri="http://schemas.openxmlformats.org/drawingml/2006/chart">
            <c:chart xmlns:c="http://schemas.openxmlformats.org/drawingml/2006/chart" xmlns:r="http://schemas.openxmlformats.org/officeDocument/2006/relationships" r:id="rId7"/>
          </a:graphicData>
        </a:graphic>
      </p:graphicFrame>
      <p:sp>
        <p:nvSpPr>
          <p:cNvPr id="11" name="Text Box 3"/>
          <p:cNvSpPr txBox="1">
            <a:spLocks noChangeArrowheads="1"/>
          </p:cNvSpPr>
          <p:nvPr/>
        </p:nvSpPr>
        <p:spPr bwMode="auto">
          <a:xfrm>
            <a:off x="4514393" y="2161646"/>
            <a:ext cx="633443"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West</a:t>
            </a:r>
          </a:p>
        </p:txBody>
      </p:sp>
      <p:sp>
        <p:nvSpPr>
          <p:cNvPr id="12" name="Text Box 3"/>
          <p:cNvSpPr txBox="1">
            <a:spLocks noChangeArrowheads="1"/>
          </p:cNvSpPr>
          <p:nvPr/>
        </p:nvSpPr>
        <p:spPr bwMode="auto">
          <a:xfrm>
            <a:off x="4572000" y="4350712"/>
            <a:ext cx="837089"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Central</a:t>
            </a:r>
          </a:p>
        </p:txBody>
      </p:sp>
      <p:sp>
        <p:nvSpPr>
          <p:cNvPr id="13" name="Text Box 3"/>
          <p:cNvSpPr txBox="1">
            <a:spLocks noChangeArrowheads="1"/>
          </p:cNvSpPr>
          <p:nvPr/>
        </p:nvSpPr>
        <p:spPr bwMode="auto">
          <a:xfrm>
            <a:off x="7097361" y="2195563"/>
            <a:ext cx="585417"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East</a:t>
            </a:r>
          </a:p>
        </p:txBody>
      </p:sp>
      <p:sp>
        <p:nvSpPr>
          <p:cNvPr id="14" name="Text Box 3"/>
          <p:cNvSpPr txBox="1">
            <a:spLocks noChangeArrowheads="1"/>
          </p:cNvSpPr>
          <p:nvPr/>
        </p:nvSpPr>
        <p:spPr bwMode="auto">
          <a:xfrm>
            <a:off x="7066702" y="4350712"/>
            <a:ext cx="731290"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Urban</a:t>
            </a:r>
          </a:p>
        </p:txBody>
      </p:sp>
      <p:sp>
        <p:nvSpPr>
          <p:cNvPr id="15" name="TextBox 14"/>
          <p:cNvSpPr txBox="1"/>
          <p:nvPr/>
        </p:nvSpPr>
        <p:spPr>
          <a:xfrm>
            <a:off x="1057973" y="6136529"/>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n=221</a:t>
            </a:r>
            <a:endParaRPr lang="en-US" sz="1200" dirty="0">
              <a:solidFill>
                <a:schemeClr val="tx1">
                  <a:lumMod val="50000"/>
                  <a:lumOff val="50000"/>
                </a:schemeClr>
              </a:solidFill>
              <a:latin typeface="Arial Narrow" pitchFamily="34" charset="0"/>
            </a:endParaRPr>
          </a:p>
        </p:txBody>
      </p:sp>
      <p:sp>
        <p:nvSpPr>
          <p:cNvPr id="16" name="TextBox 15"/>
          <p:cNvSpPr txBox="1"/>
          <p:nvPr/>
        </p:nvSpPr>
        <p:spPr>
          <a:xfrm>
            <a:off x="4975249" y="3947463"/>
            <a:ext cx="576070" cy="28803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n=54</a:t>
            </a:r>
            <a:endParaRPr lang="en-US" sz="1200" dirty="0">
              <a:solidFill>
                <a:schemeClr val="tx1">
                  <a:lumMod val="50000"/>
                  <a:lumOff val="50000"/>
                </a:schemeClr>
              </a:solidFill>
              <a:latin typeface="Arial Narrow" pitchFamily="34" charset="0"/>
            </a:endParaRPr>
          </a:p>
        </p:txBody>
      </p:sp>
      <p:sp>
        <p:nvSpPr>
          <p:cNvPr id="17" name="TextBox 16"/>
          <p:cNvSpPr txBox="1"/>
          <p:nvPr/>
        </p:nvSpPr>
        <p:spPr>
          <a:xfrm>
            <a:off x="5032856" y="6136529"/>
            <a:ext cx="576070" cy="28803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n=63</a:t>
            </a:r>
            <a:endParaRPr lang="en-US" sz="1200" dirty="0">
              <a:solidFill>
                <a:schemeClr val="tx1">
                  <a:lumMod val="50000"/>
                  <a:lumOff val="50000"/>
                </a:schemeClr>
              </a:solidFill>
              <a:latin typeface="Arial Narrow" pitchFamily="34" charset="0"/>
            </a:endParaRPr>
          </a:p>
        </p:txBody>
      </p:sp>
      <p:sp>
        <p:nvSpPr>
          <p:cNvPr id="18" name="TextBox 17"/>
          <p:cNvSpPr txBox="1"/>
          <p:nvPr/>
        </p:nvSpPr>
        <p:spPr>
          <a:xfrm>
            <a:off x="7509957" y="3947463"/>
            <a:ext cx="576070" cy="28803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n=44</a:t>
            </a:r>
            <a:endParaRPr lang="en-US" sz="1200" dirty="0">
              <a:solidFill>
                <a:schemeClr val="tx1">
                  <a:lumMod val="50000"/>
                  <a:lumOff val="50000"/>
                </a:schemeClr>
              </a:solidFill>
              <a:latin typeface="Arial Narrow" pitchFamily="34" charset="0"/>
            </a:endParaRPr>
          </a:p>
        </p:txBody>
      </p:sp>
      <p:sp>
        <p:nvSpPr>
          <p:cNvPr id="20" name="TextBox 19"/>
          <p:cNvSpPr txBox="1"/>
          <p:nvPr/>
        </p:nvSpPr>
        <p:spPr>
          <a:xfrm>
            <a:off x="7509957" y="6078922"/>
            <a:ext cx="576070" cy="28803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n=32</a:t>
            </a:r>
            <a:endParaRPr lang="en-US" sz="1200" dirty="0">
              <a:solidFill>
                <a:schemeClr val="tx1">
                  <a:lumMod val="50000"/>
                  <a:lumOff val="50000"/>
                </a:schemeClr>
              </a:solidFill>
              <a:latin typeface="Arial Narrow" pitchFamily="34" charset="0"/>
            </a:endParaRPr>
          </a:p>
        </p:txBody>
      </p:sp>
      <p:sp>
        <p:nvSpPr>
          <p:cNvPr id="21" name="Rectangle 20"/>
          <p:cNvSpPr/>
          <p:nvPr/>
        </p:nvSpPr>
        <p:spPr>
          <a:xfrm>
            <a:off x="4456786" y="2161646"/>
            <a:ext cx="1901031" cy="2073853"/>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4456786" y="4350711"/>
            <a:ext cx="1901031" cy="2073853"/>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6991494" y="4350712"/>
            <a:ext cx="1901031" cy="2073853"/>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6991494" y="2161646"/>
            <a:ext cx="1901031" cy="2073853"/>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rot="10800000" flipV="1">
            <a:off x="1691651" y="1470363"/>
            <a:ext cx="5991127"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If you did enroll in a university, college or technical trade institute, what is the name of the place you would be most likely to attend?  What  are the names of  others  you would consider?</a:t>
            </a:r>
            <a:endParaRPr lang="en-US" sz="1200" b="1" i="1" dirty="0">
              <a:solidFill>
                <a:schemeClr val="tx1">
                  <a:lumMod val="50000"/>
                  <a:lumOff val="50000"/>
                </a:schemeClr>
              </a:solidFill>
              <a:latin typeface="Arial Narrow" pitchFamily="34" charset="0"/>
            </a:endParaRPr>
          </a:p>
        </p:txBody>
      </p:sp>
      <p:sp>
        <p:nvSpPr>
          <p:cNvPr id="28" name="TextBox 27"/>
          <p:cNvSpPr txBox="1"/>
          <p:nvPr/>
        </p:nvSpPr>
        <p:spPr>
          <a:xfrm>
            <a:off x="5781747" y="3947463"/>
            <a:ext cx="576070" cy="28803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n=53</a:t>
            </a:r>
            <a:endParaRPr lang="en-US" sz="1200" dirty="0">
              <a:solidFill>
                <a:schemeClr val="tx1">
                  <a:lumMod val="50000"/>
                  <a:lumOff val="50000"/>
                </a:schemeClr>
              </a:solidFill>
              <a:latin typeface="Arial Narrow" pitchFamily="34" charset="0"/>
            </a:endParaRPr>
          </a:p>
        </p:txBody>
      </p:sp>
      <p:sp>
        <p:nvSpPr>
          <p:cNvPr id="29" name="TextBox 28"/>
          <p:cNvSpPr txBox="1"/>
          <p:nvPr/>
        </p:nvSpPr>
        <p:spPr>
          <a:xfrm>
            <a:off x="5781747" y="6136529"/>
            <a:ext cx="576070" cy="28803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n=48</a:t>
            </a:r>
            <a:endParaRPr lang="en-US" sz="1200" dirty="0">
              <a:solidFill>
                <a:schemeClr val="tx1">
                  <a:lumMod val="50000"/>
                  <a:lumOff val="50000"/>
                </a:schemeClr>
              </a:solidFill>
              <a:latin typeface="Arial Narrow" pitchFamily="34" charset="0"/>
            </a:endParaRPr>
          </a:p>
        </p:txBody>
      </p:sp>
      <p:sp>
        <p:nvSpPr>
          <p:cNvPr id="30" name="TextBox 29"/>
          <p:cNvSpPr txBox="1"/>
          <p:nvPr/>
        </p:nvSpPr>
        <p:spPr>
          <a:xfrm>
            <a:off x="8258848" y="3947463"/>
            <a:ext cx="576070" cy="28803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n=52</a:t>
            </a:r>
            <a:endParaRPr lang="en-US" sz="1200" dirty="0">
              <a:solidFill>
                <a:schemeClr val="tx1">
                  <a:lumMod val="50000"/>
                  <a:lumOff val="50000"/>
                </a:schemeClr>
              </a:solidFill>
              <a:latin typeface="Arial Narrow" pitchFamily="34" charset="0"/>
            </a:endParaRPr>
          </a:p>
        </p:txBody>
      </p:sp>
      <p:sp>
        <p:nvSpPr>
          <p:cNvPr id="31" name="TextBox 30"/>
          <p:cNvSpPr txBox="1"/>
          <p:nvPr/>
        </p:nvSpPr>
        <p:spPr>
          <a:xfrm>
            <a:off x="8316455" y="6078922"/>
            <a:ext cx="576070" cy="28803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n=68</a:t>
            </a:r>
            <a:endParaRPr lang="en-US" sz="1200" dirty="0">
              <a:solidFill>
                <a:schemeClr val="tx1">
                  <a:lumMod val="50000"/>
                  <a:lumOff val="50000"/>
                </a:schemeClr>
              </a:solidFill>
              <a:latin typeface="Arial Narrow" pitchFamily="34" charset="0"/>
            </a:endParaRPr>
          </a:p>
        </p:txBody>
      </p:sp>
      <p:sp>
        <p:nvSpPr>
          <p:cNvPr id="32" name="Isosceles Triangle 31"/>
          <p:cNvSpPr/>
          <p:nvPr/>
        </p:nvSpPr>
        <p:spPr>
          <a:xfrm>
            <a:off x="2584783" y="3544214"/>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rot="10800000" flipV="1">
            <a:off x="827544" y="2392074"/>
            <a:ext cx="2361888" cy="584775"/>
          </a:xfrm>
          <a:prstGeom prst="rect">
            <a:avLst/>
          </a:prstGeom>
          <a:noFill/>
          <a:ln>
            <a:noFill/>
          </a:ln>
        </p:spPr>
        <p:txBody>
          <a:bodyPr wrap="square" rtlCol="0">
            <a:spAutoFit/>
          </a:bodyPr>
          <a:lstStyle/>
          <a:p>
            <a:pPr algn="ctr"/>
            <a:r>
              <a:rPr lang="en-US" sz="1600" b="1" dirty="0" smtClean="0">
                <a:solidFill>
                  <a:schemeClr val="tx1">
                    <a:lumMod val="50000"/>
                    <a:lumOff val="50000"/>
                  </a:schemeClr>
                </a:solidFill>
                <a:latin typeface="Arial Narrow" pitchFamily="34" charset="0"/>
              </a:rPr>
              <a:t>Percent Likely To Consider A KCTCS College</a:t>
            </a:r>
            <a:endParaRPr lang="en-US" sz="1600" b="1" dirty="0">
              <a:solidFill>
                <a:schemeClr val="tx1">
                  <a:lumMod val="50000"/>
                  <a:lumOff val="50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973138" y="2438400"/>
            <a:ext cx="4159985" cy="707886"/>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000" dirty="0" smtClean="0">
                <a:solidFill>
                  <a:schemeClr val="accent3">
                    <a:lumMod val="75000"/>
                  </a:schemeClr>
                </a:solidFill>
                <a:latin typeface="Arial Narrow" pitchFamily="34" charset="0"/>
              </a:rPr>
              <a:t>Perceptions on Credit Transfer(s) &amp; Tuition</a:t>
            </a:r>
          </a:p>
          <a:p>
            <a:pPr fontAlgn="auto">
              <a:spcBef>
                <a:spcPts val="0"/>
              </a:spcBef>
              <a:spcAft>
                <a:spcPts val="0"/>
              </a:spcAft>
              <a:defRPr/>
            </a:pPr>
            <a:endParaRPr lang="en-US" sz="2000" dirty="0" smtClean="0">
              <a:solidFill>
                <a:schemeClr val="tx1">
                  <a:lumMod val="75000"/>
                  <a:lumOff val="25000"/>
                </a:schemeClr>
              </a:solidFill>
              <a:latin typeface="Arial Narrow" pitchFamily="34" charset="0"/>
            </a:endParaRPr>
          </a:p>
        </p:txBody>
      </p:sp>
      <p:sp>
        <p:nvSpPr>
          <p:cNvPr id="6147" name="Line 4"/>
          <p:cNvSpPr>
            <a:spLocks noChangeShapeType="1"/>
          </p:cNvSpPr>
          <p:nvPr/>
        </p:nvSpPr>
        <p:spPr bwMode="auto">
          <a:xfrm>
            <a:off x="990600" y="2895600"/>
            <a:ext cx="8153400" cy="0"/>
          </a:xfrm>
          <a:prstGeom prst="line">
            <a:avLst/>
          </a:prstGeom>
          <a:noFill/>
          <a:ln w="9525">
            <a:solidFill>
              <a:schemeClr val="accent4">
                <a:lumMod val="75000"/>
              </a:schemeClr>
            </a:solidFill>
            <a:round/>
            <a:headEnd/>
            <a:tailEnd/>
          </a:ln>
        </p:spPr>
        <p:txBody>
          <a:bodyPr/>
          <a:lstStyle/>
          <a:p>
            <a:endParaRPr lang="en-US" dirty="0"/>
          </a:p>
        </p:txBody>
      </p:sp>
      <p:pic>
        <p:nvPicPr>
          <p:cNvPr id="10" name="Picture 9" descr="HorizonInSight-PURPLE.tif"/>
          <p:cNvPicPr>
            <a:picLocks noChangeAspect="1"/>
          </p:cNvPicPr>
          <p:nvPr/>
        </p:nvPicPr>
        <p:blipFill>
          <a:blip r:embed="rId3" cstate="print"/>
          <a:stretch>
            <a:fillRect/>
          </a:stretch>
        </p:blipFill>
        <p:spPr>
          <a:xfrm>
            <a:off x="152399" y="124079"/>
            <a:ext cx="1676401" cy="40932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973138" y="2438400"/>
            <a:ext cx="4133183" cy="707886"/>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sz="2000" dirty="0" smtClean="0">
                <a:solidFill>
                  <a:schemeClr val="accent3">
                    <a:lumMod val="75000"/>
                  </a:schemeClr>
                </a:solidFill>
                <a:latin typeface="Arial Narrow" pitchFamily="34" charset="0"/>
              </a:rPr>
              <a:t>Attitudes and Behaviors Toward Education</a:t>
            </a:r>
          </a:p>
          <a:p>
            <a:pPr fontAlgn="auto">
              <a:spcBef>
                <a:spcPts val="0"/>
              </a:spcBef>
              <a:spcAft>
                <a:spcPts val="0"/>
              </a:spcAft>
              <a:defRPr/>
            </a:pPr>
            <a:endParaRPr lang="en-US" sz="2000" dirty="0" smtClean="0">
              <a:solidFill>
                <a:schemeClr val="tx1">
                  <a:lumMod val="75000"/>
                  <a:lumOff val="25000"/>
                </a:schemeClr>
              </a:solidFill>
              <a:latin typeface="Arial Narrow" pitchFamily="34" charset="0"/>
            </a:endParaRPr>
          </a:p>
        </p:txBody>
      </p:sp>
      <p:sp>
        <p:nvSpPr>
          <p:cNvPr id="6147" name="Line 4"/>
          <p:cNvSpPr>
            <a:spLocks noChangeShapeType="1"/>
          </p:cNvSpPr>
          <p:nvPr/>
        </p:nvSpPr>
        <p:spPr bwMode="auto">
          <a:xfrm>
            <a:off x="990600" y="2895600"/>
            <a:ext cx="8153400" cy="0"/>
          </a:xfrm>
          <a:prstGeom prst="line">
            <a:avLst/>
          </a:prstGeom>
          <a:noFill/>
          <a:ln w="9525">
            <a:solidFill>
              <a:schemeClr val="accent4">
                <a:lumMod val="75000"/>
              </a:schemeClr>
            </a:solidFill>
            <a:round/>
            <a:headEnd/>
            <a:tailEnd/>
          </a:ln>
        </p:spPr>
        <p:txBody>
          <a:bodyPr/>
          <a:lstStyle/>
          <a:p>
            <a:endParaRPr lang="en-US" dirty="0"/>
          </a:p>
        </p:txBody>
      </p:sp>
      <p:pic>
        <p:nvPicPr>
          <p:cNvPr id="10" name="Picture 9" descr="HorizonInSight-PURPLE.tif"/>
          <p:cNvPicPr>
            <a:picLocks noChangeAspect="1"/>
          </p:cNvPicPr>
          <p:nvPr/>
        </p:nvPicPr>
        <p:blipFill>
          <a:blip r:embed="rId3" cstate="print"/>
          <a:stretch>
            <a:fillRect/>
          </a:stretch>
        </p:blipFill>
        <p:spPr>
          <a:xfrm>
            <a:off x="152399" y="124079"/>
            <a:ext cx="1676401" cy="409321"/>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942760" y="1585577"/>
            <a:ext cx="7200876"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Now I’d like you to use excellent, very good, good, fair or poor and tell me how you would rate the KCTCS college closest to you as a place to start college and then transfer credits to a four-year college or university in Kentucky?</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78654" y="2507289"/>
          <a:ext cx="8143634" cy="36292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000366" y="5906101"/>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n=625</a:t>
            </a:r>
          </a:p>
        </p:txBody>
      </p:sp>
      <p:sp>
        <p:nvSpPr>
          <p:cNvPr id="5" name="TextBox 4"/>
          <p:cNvSpPr txBox="1"/>
          <p:nvPr/>
        </p:nvSpPr>
        <p:spPr>
          <a:xfrm rot="10800000" flipV="1">
            <a:off x="-1" y="375829"/>
            <a:ext cx="8086027"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Closest KCTCS College As A Place To Start And Then Transfer Credits</a:t>
            </a:r>
            <a:endParaRPr lang="en-US" sz="1600" b="1" dirty="0">
              <a:solidFill>
                <a:schemeClr val="bg1"/>
              </a:solidFill>
              <a:latin typeface="Arial Narrow" pitchFamily="34" charset="0"/>
            </a:endParaRPr>
          </a:p>
        </p:txBody>
      </p:sp>
      <p:sp>
        <p:nvSpPr>
          <p:cNvPr id="6" name="Rectangle 5"/>
          <p:cNvSpPr/>
          <p:nvPr/>
        </p:nvSpPr>
        <p:spPr>
          <a:xfrm>
            <a:off x="0" y="827980"/>
            <a:ext cx="9144000" cy="584775"/>
          </a:xfrm>
          <a:prstGeom prst="rect">
            <a:avLst/>
          </a:prstGeom>
        </p:spPr>
        <p:txBody>
          <a:bodyPr wrap="square">
            <a:spAutoFit/>
          </a:bodyPr>
          <a:lstStyle/>
          <a:p>
            <a:pPr algn="ctr"/>
            <a:r>
              <a:rPr lang="en-US" sz="1600" b="1" i="1" dirty="0" smtClean="0">
                <a:solidFill>
                  <a:schemeClr val="accent4">
                    <a:lumMod val="75000"/>
                  </a:schemeClr>
                </a:solidFill>
                <a:latin typeface="Arial Narrow" pitchFamily="34" charset="0"/>
              </a:rPr>
              <a:t>The brand message that encourages students to begin their higher education with KCTCS rings true to this segment.  Most thought it was a good place to start college and then transfer to a four-year college or university.</a:t>
            </a:r>
            <a:endParaRPr lang="en-US" sz="1600" dirty="0">
              <a:solidFill>
                <a:schemeClr val="accent4">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576435" y="1643183"/>
            <a:ext cx="5991129"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Why do you say that the KCTCS college is a/an excellent, very good, good, fair or poor place to start college and then transfer credits to a four-year college or university in Kentucky?</a:t>
            </a:r>
            <a:endParaRPr lang="en-US" sz="1200" b="1" i="1" dirty="0">
              <a:solidFill>
                <a:schemeClr val="tx1">
                  <a:lumMod val="50000"/>
                  <a:lumOff val="50000"/>
                </a:schemeClr>
              </a:solidFill>
              <a:latin typeface="Arial Narrow" pitchFamily="34" charset="0"/>
            </a:endParaRPr>
          </a:p>
        </p:txBody>
      </p:sp>
      <p:sp>
        <p:nvSpPr>
          <p:cNvPr id="4" name="TextBox 3"/>
          <p:cNvSpPr txBox="1"/>
          <p:nvPr/>
        </p:nvSpPr>
        <p:spPr>
          <a:xfrm>
            <a:off x="7164315" y="5906101"/>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n=625</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1" y="318223"/>
            <a:ext cx="8258848"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Rationale For Starting And Transferring From KCTCS</a:t>
            </a:r>
            <a:endParaRPr lang="en-US" sz="1600" b="1" dirty="0">
              <a:solidFill>
                <a:schemeClr val="bg1"/>
              </a:solidFill>
              <a:latin typeface="Arial Narrow" pitchFamily="34" charset="0"/>
            </a:endParaRPr>
          </a:p>
        </p:txBody>
      </p:sp>
      <p:graphicFrame>
        <p:nvGraphicFramePr>
          <p:cNvPr id="6" name="Chart 5"/>
          <p:cNvGraphicFramePr/>
          <p:nvPr/>
        </p:nvGraphicFramePr>
        <p:xfrm>
          <a:off x="597117" y="2737716"/>
          <a:ext cx="7604124" cy="2361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597117" y="5387638"/>
          <a:ext cx="7604124" cy="806498"/>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Box 3"/>
          <p:cNvSpPr txBox="1">
            <a:spLocks noChangeArrowheads="1"/>
          </p:cNvSpPr>
          <p:nvPr/>
        </p:nvSpPr>
        <p:spPr bwMode="auto">
          <a:xfrm>
            <a:off x="3074218" y="2334467"/>
            <a:ext cx="1976823"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Positive Responses</a:t>
            </a:r>
          </a:p>
        </p:txBody>
      </p:sp>
      <p:sp>
        <p:nvSpPr>
          <p:cNvPr id="10" name="Text Box 3"/>
          <p:cNvSpPr txBox="1">
            <a:spLocks noChangeArrowheads="1"/>
          </p:cNvSpPr>
          <p:nvPr/>
        </p:nvSpPr>
        <p:spPr bwMode="auto">
          <a:xfrm>
            <a:off x="3074218" y="5018306"/>
            <a:ext cx="2039341" cy="369332"/>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en-US" b="1" dirty="0" smtClean="0">
                <a:solidFill>
                  <a:schemeClr val="bg1">
                    <a:lumMod val="50000"/>
                  </a:schemeClr>
                </a:solidFill>
                <a:latin typeface="Arial Narrow" pitchFamily="34" charset="0"/>
              </a:rPr>
              <a:t>Negative Responses</a:t>
            </a:r>
          </a:p>
        </p:txBody>
      </p:sp>
      <p:sp>
        <p:nvSpPr>
          <p:cNvPr id="11" name="Rectangle 10"/>
          <p:cNvSpPr/>
          <p:nvPr/>
        </p:nvSpPr>
        <p:spPr>
          <a:xfrm>
            <a:off x="1057973" y="827980"/>
            <a:ext cx="7028054" cy="584775"/>
          </a:xfrm>
          <a:prstGeom prst="rect">
            <a:avLst/>
          </a:prstGeom>
        </p:spPr>
        <p:txBody>
          <a:bodyPr wrap="square">
            <a:spAutoFit/>
          </a:bodyPr>
          <a:lstStyle/>
          <a:p>
            <a:pPr algn="ctr"/>
            <a:r>
              <a:rPr lang="en-US" sz="1600" b="1" i="1" dirty="0" smtClean="0">
                <a:solidFill>
                  <a:schemeClr val="accent4">
                    <a:lumMod val="75000"/>
                  </a:schemeClr>
                </a:solidFill>
                <a:latin typeface="Arial Narrow" pitchFamily="34" charset="0"/>
              </a:rPr>
              <a:t>They said starting at KCTCS allowed them to stay close to home to begin with, save some money and know that they will get more attention in smaller classes.</a:t>
            </a:r>
            <a:endParaRPr lang="en-US" sz="1600" dirty="0">
              <a:solidFill>
                <a:schemeClr val="accent4">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864471" y="1469552"/>
            <a:ext cx="5587880"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Based on what you know or have heard is it very easy, easy, difficult or very difficult to transfer credits from (a KCTCS College) to a four-year college or university in Kentucky?</a:t>
            </a:r>
            <a:endParaRPr lang="en-US" sz="1200" b="1" i="1" dirty="0">
              <a:solidFill>
                <a:schemeClr val="tx1">
                  <a:lumMod val="50000"/>
                  <a:lumOff val="50000"/>
                </a:schemeClr>
              </a:solidFill>
              <a:latin typeface="Arial Narrow" pitchFamily="34" charset="0"/>
            </a:endParaRPr>
          </a:p>
        </p:txBody>
      </p:sp>
      <p:sp>
        <p:nvSpPr>
          <p:cNvPr id="4" name="TextBox 3"/>
          <p:cNvSpPr txBox="1"/>
          <p:nvPr/>
        </p:nvSpPr>
        <p:spPr>
          <a:xfrm>
            <a:off x="1864471" y="5906101"/>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n=236</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403250" y="375829"/>
            <a:ext cx="8258847"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Ease of Transferring Credits From KCTCS Among Those Aware Of Closest KCTCS College</a:t>
            </a:r>
            <a:endParaRPr lang="en-US" sz="1600" b="1" dirty="0">
              <a:solidFill>
                <a:schemeClr val="bg1"/>
              </a:solidFill>
              <a:latin typeface="Arial Narrow" pitchFamily="34" charset="0"/>
            </a:endParaRPr>
          </a:p>
        </p:txBody>
      </p:sp>
      <p:graphicFrame>
        <p:nvGraphicFramePr>
          <p:cNvPr id="6" name="Chart 5"/>
          <p:cNvGraphicFramePr/>
          <p:nvPr/>
        </p:nvGraphicFramePr>
        <p:xfrm>
          <a:off x="5148070" y="2795323"/>
          <a:ext cx="3744455" cy="37444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366689" y="2795323"/>
          <a:ext cx="3744455" cy="374445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Box 3"/>
          <p:cNvSpPr txBox="1">
            <a:spLocks noChangeArrowheads="1"/>
          </p:cNvSpPr>
          <p:nvPr/>
        </p:nvSpPr>
        <p:spPr bwMode="auto">
          <a:xfrm>
            <a:off x="1279286" y="2095334"/>
            <a:ext cx="1824538" cy="584775"/>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1600" b="1" dirty="0" smtClean="0">
                <a:solidFill>
                  <a:schemeClr val="bg1">
                    <a:lumMod val="50000"/>
                  </a:schemeClr>
                </a:solidFill>
                <a:latin typeface="Arial Narrow" pitchFamily="34" charset="0"/>
              </a:rPr>
              <a:t>Among Those Likely</a:t>
            </a:r>
          </a:p>
          <a:p>
            <a:pPr algn="ctr" fontAlgn="auto">
              <a:spcBef>
                <a:spcPts val="0"/>
              </a:spcBef>
              <a:spcAft>
                <a:spcPts val="0"/>
              </a:spcAft>
              <a:defRPr/>
            </a:pPr>
            <a:r>
              <a:rPr lang="en-US" sz="1600" b="1" dirty="0" smtClean="0">
                <a:solidFill>
                  <a:schemeClr val="bg1">
                    <a:lumMod val="50000"/>
                  </a:schemeClr>
                </a:solidFill>
                <a:latin typeface="Arial Narrow" pitchFamily="34" charset="0"/>
              </a:rPr>
              <a:t>To Enroll In College</a:t>
            </a:r>
          </a:p>
        </p:txBody>
      </p:sp>
      <p:sp>
        <p:nvSpPr>
          <p:cNvPr id="9" name="Text Box 3"/>
          <p:cNvSpPr txBox="1">
            <a:spLocks noChangeArrowheads="1"/>
          </p:cNvSpPr>
          <p:nvPr/>
        </p:nvSpPr>
        <p:spPr bwMode="auto">
          <a:xfrm>
            <a:off x="5819062" y="2152941"/>
            <a:ext cx="2151551" cy="584775"/>
          </a:xfrm>
          <a:prstGeom prst="rect">
            <a:avLst/>
          </a:prstGeom>
          <a:noFill/>
          <a:ln w="9525">
            <a:noFill/>
            <a:miter lim="800000"/>
            <a:headEnd/>
            <a:tailEnd/>
          </a:ln>
          <a:effectLst/>
        </p:spPr>
        <p:txBody>
          <a:bodyPr wrap="none">
            <a:spAutoFit/>
          </a:bodyPr>
          <a:lstStyle/>
          <a:p>
            <a:pPr algn="ctr" fontAlgn="auto">
              <a:spcBef>
                <a:spcPts val="0"/>
              </a:spcBef>
              <a:spcAft>
                <a:spcPts val="0"/>
              </a:spcAft>
              <a:defRPr/>
            </a:pPr>
            <a:r>
              <a:rPr lang="en-US" sz="1600" b="1" dirty="0" smtClean="0">
                <a:solidFill>
                  <a:schemeClr val="bg1">
                    <a:lumMod val="50000"/>
                  </a:schemeClr>
                </a:solidFill>
                <a:latin typeface="Arial Narrow" pitchFamily="34" charset="0"/>
              </a:rPr>
              <a:t>Among Those Not Likely</a:t>
            </a:r>
          </a:p>
          <a:p>
            <a:pPr algn="ctr" fontAlgn="auto">
              <a:spcBef>
                <a:spcPts val="0"/>
              </a:spcBef>
              <a:spcAft>
                <a:spcPts val="0"/>
              </a:spcAft>
              <a:defRPr/>
            </a:pPr>
            <a:r>
              <a:rPr lang="en-US" sz="1600" b="1" dirty="0" smtClean="0">
                <a:solidFill>
                  <a:schemeClr val="bg1">
                    <a:lumMod val="50000"/>
                  </a:schemeClr>
                </a:solidFill>
                <a:latin typeface="Arial Narrow" pitchFamily="34" charset="0"/>
              </a:rPr>
              <a:t>To Enroll In College</a:t>
            </a:r>
          </a:p>
        </p:txBody>
      </p:sp>
      <p:sp>
        <p:nvSpPr>
          <p:cNvPr id="10" name="TextBox 9"/>
          <p:cNvSpPr txBox="1"/>
          <p:nvPr/>
        </p:nvSpPr>
        <p:spPr>
          <a:xfrm>
            <a:off x="6645852" y="5906101"/>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n=511</a:t>
            </a:r>
            <a:endParaRPr lang="en-US" sz="1200" dirty="0">
              <a:solidFill>
                <a:schemeClr val="tx1">
                  <a:lumMod val="50000"/>
                  <a:lumOff val="50000"/>
                </a:schemeClr>
              </a:solidFill>
              <a:latin typeface="Arial Narrow" pitchFamily="34" charset="0"/>
            </a:endParaRPr>
          </a:p>
        </p:txBody>
      </p:sp>
      <p:sp>
        <p:nvSpPr>
          <p:cNvPr id="11" name="Rectangle 10"/>
          <p:cNvSpPr/>
          <p:nvPr/>
        </p:nvSpPr>
        <p:spPr>
          <a:xfrm>
            <a:off x="1440175" y="770373"/>
            <a:ext cx="6357817" cy="584775"/>
          </a:xfrm>
          <a:prstGeom prst="rect">
            <a:avLst/>
          </a:prstGeom>
        </p:spPr>
        <p:txBody>
          <a:bodyPr wrap="square">
            <a:spAutoFit/>
          </a:bodyPr>
          <a:lstStyle/>
          <a:p>
            <a:pPr algn="ctr"/>
            <a:r>
              <a:rPr lang="en-US" sz="1600" b="1" i="1" dirty="0" smtClean="0">
                <a:solidFill>
                  <a:schemeClr val="accent4">
                    <a:lumMod val="75000"/>
                  </a:schemeClr>
                </a:solidFill>
                <a:latin typeface="Arial Narrow" pitchFamily="34" charset="0"/>
              </a:rPr>
              <a:t>Nobody was particularly concerned about transferring those credits.  Most thought it was easy if they knew anything about it at all.</a:t>
            </a:r>
            <a:endParaRPr lang="en-US" sz="1600" dirty="0">
              <a:solidFill>
                <a:schemeClr val="accent4">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5724140" y="1873611"/>
            <a:ext cx="2822743" cy="28803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Why do you think it  is easier now?</a:t>
            </a:r>
            <a:endParaRPr lang="en-US" sz="1200" b="1" i="1" dirty="0">
              <a:solidFill>
                <a:schemeClr val="tx1">
                  <a:lumMod val="50000"/>
                  <a:lumOff val="50000"/>
                </a:schemeClr>
              </a:solidFill>
              <a:latin typeface="Arial Narrow" pitchFamily="34" charset="0"/>
            </a:endParaRPr>
          </a:p>
        </p:txBody>
      </p:sp>
      <p:sp>
        <p:nvSpPr>
          <p:cNvPr id="4" name="TextBox 3"/>
          <p:cNvSpPr txBox="1"/>
          <p:nvPr/>
        </p:nvSpPr>
        <p:spPr>
          <a:xfrm>
            <a:off x="481903" y="6089958"/>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n=749</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309083" y="346801"/>
            <a:ext cx="8489277"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Ease of Transferring Credits From KCTCS Among Those Aware of a KCTCS College </a:t>
            </a:r>
            <a:endParaRPr lang="en-US" sz="1600" b="1" dirty="0">
              <a:solidFill>
                <a:schemeClr val="bg1"/>
              </a:solidFill>
              <a:latin typeface="Arial Narrow" pitchFamily="34" charset="0"/>
            </a:endParaRPr>
          </a:p>
        </p:txBody>
      </p:sp>
      <p:graphicFrame>
        <p:nvGraphicFramePr>
          <p:cNvPr id="6" name="Chart 5"/>
          <p:cNvGraphicFramePr/>
          <p:nvPr/>
        </p:nvGraphicFramePr>
        <p:xfrm>
          <a:off x="4456786" y="2334467"/>
          <a:ext cx="4687214" cy="40324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539510" y="2737716"/>
          <a:ext cx="2995564" cy="299556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rot="10800000" flipV="1">
            <a:off x="251474" y="1595802"/>
            <a:ext cx="4032491" cy="830997"/>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To the best of your knowledge, over the past year has it become easier, about the same, or more difficult to get (KCTCS College) credits accepted at four-year colleges and universities in Kentucky?</a:t>
            </a:r>
            <a:endParaRPr lang="en-US" sz="1200" b="1" i="1" dirty="0">
              <a:solidFill>
                <a:schemeClr val="tx1">
                  <a:lumMod val="50000"/>
                  <a:lumOff val="50000"/>
                </a:schemeClr>
              </a:solidFill>
              <a:latin typeface="Arial Narrow" pitchFamily="34" charset="0"/>
            </a:endParaRPr>
          </a:p>
        </p:txBody>
      </p:sp>
      <p:sp>
        <p:nvSpPr>
          <p:cNvPr id="10" name="TextBox 9"/>
          <p:cNvSpPr txBox="1"/>
          <p:nvPr/>
        </p:nvSpPr>
        <p:spPr>
          <a:xfrm>
            <a:off x="5378498" y="6089958"/>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n=101</a:t>
            </a:r>
            <a:endParaRPr lang="en-US" sz="1200" dirty="0">
              <a:solidFill>
                <a:schemeClr val="tx1">
                  <a:lumMod val="50000"/>
                  <a:lumOff val="50000"/>
                </a:schemeClr>
              </a:solidFill>
              <a:latin typeface="Arial Narrow" pitchFamily="34" charset="0"/>
            </a:endParaRPr>
          </a:p>
        </p:txBody>
      </p:sp>
      <p:sp>
        <p:nvSpPr>
          <p:cNvPr id="11" name="Rectangle 10"/>
          <p:cNvSpPr/>
          <p:nvPr/>
        </p:nvSpPr>
        <p:spPr>
          <a:xfrm>
            <a:off x="481903" y="836685"/>
            <a:ext cx="8237801" cy="584775"/>
          </a:xfrm>
          <a:prstGeom prst="rect">
            <a:avLst/>
          </a:prstGeom>
        </p:spPr>
        <p:txBody>
          <a:bodyPr wrap="square">
            <a:spAutoFit/>
          </a:bodyPr>
          <a:lstStyle/>
          <a:p>
            <a:pPr algn="ctr"/>
            <a:r>
              <a:rPr lang="en-US" sz="1600" b="1" i="1" dirty="0" smtClean="0">
                <a:solidFill>
                  <a:schemeClr val="accent4">
                    <a:lumMod val="75000"/>
                  </a:schemeClr>
                </a:solidFill>
                <a:latin typeface="Arial Narrow" pitchFamily="34" charset="0"/>
              </a:rPr>
              <a:t>Those who thought transferring credits was easier credited KCTCS and the respective colleges with working it all out between them.  Attribution to the new legislation was virtually non-existent.</a:t>
            </a:r>
            <a:endParaRPr lang="en-US" sz="1600" dirty="0">
              <a:solidFill>
                <a:schemeClr val="accent4">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2267719" y="1758398"/>
            <a:ext cx="4550954" cy="46166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Which one of the following statements best describes the highest level of education that you finished or got credit for?  Is it…?</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0" y="2276859"/>
          <a:ext cx="9144001" cy="420531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0800000" flipV="1">
            <a:off x="2152506" y="318222"/>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Educational Background</a:t>
            </a:r>
            <a:endParaRPr lang="en-US" sz="1600" b="1" dirty="0">
              <a:solidFill>
                <a:schemeClr val="bg1"/>
              </a:solidFill>
              <a:latin typeface="Arial Narrow" pitchFamily="34" charset="0"/>
            </a:endParaRPr>
          </a:p>
        </p:txBody>
      </p:sp>
      <p:sp>
        <p:nvSpPr>
          <p:cNvPr id="6" name="TextBox 5"/>
          <p:cNvSpPr txBox="1"/>
          <p:nvPr/>
        </p:nvSpPr>
        <p:spPr>
          <a:xfrm>
            <a:off x="2325327" y="5790887"/>
            <a:ext cx="1382568"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 n=803</a:t>
            </a:r>
          </a:p>
          <a:p>
            <a:r>
              <a:rPr lang="en-US" sz="1200" dirty="0" smtClean="0">
                <a:solidFill>
                  <a:schemeClr val="tx1">
                    <a:lumMod val="50000"/>
                    <a:lumOff val="50000"/>
                  </a:schemeClr>
                </a:solidFill>
                <a:latin typeface="Arial Narrow" pitchFamily="34" charset="0"/>
              </a:rPr>
              <a:t>Now n=802</a:t>
            </a:r>
            <a:endParaRPr lang="en-US" sz="1200" dirty="0">
              <a:solidFill>
                <a:schemeClr val="tx1">
                  <a:lumMod val="50000"/>
                  <a:lumOff val="50000"/>
                </a:schemeClr>
              </a:solidFill>
              <a:latin typeface="Arial Narrow" pitchFamily="34" charset="0"/>
            </a:endParaRPr>
          </a:p>
        </p:txBody>
      </p:sp>
      <p:sp>
        <p:nvSpPr>
          <p:cNvPr id="7" name="TextBox 6"/>
          <p:cNvSpPr txBox="1"/>
          <p:nvPr/>
        </p:nvSpPr>
        <p:spPr>
          <a:xfrm rot="10800000" flipV="1">
            <a:off x="366690" y="836685"/>
            <a:ext cx="8410622" cy="830997"/>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Kentuckians continued to increase their educational attainment albeit in small and incremental steps.  The target population for this study was no exception.  Over half had some form of postsecondary educational experience – up 12 points from five years ago.</a:t>
            </a:r>
            <a:endParaRPr lang="en-US" sz="1600" b="1" i="1" dirty="0">
              <a:solidFill>
                <a:schemeClr val="accent4">
                  <a:lumMod val="75000"/>
                </a:schemeClr>
              </a:solidFill>
              <a:latin typeface="Arial Narrow" pitchFamily="34" charset="0"/>
            </a:endParaRPr>
          </a:p>
        </p:txBody>
      </p:sp>
      <p:sp>
        <p:nvSpPr>
          <p:cNvPr id="8" name="Isosceles Triangle 7"/>
          <p:cNvSpPr/>
          <p:nvPr/>
        </p:nvSpPr>
        <p:spPr>
          <a:xfrm rot="10800000">
            <a:off x="7063166" y="2852930"/>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p:nvSpPr>
        <p:spPr>
          <a:xfrm>
            <a:off x="6271631" y="3717035"/>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p:cNvSpPr/>
          <p:nvPr/>
        </p:nvSpPr>
        <p:spPr>
          <a:xfrm>
            <a:off x="5940054" y="4581140"/>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Isosceles Triangle 11"/>
          <p:cNvSpPr/>
          <p:nvPr/>
        </p:nvSpPr>
        <p:spPr>
          <a:xfrm rot="10800000">
            <a:off x="4470852" y="5416217"/>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3707896" y="1585576"/>
            <a:ext cx="1670603" cy="288035"/>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Are you currently…?</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1057973" y="2219253"/>
          <a:ext cx="7546517" cy="426291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rot="10800000" flipV="1">
            <a:off x="2152506" y="318222"/>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Employment Status</a:t>
            </a:r>
            <a:endParaRPr lang="en-US" sz="1600" b="1" dirty="0">
              <a:solidFill>
                <a:schemeClr val="bg1"/>
              </a:solidFill>
              <a:latin typeface="Arial Narrow" pitchFamily="34" charset="0"/>
            </a:endParaRPr>
          </a:p>
        </p:txBody>
      </p:sp>
      <p:sp>
        <p:nvSpPr>
          <p:cNvPr id="5" name="TextBox 4"/>
          <p:cNvSpPr txBox="1"/>
          <p:nvPr/>
        </p:nvSpPr>
        <p:spPr>
          <a:xfrm>
            <a:off x="1979685" y="5906101"/>
            <a:ext cx="1152140" cy="461665"/>
          </a:xfrm>
          <a:prstGeom prst="rect">
            <a:avLst/>
          </a:prstGeom>
          <a:noFill/>
        </p:spPr>
        <p:txBody>
          <a:bodyPr wrap="square" rtlCol="0">
            <a:spAutoFit/>
          </a:bodyPr>
          <a:lstStyle/>
          <a:p>
            <a:r>
              <a:rPr lang="en-US" sz="1200" dirty="0" smtClean="0">
                <a:solidFill>
                  <a:schemeClr val="bg1">
                    <a:lumMod val="50000"/>
                  </a:schemeClr>
                </a:solidFill>
                <a:latin typeface="Arial Narrow" pitchFamily="34" charset="0"/>
              </a:rPr>
              <a:t>Then n=803</a:t>
            </a:r>
          </a:p>
          <a:p>
            <a:r>
              <a:rPr lang="en-US" sz="1200" dirty="0" smtClean="0">
                <a:solidFill>
                  <a:schemeClr val="bg1">
                    <a:lumMod val="50000"/>
                  </a:schemeClr>
                </a:solidFill>
                <a:latin typeface="Arial Narrow" pitchFamily="34" charset="0"/>
              </a:rPr>
              <a:t>Now n=802</a:t>
            </a:r>
            <a:endParaRPr lang="en-US" sz="1200" dirty="0">
              <a:solidFill>
                <a:schemeClr val="bg1">
                  <a:lumMod val="50000"/>
                </a:schemeClr>
              </a:solidFill>
              <a:latin typeface="Arial Narrow" pitchFamily="34" charset="0"/>
            </a:endParaRPr>
          </a:p>
        </p:txBody>
      </p:sp>
      <p:sp>
        <p:nvSpPr>
          <p:cNvPr id="6" name="TextBox 5"/>
          <p:cNvSpPr txBox="1"/>
          <p:nvPr/>
        </p:nvSpPr>
        <p:spPr>
          <a:xfrm rot="10800000" flipV="1">
            <a:off x="597118" y="836686"/>
            <a:ext cx="7915948" cy="584775"/>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The “temporarily unemployed” rate stood at 10 percent, while apparently homemakers were leaving the house for more job opportunities in these troubled economic times.</a:t>
            </a:r>
            <a:endParaRPr lang="en-US" sz="1600" b="1" i="1" dirty="0">
              <a:solidFill>
                <a:schemeClr val="accent4">
                  <a:lumMod val="75000"/>
                </a:schemeClr>
              </a:solidFill>
              <a:latin typeface="Arial Narrow" pitchFamily="34" charset="0"/>
            </a:endParaRPr>
          </a:p>
        </p:txBody>
      </p:sp>
      <p:sp>
        <p:nvSpPr>
          <p:cNvPr id="7" name="Isosceles Triangle 6"/>
          <p:cNvSpPr/>
          <p:nvPr/>
        </p:nvSpPr>
        <p:spPr>
          <a:xfrm rot="10800000">
            <a:off x="4283966" y="3774642"/>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565384" y="4042935"/>
            <a:ext cx="1372492" cy="307777"/>
          </a:xfrm>
          <a:prstGeom prst="rect">
            <a:avLst/>
          </a:prstGeom>
          <a:noFill/>
        </p:spPr>
        <p:txBody>
          <a:bodyPr wrap="none" rtlCol="0">
            <a:spAutoFit/>
          </a:bodyPr>
          <a:lstStyle/>
          <a:p>
            <a:r>
              <a:rPr lang="en-US" sz="1400" dirty="0" smtClean="0">
                <a:solidFill>
                  <a:srgbClr val="7F7F7F"/>
                </a:solidFill>
                <a:latin typeface="Arial Narrow" pitchFamily="34" charset="0"/>
              </a:rPr>
              <a:t>Not asked in 2006</a:t>
            </a:r>
            <a:endParaRPr lang="en-US" sz="1400" dirty="0">
              <a:solidFill>
                <a:srgbClr val="7F7F7F"/>
              </a:solidFill>
              <a:latin typeface="Arial Narrow"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942759" y="1816004"/>
            <a:ext cx="7200876" cy="276999"/>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How much has the economy of the last several years affected you and your household?  Would you say…?</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66689" y="2564895"/>
          <a:ext cx="8143634" cy="362924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81903" y="5906101"/>
            <a:ext cx="748891" cy="276999"/>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n=796</a:t>
            </a:r>
            <a:endParaRPr lang="en-US" sz="1200" dirty="0">
              <a:solidFill>
                <a:schemeClr val="tx1">
                  <a:lumMod val="50000"/>
                  <a:lumOff val="50000"/>
                </a:schemeClr>
              </a:solidFill>
              <a:latin typeface="Arial Narrow" pitchFamily="34" charset="0"/>
            </a:endParaRPr>
          </a:p>
        </p:txBody>
      </p:sp>
      <p:sp>
        <p:nvSpPr>
          <p:cNvPr id="5" name="TextBox 4"/>
          <p:cNvSpPr txBox="1"/>
          <p:nvPr/>
        </p:nvSpPr>
        <p:spPr>
          <a:xfrm rot="10800000" flipV="1">
            <a:off x="2325327" y="375829"/>
            <a:ext cx="4550954"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Effect Of Economy</a:t>
            </a:r>
            <a:endParaRPr lang="en-US" sz="1600" b="1" dirty="0">
              <a:solidFill>
                <a:schemeClr val="bg1"/>
              </a:solidFill>
              <a:latin typeface="Arial Narrow" pitchFamily="34" charset="0"/>
            </a:endParaRPr>
          </a:p>
        </p:txBody>
      </p:sp>
      <p:sp>
        <p:nvSpPr>
          <p:cNvPr id="6" name="TextBox 5"/>
          <p:cNvSpPr txBox="1"/>
          <p:nvPr/>
        </p:nvSpPr>
        <p:spPr>
          <a:xfrm rot="10800000" flipV="1">
            <a:off x="597117" y="894292"/>
            <a:ext cx="7915948" cy="584775"/>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The troubled economic times had some effect on three-fourths of these respondents and “hurt” over one in three.</a:t>
            </a:r>
            <a:endParaRPr lang="en-US" sz="1600" b="1" i="1" dirty="0">
              <a:solidFill>
                <a:schemeClr val="accent4">
                  <a:lumMod val="75000"/>
                </a:schemeClr>
              </a:solidFill>
              <a:latin typeface="Arial Narrow"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rot="10800000" flipV="1">
            <a:off x="1288402" y="1700790"/>
            <a:ext cx="6624805" cy="646331"/>
          </a:xfrm>
          <a:prstGeom prst="rect">
            <a:avLst/>
          </a:prstGeom>
          <a:noFill/>
          <a:ln>
            <a:solidFill>
              <a:schemeClr val="accent3">
                <a:lumMod val="75000"/>
              </a:schemeClr>
            </a:solidFill>
          </a:ln>
        </p:spPr>
        <p:txBody>
          <a:bodyPr wrap="square" rtlCol="0">
            <a:spAutoFit/>
          </a:bodyPr>
          <a:lstStyle/>
          <a:p>
            <a:pPr algn="ctr"/>
            <a:r>
              <a:rPr lang="en-US" sz="1200" b="1" i="1" dirty="0" smtClean="0">
                <a:solidFill>
                  <a:schemeClr val="tx1">
                    <a:lumMod val="50000"/>
                    <a:lumOff val="50000"/>
                  </a:schemeClr>
                </a:solidFill>
                <a:latin typeface="Arial Narrow" pitchFamily="34" charset="0"/>
              </a:rPr>
              <a:t>Think now about your current job and any opportunity you might have to advance in the future.  Within the next five years, what do you think is your opportunity for advancement and promotion in the company where you work?  Would you say there is…?</a:t>
            </a:r>
            <a:endParaRPr lang="en-US" sz="1200" b="1" i="1" dirty="0">
              <a:solidFill>
                <a:schemeClr val="tx1">
                  <a:lumMod val="50000"/>
                  <a:lumOff val="50000"/>
                </a:schemeClr>
              </a:solidFill>
              <a:latin typeface="Arial Narrow" pitchFamily="34" charset="0"/>
            </a:endParaRPr>
          </a:p>
        </p:txBody>
      </p:sp>
      <p:graphicFrame>
        <p:nvGraphicFramePr>
          <p:cNvPr id="11" name="Chart 10"/>
          <p:cNvGraphicFramePr/>
          <p:nvPr/>
        </p:nvGraphicFramePr>
        <p:xfrm>
          <a:off x="366689" y="2564895"/>
          <a:ext cx="8143634" cy="385966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rot="10800000" flipV="1">
            <a:off x="1518829" y="318222"/>
            <a:ext cx="6048735" cy="338554"/>
          </a:xfrm>
          <a:prstGeom prst="rect">
            <a:avLst/>
          </a:prstGeom>
          <a:noFill/>
          <a:ln>
            <a:noFill/>
          </a:ln>
        </p:spPr>
        <p:txBody>
          <a:bodyPr wrap="square" rtlCol="0">
            <a:spAutoFit/>
          </a:bodyPr>
          <a:lstStyle/>
          <a:p>
            <a:pPr algn="ctr"/>
            <a:r>
              <a:rPr lang="en-US" sz="1600" b="1" dirty="0" smtClean="0">
                <a:solidFill>
                  <a:schemeClr val="bg1"/>
                </a:solidFill>
                <a:latin typeface="Arial Narrow" pitchFamily="34" charset="0"/>
              </a:rPr>
              <a:t>Opportunity For Advancement Among Those Employed</a:t>
            </a:r>
            <a:endParaRPr lang="en-US" sz="1600" b="1" dirty="0">
              <a:solidFill>
                <a:schemeClr val="bg1"/>
              </a:solidFill>
              <a:latin typeface="Arial Narrow" pitchFamily="34" charset="0"/>
            </a:endParaRPr>
          </a:p>
        </p:txBody>
      </p:sp>
      <p:sp>
        <p:nvSpPr>
          <p:cNvPr id="6" name="TextBox 5"/>
          <p:cNvSpPr txBox="1"/>
          <p:nvPr/>
        </p:nvSpPr>
        <p:spPr>
          <a:xfrm>
            <a:off x="1346008" y="5963708"/>
            <a:ext cx="1382568" cy="461665"/>
          </a:xfrm>
          <a:prstGeom prst="rect">
            <a:avLst/>
          </a:prstGeom>
          <a:noFill/>
        </p:spPr>
        <p:txBody>
          <a:bodyPr wrap="square" rtlCol="0">
            <a:spAutoFit/>
          </a:bodyPr>
          <a:lstStyle/>
          <a:p>
            <a:r>
              <a:rPr lang="en-US" sz="1200" dirty="0" smtClean="0">
                <a:solidFill>
                  <a:schemeClr val="tx1">
                    <a:lumMod val="50000"/>
                    <a:lumOff val="50000"/>
                  </a:schemeClr>
                </a:solidFill>
                <a:latin typeface="Arial Narrow" pitchFamily="34" charset="0"/>
              </a:rPr>
              <a:t>Then n=485</a:t>
            </a:r>
          </a:p>
          <a:p>
            <a:r>
              <a:rPr lang="en-US" sz="1200" dirty="0" smtClean="0">
                <a:solidFill>
                  <a:schemeClr val="tx1">
                    <a:lumMod val="50000"/>
                    <a:lumOff val="50000"/>
                  </a:schemeClr>
                </a:solidFill>
                <a:latin typeface="Arial Narrow" pitchFamily="34" charset="0"/>
              </a:rPr>
              <a:t>Now n=517</a:t>
            </a:r>
            <a:endParaRPr lang="en-US" sz="1200" dirty="0">
              <a:solidFill>
                <a:schemeClr val="tx1">
                  <a:lumMod val="50000"/>
                  <a:lumOff val="50000"/>
                </a:schemeClr>
              </a:solidFill>
              <a:latin typeface="Arial Narrow" pitchFamily="34" charset="0"/>
            </a:endParaRPr>
          </a:p>
        </p:txBody>
      </p:sp>
      <p:sp>
        <p:nvSpPr>
          <p:cNvPr id="7" name="TextBox 6"/>
          <p:cNvSpPr txBox="1"/>
          <p:nvPr/>
        </p:nvSpPr>
        <p:spPr>
          <a:xfrm rot="10800000" flipV="1">
            <a:off x="861363" y="894292"/>
            <a:ext cx="7397485" cy="584775"/>
          </a:xfrm>
          <a:prstGeom prst="rect">
            <a:avLst/>
          </a:prstGeom>
          <a:noFill/>
          <a:ln>
            <a:noFill/>
          </a:ln>
        </p:spPr>
        <p:txBody>
          <a:bodyPr wrap="square" rtlCol="0">
            <a:spAutoFit/>
          </a:bodyPr>
          <a:lstStyle/>
          <a:p>
            <a:pPr algn="ctr"/>
            <a:r>
              <a:rPr lang="en-US" sz="1600" b="1" i="1" dirty="0" smtClean="0">
                <a:solidFill>
                  <a:schemeClr val="accent4">
                    <a:lumMod val="75000"/>
                  </a:schemeClr>
                </a:solidFill>
                <a:latin typeface="Arial Narrow" pitchFamily="34" charset="0"/>
              </a:rPr>
              <a:t>Significantly fewer of the employed adults felt there were </a:t>
            </a:r>
            <a:r>
              <a:rPr lang="en-US" sz="1600" b="1" i="1" u="sng" dirty="0" smtClean="0">
                <a:solidFill>
                  <a:schemeClr val="accent4">
                    <a:lumMod val="75000"/>
                  </a:schemeClr>
                </a:solidFill>
                <a:latin typeface="Arial Narrow" pitchFamily="34" charset="0"/>
              </a:rPr>
              <a:t>a lot </a:t>
            </a:r>
            <a:r>
              <a:rPr lang="en-US" sz="1600" b="1" i="1" dirty="0" smtClean="0">
                <a:solidFill>
                  <a:schemeClr val="accent4">
                    <a:lumMod val="75000"/>
                  </a:schemeClr>
                </a:solidFill>
                <a:latin typeface="Arial Narrow" pitchFamily="34" charset="0"/>
              </a:rPr>
              <a:t>of opportunities to advance in their current jobs this year, compared to those in 2006.</a:t>
            </a:r>
            <a:endParaRPr lang="en-US" sz="1600" b="1" i="1" dirty="0">
              <a:solidFill>
                <a:schemeClr val="accent4">
                  <a:lumMod val="75000"/>
                </a:schemeClr>
              </a:solidFill>
              <a:latin typeface="Arial Narrow" pitchFamily="34" charset="0"/>
            </a:endParaRPr>
          </a:p>
        </p:txBody>
      </p:sp>
      <p:sp>
        <p:nvSpPr>
          <p:cNvPr id="8" name="Isosceles Triangle 7"/>
          <p:cNvSpPr/>
          <p:nvPr/>
        </p:nvSpPr>
        <p:spPr>
          <a:xfrm>
            <a:off x="6530638" y="3054779"/>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p:cNvSpPr/>
          <p:nvPr/>
        </p:nvSpPr>
        <p:spPr>
          <a:xfrm rot="10800000">
            <a:off x="4975250" y="5473823"/>
            <a:ext cx="118872" cy="115214"/>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37089</TotalTime>
  <Words>4640</Words>
  <Application>Microsoft Office PowerPoint</Application>
  <PresentationFormat>On-screen Show (4:3)</PresentationFormat>
  <Paragraphs>604</Paragraphs>
  <Slides>53</Slides>
  <Notes>50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Southern Research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Matthew Schulte</dc:creator>
  <cp:lastModifiedBy>Authorized User</cp:lastModifiedBy>
  <cp:revision>2156</cp:revision>
  <dcterms:created xsi:type="dcterms:W3CDTF">2006-06-22T14:49:05Z</dcterms:created>
  <dcterms:modified xsi:type="dcterms:W3CDTF">2012-01-09T21:16:53Z</dcterms:modified>
</cp:coreProperties>
</file>