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3" r:id="rId1"/>
  </p:sldMasterIdLst>
  <p:notesMasterIdLst>
    <p:notesMasterId r:id="rId31"/>
  </p:notesMasterIdLst>
  <p:handoutMasterIdLst>
    <p:handoutMasterId r:id="rId32"/>
  </p:handoutMasterIdLst>
  <p:sldIdLst>
    <p:sldId id="632" r:id="rId2"/>
    <p:sldId id="633" r:id="rId3"/>
    <p:sldId id="630" r:id="rId4"/>
    <p:sldId id="636" r:id="rId5"/>
    <p:sldId id="635" r:id="rId6"/>
    <p:sldId id="628" r:id="rId7"/>
    <p:sldId id="599" r:id="rId8"/>
    <p:sldId id="600" r:id="rId9"/>
    <p:sldId id="623" r:id="rId10"/>
    <p:sldId id="622" r:id="rId11"/>
    <p:sldId id="605" r:id="rId12"/>
    <p:sldId id="603" r:id="rId13"/>
    <p:sldId id="629" r:id="rId14"/>
    <p:sldId id="611" r:id="rId15"/>
    <p:sldId id="609" r:id="rId16"/>
    <p:sldId id="617" r:id="rId17"/>
    <p:sldId id="618" r:id="rId18"/>
    <p:sldId id="607" r:id="rId19"/>
    <p:sldId id="608" r:id="rId20"/>
    <p:sldId id="606" r:id="rId21"/>
    <p:sldId id="601" r:id="rId22"/>
    <p:sldId id="615" r:id="rId23"/>
    <p:sldId id="616" r:id="rId24"/>
    <p:sldId id="610" r:id="rId25"/>
    <p:sldId id="612" r:id="rId26"/>
    <p:sldId id="613" r:id="rId27"/>
    <p:sldId id="614" r:id="rId28"/>
    <p:sldId id="620" r:id="rId29"/>
    <p:sldId id="619" r:id="rId3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4A7B"/>
    <a:srgbClr val="7F7F7F"/>
    <a:srgbClr val="77933C"/>
    <a:srgbClr val="BFBFBF"/>
    <a:srgbClr val="E9EDF4"/>
    <a:srgbClr val="009999"/>
    <a:srgbClr val="31014F"/>
    <a:srgbClr val="653D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37" autoAdjust="0"/>
    <p:restoredTop sz="94713" autoAdjust="0"/>
  </p:normalViewPr>
  <p:slideViewPr>
    <p:cSldViewPr>
      <p:cViewPr>
        <p:scale>
          <a:sx n="70" d="100"/>
          <a:sy n="70" d="100"/>
        </p:scale>
        <p:origin x="-1404" y="-9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34"/>
    </p:cViewPr>
  </p:sorterViewPr>
  <p:notesViewPr>
    <p:cSldViewPr>
      <p:cViewPr varScale="1">
        <p:scale>
          <a:sx n="79" d="100"/>
          <a:sy n="79" d="100"/>
        </p:scale>
        <p:origin x="-1962" y="-84"/>
      </p:cViewPr>
      <p:guideLst>
        <p:guide orient="horz" pos="2928"/>
        <p:guide pos="2208"/>
      </p:guideLst>
    </p:cSldViewPr>
  </p:notesViewPr>
  <p:gridSpacing cx="57607" cy="57607"/>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image" Target="../media/image10.png"/></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image" Target="../media/image12.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2291" tIns="46145" rIns="92291" bIns="46145" rtlCol="0"/>
          <a:lstStyle>
            <a:lvl1pPr algn="l">
              <a:defRPr sz="13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2291" tIns="46145" rIns="92291" bIns="46145" rtlCol="0"/>
          <a:lstStyle>
            <a:lvl1pPr algn="r">
              <a:defRPr sz="1300"/>
            </a:lvl1pPr>
          </a:lstStyle>
          <a:p>
            <a:pPr>
              <a:defRPr/>
            </a:pPr>
            <a:fld id="{AD6D4F2C-DDB7-47B5-A6F0-B7219AD43E14}" type="datetimeFigureOut">
              <a:rPr lang="en-US"/>
              <a:pPr>
                <a:defRPr/>
              </a:pPr>
              <a:t>1/9/2012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2291" tIns="46145" rIns="92291" bIns="46145"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2291" tIns="46145" rIns="92291" bIns="46145" rtlCol="0" anchor="b"/>
          <a:lstStyle>
            <a:lvl1pPr algn="r">
              <a:defRPr sz="1300"/>
            </a:lvl1pPr>
          </a:lstStyle>
          <a:p>
            <a:pPr>
              <a:defRPr/>
            </a:pPr>
            <a:fld id="{6FF90952-D98B-4AA1-A420-2855F21D4826}" type="slidenum">
              <a:rPr lang="en-US"/>
              <a:pPr>
                <a:defRPr/>
              </a:pPr>
              <a:t>‹#›</a:t>
            </a:fld>
            <a:endParaRPr lang="en-US" dirty="0"/>
          </a:p>
        </p:txBody>
      </p:sp>
    </p:spTree>
    <p:extLst>
      <p:ext uri="{BB962C8B-B14F-4D97-AF65-F5344CB8AC3E}">
        <p14:creationId xmlns:p14="http://schemas.microsoft.com/office/powerpoint/2010/main" val="3901434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defRPr sz="1300"/>
            </a:lvl1pPr>
          </a:lstStyle>
          <a:p>
            <a:pPr>
              <a:defRPr/>
            </a:pPr>
            <a:endParaRPr lang="en-US"/>
          </a:p>
        </p:txBody>
      </p:sp>
      <p:sp>
        <p:nvSpPr>
          <p:cNvPr id="491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lgn="r">
              <a:defRPr sz="13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defRPr sz="1300"/>
            </a:lvl1pPr>
          </a:lstStyle>
          <a:p>
            <a:pPr>
              <a:defRPr/>
            </a:pPr>
            <a:endParaRPr lang="en-US"/>
          </a:p>
        </p:txBody>
      </p:sp>
      <p:sp>
        <p:nvSpPr>
          <p:cNvPr id="491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lgn="r">
              <a:defRPr sz="1300"/>
            </a:lvl1pPr>
          </a:lstStyle>
          <a:p>
            <a:pPr>
              <a:defRPr/>
            </a:pPr>
            <a:fld id="{DDC3755D-21EC-49C4-8010-23E39ACAA1DE}" type="slidenum">
              <a:rPr lang="en-US"/>
              <a:pPr>
                <a:defRPr/>
              </a:pPr>
              <a:t>‹#›</a:t>
            </a:fld>
            <a:endParaRPr lang="en-US" dirty="0"/>
          </a:p>
        </p:txBody>
      </p:sp>
    </p:spTree>
    <p:extLst>
      <p:ext uri="{BB962C8B-B14F-4D97-AF65-F5344CB8AC3E}">
        <p14:creationId xmlns:p14="http://schemas.microsoft.com/office/powerpoint/2010/main" val="10041818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5844" name="Slide Number Placeholder 3"/>
          <p:cNvSpPr>
            <a:spLocks noGrp="1"/>
          </p:cNvSpPr>
          <p:nvPr>
            <p:ph type="sldNum" sz="quarter" idx="5"/>
          </p:nvPr>
        </p:nvSpPr>
        <p:spPr>
          <a:noFill/>
        </p:spPr>
        <p:txBody>
          <a:bodyPr/>
          <a:lstStyle/>
          <a:p>
            <a:fld id="{F7B6A2FB-C9C2-4B88-86F0-DABDFE2A88A6}" type="slidenum">
              <a:rPr lang="en-US" smtClean="0"/>
              <a:pPr/>
              <a:t>1</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DA8C76A-1C23-4E89-AB82-229E8B82EAC3}" type="slidenum">
              <a:rPr lang="en-US" smtClean="0"/>
              <a:pPr/>
              <a:t>2</a:t>
            </a:fld>
            <a:endParaRPr lang="en-US" smtClean="0"/>
          </a:p>
        </p:txBody>
      </p:sp>
      <p:sp>
        <p:nvSpPr>
          <p:cNvPr id="36867" name="Rectangle 2"/>
          <p:cNvSpPr>
            <a:spLocks noGrp="1" noRot="1" noChangeAspect="1" noChangeArrowheads="1" noTextEdit="1"/>
          </p:cNvSpPr>
          <p:nvPr>
            <p:ph type="sldImg"/>
          </p:nvPr>
        </p:nvSpPr>
        <p:spPr>
          <a:xfrm>
            <a:off x="1187450" y="696913"/>
            <a:ext cx="4648200" cy="3486150"/>
          </a:xfrm>
          <a:ln/>
        </p:spPr>
      </p:sp>
      <p:sp>
        <p:nvSpPr>
          <p:cNvPr id="36868" name="Rectangle 3"/>
          <p:cNvSpPr>
            <a:spLocks noGrp="1" noChangeArrowheads="1"/>
          </p:cNvSpPr>
          <p:nvPr>
            <p:ph type="body" idx="1"/>
          </p:nvPr>
        </p:nvSpPr>
        <p:spPr>
          <a:xfrm>
            <a:off x="935038" y="4414838"/>
            <a:ext cx="5140325" cy="4184650"/>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0E92E26-36B4-4ADF-B5E1-0AB02D73EA36}" type="slidenum">
              <a:rPr lang="en-US" smtClean="0"/>
              <a:pPr/>
              <a:t>3</a:t>
            </a:fld>
            <a:endParaRPr lang="en-US" smtClean="0"/>
          </a:p>
        </p:txBody>
      </p:sp>
      <p:sp>
        <p:nvSpPr>
          <p:cNvPr id="37891" name="Rectangle 2"/>
          <p:cNvSpPr>
            <a:spLocks noGrp="1" noRot="1" noChangeAspect="1" noChangeArrowheads="1" noTextEdit="1"/>
          </p:cNvSpPr>
          <p:nvPr>
            <p:ph type="sldImg"/>
          </p:nvPr>
        </p:nvSpPr>
        <p:spPr>
          <a:xfrm>
            <a:off x="1187450" y="696913"/>
            <a:ext cx="4648200" cy="3486150"/>
          </a:xfrm>
          <a:ln/>
        </p:spPr>
      </p:sp>
      <p:sp>
        <p:nvSpPr>
          <p:cNvPr id="37892" name="Rectangle 3"/>
          <p:cNvSpPr>
            <a:spLocks noGrp="1" noChangeArrowheads="1"/>
          </p:cNvSpPr>
          <p:nvPr>
            <p:ph type="body" idx="1"/>
          </p:nvPr>
        </p:nvSpPr>
        <p:spPr>
          <a:xfrm>
            <a:off x="935038" y="4414838"/>
            <a:ext cx="5140325" cy="4184650"/>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49702B7-BB58-4573-81E2-7933822B8A27}" type="slidenum">
              <a:rPr lang="en-US" smtClean="0"/>
              <a:pPr/>
              <a:t>4</a:t>
            </a:fld>
            <a:endParaRPr lang="en-US" smtClean="0"/>
          </a:p>
        </p:txBody>
      </p:sp>
      <p:sp>
        <p:nvSpPr>
          <p:cNvPr id="38915" name="Rectangle 2"/>
          <p:cNvSpPr>
            <a:spLocks noGrp="1" noRot="1" noChangeAspect="1" noChangeArrowheads="1" noTextEdit="1"/>
          </p:cNvSpPr>
          <p:nvPr>
            <p:ph type="sldImg"/>
          </p:nvPr>
        </p:nvSpPr>
        <p:spPr>
          <a:xfrm>
            <a:off x="1187450" y="696913"/>
            <a:ext cx="4648200" cy="3486150"/>
          </a:xfrm>
          <a:ln/>
        </p:spPr>
      </p:sp>
      <p:sp>
        <p:nvSpPr>
          <p:cNvPr id="38916" name="Rectangle 3"/>
          <p:cNvSpPr>
            <a:spLocks noGrp="1" noChangeArrowheads="1"/>
          </p:cNvSpPr>
          <p:nvPr>
            <p:ph type="body" idx="1"/>
          </p:nvPr>
        </p:nvSpPr>
        <p:spPr>
          <a:xfrm>
            <a:off x="935038" y="4414838"/>
            <a:ext cx="5140325" cy="4184650"/>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9940" name="Slide Number Placeholder 3"/>
          <p:cNvSpPr>
            <a:spLocks noGrp="1"/>
          </p:cNvSpPr>
          <p:nvPr>
            <p:ph type="sldNum" sz="quarter" idx="5"/>
          </p:nvPr>
        </p:nvSpPr>
        <p:spPr>
          <a:noFill/>
        </p:spPr>
        <p:txBody>
          <a:bodyPr/>
          <a:lstStyle/>
          <a:p>
            <a:fld id="{C14A010C-2027-415E-88D6-A9B3F4668B31}" type="slidenum">
              <a:rPr lang="en-US" smtClean="0"/>
              <a:pPr/>
              <a:t>5</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0964" name="Slide Number Placeholder 3"/>
          <p:cNvSpPr>
            <a:spLocks noGrp="1"/>
          </p:cNvSpPr>
          <p:nvPr>
            <p:ph type="sldNum" sz="quarter" idx="5"/>
          </p:nvPr>
        </p:nvSpPr>
        <p:spPr>
          <a:noFill/>
        </p:spPr>
        <p:txBody>
          <a:bodyPr/>
          <a:lstStyle/>
          <a:p>
            <a:fld id="{910EBA65-2EFF-432E-8E17-953B8BDDF6B5}" type="slidenum">
              <a:rPr lang="en-US" smtClean="0"/>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Rectangle 4"/>
          <p:cNvSpPr>
            <a:spLocks noChangeArrowheads="1"/>
          </p:cNvSpPr>
          <p:nvPr userDrawn="1"/>
        </p:nvSpPr>
        <p:spPr bwMode="auto">
          <a:xfrm>
            <a:off x="1371600" y="6553200"/>
            <a:ext cx="7772400" cy="304800"/>
          </a:xfrm>
          <a:prstGeom prst="rect">
            <a:avLst/>
          </a:prstGeom>
          <a:solidFill>
            <a:schemeClr val="accent3">
              <a:lumMod val="75000"/>
            </a:schemeClr>
          </a:solidFill>
          <a:ln w="9525">
            <a:noFill/>
            <a:miter lim="800000"/>
            <a:headEnd/>
            <a:tailEnd/>
          </a:ln>
          <a:effectLst/>
        </p:spPr>
        <p:txBody>
          <a:bodyPr wrap="none" anchor="ctr"/>
          <a:lstStyle/>
          <a:p>
            <a:pPr>
              <a:defRPr/>
            </a:pPr>
            <a:endParaRPr lang="en-US" dirty="0">
              <a:latin typeface="Arial Narrow" pitchFamily="34" charset="0"/>
            </a:endParaRPr>
          </a:p>
        </p:txBody>
      </p:sp>
      <p:pic>
        <p:nvPicPr>
          <p:cNvPr id="3" name="Picture 8" descr="HIS Logo.jpg"/>
          <p:cNvPicPr>
            <a:picLocks noChangeAspect="1"/>
          </p:cNvPicPr>
          <p:nvPr userDrawn="1"/>
        </p:nvPicPr>
        <p:blipFill>
          <a:blip r:embed="rId2" cstate="print"/>
          <a:srcRect/>
          <a:stretch>
            <a:fillRect/>
          </a:stretch>
        </p:blipFill>
        <p:spPr bwMode="auto">
          <a:xfrm>
            <a:off x="69850" y="6400800"/>
            <a:ext cx="1225550" cy="300038"/>
          </a:xfrm>
          <a:prstGeom prst="rect">
            <a:avLst/>
          </a:prstGeom>
          <a:noFill/>
          <a:ln w="9525">
            <a:noFill/>
            <a:miter lim="800000"/>
            <a:headEnd/>
            <a:tailEnd/>
          </a:ln>
        </p:spPr>
      </p:pic>
      <p:sp>
        <p:nvSpPr>
          <p:cNvPr id="4" name="Oval 3"/>
          <p:cNvSpPr/>
          <p:nvPr userDrawn="1"/>
        </p:nvSpPr>
        <p:spPr>
          <a:xfrm>
            <a:off x="85344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userDrawn="1"/>
        </p:nvSpPr>
        <p:spPr>
          <a:xfrm>
            <a:off x="8515350" y="6489700"/>
            <a:ext cx="349250" cy="254000"/>
          </a:xfrm>
          <a:prstGeom prst="rect">
            <a:avLst/>
          </a:prstGeom>
        </p:spPr>
        <p:txBody>
          <a:bodyPr wrap="none">
            <a:spAutoFit/>
          </a:bodyPr>
          <a:lstStyle/>
          <a:p>
            <a:pPr>
              <a:defRPr/>
            </a:pPr>
            <a:fld id="{BF0929E1-AA21-4626-AACE-9E37C7DF3955}" type="slidenum">
              <a:rPr lang="en-US" sz="1050">
                <a:solidFill>
                  <a:schemeClr val="accent4">
                    <a:lumMod val="75000"/>
                  </a:schemeClr>
                </a:solidFill>
              </a:rPr>
              <a:pPr>
                <a:defRPr/>
              </a:pPr>
              <a:t>‹#›</a:t>
            </a:fld>
            <a:endParaRPr lang="en-US" sz="1050" dirty="0">
              <a:solidFill>
                <a:schemeClr val="accent4">
                  <a:lumMod val="75000"/>
                </a:schemeClr>
              </a:solidFill>
            </a:endParaRPr>
          </a:p>
        </p:txBody>
      </p:sp>
      <p:sp>
        <p:nvSpPr>
          <p:cNvPr id="6" name="Rectangle 5"/>
          <p:cNvSpPr/>
          <p:nvPr userDrawn="1"/>
        </p:nvSpPr>
        <p:spPr>
          <a:xfrm>
            <a:off x="0" y="331788"/>
            <a:ext cx="9144000" cy="381000"/>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dirty="0">
              <a:solidFill>
                <a:schemeClr val="bg1"/>
              </a:solidFill>
              <a:latin typeface="Arial Narrow" pitchFamily="34" charset="0"/>
            </a:endParaRPr>
          </a:p>
        </p:txBody>
      </p:sp>
      <p:sp>
        <p:nvSpPr>
          <p:cNvPr id="7" name="TextBox 6"/>
          <p:cNvSpPr txBox="1"/>
          <p:nvPr userDrawn="1"/>
        </p:nvSpPr>
        <p:spPr>
          <a:xfrm>
            <a:off x="8123238" y="0"/>
            <a:ext cx="1057275" cy="738188"/>
          </a:xfrm>
          <a:prstGeom prst="rect">
            <a:avLst/>
          </a:prstGeom>
          <a:solidFill>
            <a:schemeClr val="bg1">
              <a:lumMod val="50000"/>
            </a:schemeClr>
          </a:solid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r>
              <a:rPr lang="en-US" sz="1400" dirty="0" smtClean="0">
                <a:solidFill>
                  <a:schemeClr val="bg1"/>
                </a:solidFill>
                <a:latin typeface="Arial Narrow" pitchFamily="34" charset="0"/>
              </a:rPr>
              <a:t>Teachers and Counselors</a:t>
            </a:r>
            <a:endParaRPr lang="en-US" sz="1400" dirty="0">
              <a:solidFill>
                <a:schemeClr val="bg1"/>
              </a:solidFill>
              <a:latin typeface="Arial Narrow"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E6FB4B-29BB-454C-B16B-BA260E4E78F6}" type="datetimeFigureOut">
              <a:rPr lang="en-US"/>
              <a:pPr>
                <a:defRPr/>
              </a:pPr>
              <a:t>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C79DC2-F116-4DEE-BE85-93203D4A8C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A010570-B365-40B0-9428-CDE130C80812}" type="datetimeFigureOut">
              <a:rPr lang="en-US"/>
              <a:pPr>
                <a:defRPr/>
              </a:pPr>
              <a:t>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3F53E8-288C-4F4E-90EA-90B99C7667C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290EB0-C1A9-4C83-BB6B-715257ACC49B}" type="datetimeFigureOut">
              <a:rPr lang="en-US"/>
              <a:pPr>
                <a:defRPr/>
              </a:pPr>
              <a:t>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1A02DB-A0E9-4CE0-B980-513401B6BC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Oval 1"/>
          <p:cNvSpPr/>
          <p:nvPr userDrawn="1"/>
        </p:nvSpPr>
        <p:spPr>
          <a:xfrm>
            <a:off x="8534400" y="6477000"/>
            <a:ext cx="304800" cy="304800"/>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Rectangle 2"/>
          <p:cNvSpPr/>
          <p:nvPr userDrawn="1"/>
        </p:nvSpPr>
        <p:spPr>
          <a:xfrm>
            <a:off x="8515350" y="6489700"/>
            <a:ext cx="349250" cy="254000"/>
          </a:xfrm>
          <a:prstGeom prst="rect">
            <a:avLst/>
          </a:prstGeom>
        </p:spPr>
        <p:txBody>
          <a:bodyPr wrap="none">
            <a:spAutoFit/>
          </a:bodyPr>
          <a:lstStyle/>
          <a:p>
            <a:pPr>
              <a:defRPr/>
            </a:pPr>
            <a:fld id="{00847A1D-6830-4645-AFBC-CCAAA3624584}" type="slidenum">
              <a:rPr lang="en-US" sz="1050">
                <a:solidFill>
                  <a:schemeClr val="accent4">
                    <a:lumMod val="75000"/>
                  </a:schemeClr>
                </a:solidFill>
              </a:rPr>
              <a:pPr>
                <a:defRPr/>
              </a:pPr>
              <a:t>‹#›</a:t>
            </a:fld>
            <a:endParaRPr lang="en-US" sz="1050" dirty="0">
              <a:solidFill>
                <a:schemeClr val="accent4">
                  <a:lumMod val="75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27401D6-EFB6-401D-9B9B-1701F73795B2}" type="datetimeFigureOut">
              <a:rPr lang="en-US"/>
              <a:pPr>
                <a:defRPr/>
              </a:pPr>
              <a:t>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88CBC4-AB60-4478-BCB9-054C54522EE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B8D43AC-AB87-40E8-B622-1C0A93E9C9F2}" type="datetimeFigureOut">
              <a:rPr lang="en-US"/>
              <a:pPr>
                <a:defRPr/>
              </a:pPr>
              <a:t>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671303-08F3-41FD-878F-CB30C80DD8B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1CD114-9F64-448C-B3CD-F2A9A3EEEB58}" type="datetimeFigureOut">
              <a:rPr lang="en-US"/>
              <a:pPr>
                <a:defRPr/>
              </a:pPr>
              <a:t>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DE80611-E352-44D1-AD31-7ABB4E2C900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76A51DF-04AB-4060-A351-F41A42DA7818}" type="datetimeFigureOut">
              <a:rPr lang="en-US"/>
              <a:pPr>
                <a:defRPr/>
              </a:pPr>
              <a:t>1/9/2012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4F7C37D-AF3C-4BCC-8F6D-87DA5AFCB83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CB67CA1-369B-4348-9289-73667C8DD41E}" type="datetimeFigureOut">
              <a:rPr lang="en-US"/>
              <a:pPr>
                <a:defRPr/>
              </a:pPr>
              <a:t>1/9/2012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7F28573-157B-406C-B862-A4E485A0DB0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44E5D3-D212-411B-8262-4D6C1DD9FB7E}" type="datetimeFigureOut">
              <a:rPr lang="en-US"/>
              <a:pPr>
                <a:defRPr/>
              </a:pPr>
              <a:t>1/9/2012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EFCF522-D23C-4A44-B5ED-D1C8C36ECE7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99C325B-96DA-4F7F-8F2C-4462538C60A5}" type="datetimeFigureOut">
              <a:rPr lang="en-US"/>
              <a:pPr>
                <a:defRPr/>
              </a:pPr>
              <a:t>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A28100-3182-46FC-B6C5-8B885D45BB0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29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BD4909D-2662-4A94-BD00-998A969D76A0}" type="datetimeFigureOut">
              <a:rPr lang="en-US"/>
              <a:pPr>
                <a:defRPr/>
              </a:pPr>
              <a:t>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2EE1842-3F33-4EC9-B6F6-1FC05AF7BA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78" r:id="rId1"/>
    <p:sldLayoutId id="2147484379" r:id="rId2"/>
    <p:sldLayoutId id="2147484368" r:id="rId3"/>
    <p:sldLayoutId id="2147484369" r:id="rId4"/>
    <p:sldLayoutId id="2147484370" r:id="rId5"/>
    <p:sldLayoutId id="2147484371" r:id="rId6"/>
    <p:sldLayoutId id="2147484372" r:id="rId7"/>
    <p:sldLayoutId id="2147484373" r:id="rId8"/>
    <p:sldLayoutId id="2147484374" r:id="rId9"/>
    <p:sldLayoutId id="2147484375" r:id="rId10"/>
    <p:sldLayoutId id="2147484376" r:id="rId11"/>
    <p:sldLayoutId id="2147484377"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Microsoft_Excel_97-2003_Worksheet2.xls"/></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7.png"/><Relationship Id="rId4" Type="http://schemas.openxmlformats.org/officeDocument/2006/relationships/oleObject" Target="../embeddings/Microsoft_Excel_97-2003_Worksheet3.xls"/></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oleObject" Target="../embeddings/oleObject4.bin"/><Relationship Id="rId7" Type="http://schemas.openxmlformats.org/officeDocument/2006/relationships/oleObject" Target="../embeddings/Microsoft_Excel_97-2003_Worksheet5.xls"/><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8.emf"/><Relationship Id="rId4" Type="http://schemas.openxmlformats.org/officeDocument/2006/relationships/oleObject" Target="../embeddings/Microsoft_Excel_97-2003_Worksheet4.xls"/></Relationships>
</file>

<file path=ppt/slides/_rels/slide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oleObject" Target="../embeddings/oleObject6.bin"/><Relationship Id="rId7" Type="http://schemas.openxmlformats.org/officeDocument/2006/relationships/oleObject" Target="../embeddings/Microsoft_Excel_97-2003_Worksheet7.xls"/><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10.png"/><Relationship Id="rId4" Type="http://schemas.openxmlformats.org/officeDocument/2006/relationships/oleObject" Target="../embeddings/Microsoft_Excel_97-2003_Worksheet6.xls"/></Relationships>
</file>

<file path=ppt/slides/_rels/slide1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oleObject" Target="../embeddings/oleObject8.bin"/><Relationship Id="rId7" Type="http://schemas.openxmlformats.org/officeDocument/2006/relationships/oleObject" Target="../embeddings/Microsoft_Excel_97-2003_Worksheet9.xls"/><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12.png"/><Relationship Id="rId4" Type="http://schemas.openxmlformats.org/officeDocument/2006/relationships/oleObject" Target="../embeddings/Microsoft_Excel_97-2003_Worksheet8.xls"/></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14.png"/><Relationship Id="rId4" Type="http://schemas.openxmlformats.org/officeDocument/2006/relationships/oleObject" Target="../embeddings/Microsoft_Excel_97-2003_Worksheet10.xls"/></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15.png"/><Relationship Id="rId4" Type="http://schemas.openxmlformats.org/officeDocument/2006/relationships/oleObject" Target="../embeddings/Microsoft_Excel_97-2003_Worksheet11.xls"/></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image" Target="../media/image16.png"/><Relationship Id="rId4" Type="http://schemas.openxmlformats.org/officeDocument/2006/relationships/oleObject" Target="../embeddings/Microsoft_Excel_97-2003_Worksheet12.xls"/></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xml"/><Relationship Id="rId1" Type="http://schemas.openxmlformats.org/officeDocument/2006/relationships/vmlDrawing" Target="../drawings/vmlDrawing10.vml"/><Relationship Id="rId5" Type="http://schemas.openxmlformats.org/officeDocument/2006/relationships/image" Target="../media/image17.png"/><Relationship Id="rId4" Type="http://schemas.openxmlformats.org/officeDocument/2006/relationships/oleObject" Target="../embeddings/Microsoft_Excel_97-2003_Worksheet13.xls"/></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vmlDrawing" Target="../drawings/vmlDrawing11.vml"/><Relationship Id="rId5" Type="http://schemas.openxmlformats.org/officeDocument/2006/relationships/image" Target="../media/image18.png"/><Relationship Id="rId4" Type="http://schemas.openxmlformats.org/officeDocument/2006/relationships/oleObject" Target="../embeddings/Microsoft_Excel_97-2003_Worksheet14.xls"/></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oleObject" Target="../embeddings/Microsoft_Excel_97-2003_Worksheet1.xls"/></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ChangeArrowheads="1"/>
          </p:cNvSpPr>
          <p:nvPr/>
        </p:nvSpPr>
        <p:spPr bwMode="auto">
          <a:xfrm>
            <a:off x="0" y="3886200"/>
            <a:ext cx="9144000" cy="1066800"/>
          </a:xfrm>
          <a:prstGeom prst="rect">
            <a:avLst/>
          </a:prstGeom>
          <a:solidFill>
            <a:schemeClr val="accent4">
              <a:lumMod val="75000"/>
            </a:schemeClr>
          </a:solidFill>
          <a:ln w="9525">
            <a:noFill/>
            <a:miter lim="800000"/>
            <a:headEnd/>
            <a:tailEnd/>
          </a:ln>
          <a:effectLst/>
        </p:spPr>
        <p:txBody>
          <a:bodyPr wrap="none" anchor="ctr"/>
          <a:lstStyle/>
          <a:p>
            <a:pPr>
              <a:defRPr/>
            </a:pPr>
            <a:endParaRPr lang="en-US" dirty="0">
              <a:latin typeface="Arial Narrow" pitchFamily="34" charset="0"/>
            </a:endParaRPr>
          </a:p>
        </p:txBody>
      </p:sp>
      <p:sp>
        <p:nvSpPr>
          <p:cNvPr id="16387" name="Line 15"/>
          <p:cNvSpPr>
            <a:spLocks noChangeShapeType="1"/>
          </p:cNvSpPr>
          <p:nvPr/>
        </p:nvSpPr>
        <p:spPr bwMode="auto">
          <a:xfrm>
            <a:off x="990600" y="2743200"/>
            <a:ext cx="8153400" cy="0"/>
          </a:xfrm>
          <a:prstGeom prst="line">
            <a:avLst/>
          </a:prstGeom>
          <a:noFill/>
          <a:ln w="9525">
            <a:solidFill>
              <a:schemeClr val="bg1">
                <a:lumMod val="50000"/>
              </a:schemeClr>
            </a:solidFill>
            <a:round/>
            <a:headEnd/>
            <a:tailEnd/>
          </a:ln>
        </p:spPr>
        <p:txBody>
          <a:bodyPr/>
          <a:lstStyle/>
          <a:p>
            <a:pPr>
              <a:defRPr/>
            </a:pPr>
            <a:endParaRPr lang="en-US"/>
          </a:p>
        </p:txBody>
      </p:sp>
      <p:sp>
        <p:nvSpPr>
          <p:cNvPr id="8" name="Text Box 10"/>
          <p:cNvSpPr txBox="1">
            <a:spLocks noChangeArrowheads="1"/>
          </p:cNvSpPr>
          <p:nvPr/>
        </p:nvSpPr>
        <p:spPr bwMode="auto">
          <a:xfrm>
            <a:off x="914400" y="2819400"/>
            <a:ext cx="7772400" cy="554038"/>
          </a:xfrm>
          <a:prstGeom prst="rect">
            <a:avLst/>
          </a:prstGeom>
          <a:noFill/>
          <a:ln w="9525">
            <a:noFill/>
            <a:miter lim="800000"/>
            <a:headEnd/>
            <a:tailEnd/>
          </a:ln>
        </p:spPr>
        <p:txBody>
          <a:bodyPr>
            <a:spAutoFit/>
          </a:bodyPr>
          <a:lstStyle/>
          <a:p>
            <a:pPr>
              <a:lnSpc>
                <a:spcPct val="150000"/>
              </a:lnSpc>
              <a:defRPr/>
            </a:pPr>
            <a:r>
              <a:rPr lang="en-US" sz="2000" dirty="0">
                <a:solidFill>
                  <a:schemeClr val="accent3">
                    <a:lumMod val="75000"/>
                  </a:schemeClr>
                </a:solidFill>
                <a:latin typeface="Arial Narrow" pitchFamily="34" charset="0"/>
              </a:rPr>
              <a:t>Teachers And Counselors: Then &amp; Now</a:t>
            </a:r>
          </a:p>
        </p:txBody>
      </p:sp>
      <p:sp>
        <p:nvSpPr>
          <p:cNvPr id="15365" name="Text Box 10"/>
          <p:cNvSpPr txBox="1">
            <a:spLocks noChangeArrowheads="1"/>
          </p:cNvSpPr>
          <p:nvPr/>
        </p:nvSpPr>
        <p:spPr bwMode="auto">
          <a:xfrm>
            <a:off x="990600" y="4000500"/>
            <a:ext cx="7010400" cy="554038"/>
          </a:xfrm>
          <a:prstGeom prst="rect">
            <a:avLst/>
          </a:prstGeom>
          <a:noFill/>
          <a:ln w="9525">
            <a:noFill/>
            <a:miter lim="800000"/>
            <a:headEnd/>
            <a:tailEnd/>
          </a:ln>
        </p:spPr>
        <p:txBody>
          <a:bodyPr>
            <a:spAutoFit/>
          </a:bodyPr>
          <a:lstStyle/>
          <a:p>
            <a:r>
              <a:rPr lang="en-US" sz="1600" i="1">
                <a:solidFill>
                  <a:schemeClr val="bg1"/>
                </a:solidFill>
                <a:latin typeface="Arial Narrow" pitchFamily="34" charset="0"/>
              </a:rPr>
              <a:t>Summary Report</a:t>
            </a:r>
          </a:p>
          <a:p>
            <a:r>
              <a:rPr lang="en-US" sz="1400" i="1">
                <a:solidFill>
                  <a:schemeClr val="bg1"/>
                </a:solidFill>
                <a:latin typeface="Arial Narrow" pitchFamily="34" charset="0"/>
              </a:rPr>
              <a:t>April, 2011</a:t>
            </a:r>
          </a:p>
        </p:txBody>
      </p:sp>
      <p:pic>
        <p:nvPicPr>
          <p:cNvPr id="15366" name="Picture 9" descr="HIS Logo.jpg"/>
          <p:cNvPicPr>
            <a:picLocks noChangeAspect="1"/>
          </p:cNvPicPr>
          <p:nvPr/>
        </p:nvPicPr>
        <p:blipFill>
          <a:blip r:embed="rId3" cstate="print"/>
          <a:srcRect/>
          <a:stretch>
            <a:fillRect/>
          </a:stretch>
        </p:blipFill>
        <p:spPr bwMode="auto">
          <a:xfrm>
            <a:off x="990600" y="1844675"/>
            <a:ext cx="3048000" cy="746125"/>
          </a:xfrm>
          <a:prstGeom prst="rect">
            <a:avLst/>
          </a:prstGeom>
          <a:noFill/>
          <a:ln w="9525">
            <a:noFill/>
            <a:miter lim="800000"/>
            <a:headEnd/>
            <a:tailEnd/>
          </a:ln>
        </p:spPr>
      </p:pic>
      <p:pic>
        <p:nvPicPr>
          <p:cNvPr id="15367" name="Picture 2" descr="https://my.klc.org/UserFiles/KCTCS%20Logo.jpg"/>
          <p:cNvPicPr>
            <a:picLocks noChangeAspect="1" noChangeArrowheads="1"/>
          </p:cNvPicPr>
          <p:nvPr/>
        </p:nvPicPr>
        <p:blipFill>
          <a:blip r:embed="rId4" cstate="print"/>
          <a:srcRect/>
          <a:stretch>
            <a:fillRect/>
          </a:stretch>
        </p:blipFill>
        <p:spPr bwMode="auto">
          <a:xfrm>
            <a:off x="6788150" y="5099050"/>
            <a:ext cx="2219325" cy="1643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rot="10800000" flipV="1">
            <a:off x="2325688" y="317500"/>
            <a:ext cx="4513262" cy="369888"/>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Help For “At Risk” Students</a:t>
            </a:r>
          </a:p>
        </p:txBody>
      </p:sp>
      <p:sp>
        <p:nvSpPr>
          <p:cNvPr id="22531" name="TextBox 2"/>
          <p:cNvSpPr txBox="1">
            <a:spLocks noChangeArrowheads="1"/>
          </p:cNvSpPr>
          <p:nvPr/>
        </p:nvSpPr>
        <p:spPr bwMode="auto">
          <a:xfrm rot="10800000" flipV="1">
            <a:off x="827088" y="1009650"/>
            <a:ext cx="7489825" cy="522288"/>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Teachers and counselors admitted that they could/should do more to help the “At Risk” student, but  emphasize that without some personal/familial support it will be a tough sell.</a:t>
            </a:r>
          </a:p>
        </p:txBody>
      </p:sp>
      <p:sp>
        <p:nvSpPr>
          <p:cNvPr id="4" name="TextBox 3"/>
          <p:cNvSpPr txBox="1"/>
          <p:nvPr/>
        </p:nvSpPr>
        <p:spPr>
          <a:xfrm>
            <a:off x="2152650" y="2506663"/>
            <a:ext cx="5414963" cy="3754437"/>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				</a:t>
            </a:r>
            <a:r>
              <a:rPr lang="en-US" sz="1400" u="sng" dirty="0">
                <a:solidFill>
                  <a:schemeClr val="bg1">
                    <a:lumMod val="50000"/>
                  </a:schemeClr>
                </a:solidFill>
                <a:latin typeface="Arial Narrow" pitchFamily="34" charset="0"/>
              </a:rPr>
              <a:t>%</a:t>
            </a:r>
            <a:r>
              <a:rPr lang="en-US" sz="1400" dirty="0">
                <a:solidFill>
                  <a:schemeClr val="bg1">
                    <a:lumMod val="50000"/>
                  </a:schemeClr>
                </a:solidFill>
                <a:latin typeface="Arial Narrow" pitchFamily="34" charset="0"/>
              </a:rPr>
              <a:t> </a:t>
            </a:r>
          </a:p>
          <a:p>
            <a:pPr>
              <a:defRPr/>
            </a:pPr>
            <a:r>
              <a:rPr lang="en-US" sz="1400" b="1" u="sng" dirty="0">
                <a:solidFill>
                  <a:schemeClr val="bg1">
                    <a:lumMod val="50000"/>
                  </a:schemeClr>
                </a:solidFill>
                <a:latin typeface="Arial Narrow" pitchFamily="34" charset="0"/>
              </a:rPr>
              <a:t>High School Initiatives</a:t>
            </a:r>
            <a:r>
              <a:rPr lang="en-US" sz="1400" dirty="0">
                <a:solidFill>
                  <a:schemeClr val="bg1">
                    <a:lumMod val="50000"/>
                  </a:schemeClr>
                </a:solidFill>
                <a:latin typeface="Arial Narrow" pitchFamily="34" charset="0"/>
              </a:rPr>
              <a:t>			53</a:t>
            </a:r>
          </a:p>
          <a:p>
            <a:pPr>
              <a:defRPr/>
            </a:pPr>
            <a:r>
              <a:rPr lang="en-US" sz="1400" dirty="0">
                <a:solidFill>
                  <a:schemeClr val="bg1">
                    <a:lumMod val="50000"/>
                  </a:schemeClr>
                </a:solidFill>
                <a:latin typeface="Arial Narrow" pitchFamily="34" charset="0"/>
              </a:rPr>
              <a:t>   - Push vocational/trade schools more</a:t>
            </a:r>
          </a:p>
          <a:p>
            <a:pPr>
              <a:defRPr/>
            </a:pPr>
            <a:r>
              <a:rPr lang="en-US" sz="1400" dirty="0">
                <a:solidFill>
                  <a:schemeClr val="bg1">
                    <a:lumMod val="50000"/>
                  </a:schemeClr>
                </a:solidFill>
                <a:latin typeface="Arial Narrow" pitchFamily="34" charset="0"/>
              </a:rPr>
              <a:t>   - Encourage them more</a:t>
            </a:r>
          </a:p>
          <a:p>
            <a:pPr>
              <a:defRPr/>
            </a:pPr>
            <a:r>
              <a:rPr lang="en-US" sz="1400" dirty="0">
                <a:solidFill>
                  <a:schemeClr val="bg1">
                    <a:lumMod val="50000"/>
                  </a:schemeClr>
                </a:solidFill>
                <a:latin typeface="Arial Narrow" pitchFamily="34" charset="0"/>
              </a:rPr>
              <a:t>   - Emphasize the importance more</a:t>
            </a:r>
          </a:p>
          <a:p>
            <a:pPr>
              <a:defRPr/>
            </a:pPr>
            <a:r>
              <a:rPr lang="en-US" sz="1400" dirty="0">
                <a:solidFill>
                  <a:schemeClr val="bg1">
                    <a:lumMod val="50000"/>
                  </a:schemeClr>
                </a:solidFill>
                <a:latin typeface="Arial Narrow" pitchFamily="34" charset="0"/>
              </a:rPr>
              <a:t>   - Do a better job teaching</a:t>
            </a:r>
          </a:p>
          <a:p>
            <a:pPr>
              <a:defRPr/>
            </a:pPr>
            <a:endParaRPr lang="en-US" sz="1400" dirty="0">
              <a:solidFill>
                <a:schemeClr val="bg1">
                  <a:lumMod val="50000"/>
                </a:schemeClr>
              </a:solidFill>
              <a:latin typeface="Arial Narrow" pitchFamily="34" charset="0"/>
            </a:endParaRPr>
          </a:p>
          <a:p>
            <a:pPr>
              <a:defRPr/>
            </a:pPr>
            <a:r>
              <a:rPr lang="en-US" sz="1400" b="1" u="sng" dirty="0">
                <a:solidFill>
                  <a:schemeClr val="bg1">
                    <a:lumMod val="50000"/>
                  </a:schemeClr>
                </a:solidFill>
                <a:latin typeface="Arial Narrow" pitchFamily="34" charset="0"/>
              </a:rPr>
              <a:t>Personal Attention/Mentors</a:t>
            </a:r>
            <a:r>
              <a:rPr lang="en-US" sz="1400" dirty="0">
                <a:solidFill>
                  <a:schemeClr val="bg1">
                    <a:lumMod val="50000"/>
                  </a:schemeClr>
                </a:solidFill>
                <a:latin typeface="Arial Narrow" pitchFamily="34" charset="0"/>
              </a:rPr>
              <a:t>		48</a:t>
            </a:r>
          </a:p>
          <a:p>
            <a:pPr>
              <a:defRPr/>
            </a:pPr>
            <a:r>
              <a:rPr lang="en-US" sz="1400" dirty="0">
                <a:solidFill>
                  <a:schemeClr val="bg1">
                    <a:lumMod val="50000"/>
                  </a:schemeClr>
                </a:solidFill>
                <a:latin typeface="Arial Narrow" pitchFamily="34" charset="0"/>
              </a:rPr>
              <a:t>   - Parents need to be more involved</a:t>
            </a:r>
          </a:p>
          <a:p>
            <a:pPr>
              <a:defRPr/>
            </a:pPr>
            <a:r>
              <a:rPr lang="en-US" sz="1400" dirty="0">
                <a:solidFill>
                  <a:schemeClr val="bg1">
                    <a:lumMod val="50000"/>
                  </a:schemeClr>
                </a:solidFill>
                <a:latin typeface="Arial Narrow" pitchFamily="34" charset="0"/>
              </a:rPr>
              <a:t>   - Explain available opportunities</a:t>
            </a:r>
          </a:p>
          <a:p>
            <a:pPr>
              <a:defRPr/>
            </a:pPr>
            <a:r>
              <a:rPr lang="en-US" sz="1400" dirty="0">
                <a:solidFill>
                  <a:schemeClr val="bg1">
                    <a:lumMod val="50000"/>
                  </a:schemeClr>
                </a:solidFill>
                <a:latin typeface="Arial Narrow" pitchFamily="34" charset="0"/>
              </a:rPr>
              <a:t>   - Individualized attention/guidance</a:t>
            </a:r>
          </a:p>
          <a:p>
            <a:pPr>
              <a:defRPr/>
            </a:pPr>
            <a:endParaRPr lang="en-US" sz="1400" dirty="0">
              <a:solidFill>
                <a:schemeClr val="bg1">
                  <a:lumMod val="50000"/>
                </a:schemeClr>
              </a:solidFill>
              <a:latin typeface="Arial Narrow" pitchFamily="34" charset="0"/>
            </a:endParaRPr>
          </a:p>
          <a:p>
            <a:pPr>
              <a:defRPr/>
            </a:pPr>
            <a:r>
              <a:rPr lang="en-US" sz="1400" b="1" u="sng" dirty="0">
                <a:solidFill>
                  <a:schemeClr val="bg1">
                    <a:lumMod val="50000"/>
                  </a:schemeClr>
                </a:solidFill>
                <a:latin typeface="Arial Narrow" pitchFamily="34" charset="0"/>
              </a:rPr>
              <a:t>Postsecondary Initiatives</a:t>
            </a:r>
            <a:r>
              <a:rPr lang="en-US" sz="1400" dirty="0">
                <a:solidFill>
                  <a:schemeClr val="bg1">
                    <a:lumMod val="50000"/>
                  </a:schemeClr>
                </a:solidFill>
                <a:latin typeface="Arial Narrow" pitchFamily="34" charset="0"/>
              </a:rPr>
              <a:t>			28</a:t>
            </a:r>
          </a:p>
          <a:p>
            <a:pPr>
              <a:defRPr/>
            </a:pPr>
            <a:r>
              <a:rPr lang="en-US" sz="1400" dirty="0">
                <a:solidFill>
                  <a:schemeClr val="bg1">
                    <a:lumMod val="50000"/>
                  </a:schemeClr>
                </a:solidFill>
                <a:latin typeface="Arial Narrow" pitchFamily="34" charset="0"/>
              </a:rPr>
              <a:t>   - Campus tours, visits</a:t>
            </a:r>
          </a:p>
          <a:p>
            <a:pPr>
              <a:defRPr/>
            </a:pPr>
            <a:r>
              <a:rPr lang="en-US" sz="1400" dirty="0">
                <a:solidFill>
                  <a:schemeClr val="bg1">
                    <a:lumMod val="50000"/>
                  </a:schemeClr>
                </a:solidFill>
                <a:latin typeface="Arial Narrow" pitchFamily="34" charset="0"/>
              </a:rPr>
              <a:t>   - Visits from school representatives</a:t>
            </a:r>
          </a:p>
          <a:p>
            <a:pPr>
              <a:defRPr/>
            </a:pPr>
            <a:endParaRPr lang="en-US" sz="1400" dirty="0">
              <a:solidFill>
                <a:schemeClr val="bg1">
                  <a:lumMod val="50000"/>
                </a:schemeClr>
              </a:solidFill>
              <a:latin typeface="Arial Narrow" pitchFamily="34" charset="0"/>
            </a:endParaRPr>
          </a:p>
          <a:p>
            <a:pPr>
              <a:defRPr/>
            </a:pPr>
            <a:r>
              <a:rPr lang="en-US" sz="1400" b="1" u="sng" dirty="0">
                <a:solidFill>
                  <a:schemeClr val="bg1">
                    <a:lumMod val="50000"/>
                  </a:schemeClr>
                </a:solidFill>
                <a:latin typeface="Arial Narrow" pitchFamily="34" charset="0"/>
              </a:rPr>
              <a:t>Financial Costs/Lack of Aid</a:t>
            </a:r>
            <a:r>
              <a:rPr lang="en-US" sz="1400" dirty="0">
                <a:solidFill>
                  <a:schemeClr val="bg1">
                    <a:lumMod val="50000"/>
                  </a:schemeClr>
                </a:solidFill>
                <a:latin typeface="Arial Narrow" pitchFamily="34" charset="0"/>
              </a:rPr>
              <a:t>		20</a:t>
            </a:r>
          </a:p>
        </p:txBody>
      </p:sp>
      <p:sp>
        <p:nvSpPr>
          <p:cNvPr id="5" name="TextBox 4"/>
          <p:cNvSpPr txBox="1"/>
          <p:nvPr/>
        </p:nvSpPr>
        <p:spPr>
          <a:xfrm rot="10800000" flipV="1">
            <a:off x="1633538" y="1816100"/>
            <a:ext cx="5875337" cy="5238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What practical steps need to be taken to assure that more “at risk” students are encouraged and supported to continue their education after high school?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Chart 2"/>
          <p:cNvGraphicFramePr>
            <a:graphicFrameLocks/>
          </p:cNvGraphicFramePr>
          <p:nvPr/>
        </p:nvGraphicFramePr>
        <p:xfrm>
          <a:off x="2439988" y="2622550"/>
          <a:ext cx="5700712" cy="3455988"/>
        </p:xfrm>
        <a:graphic>
          <a:graphicData uri="http://schemas.openxmlformats.org/presentationml/2006/ole">
            <mc:AlternateContent xmlns:mc="http://schemas.openxmlformats.org/markup-compatibility/2006">
              <mc:Choice xmlns:v="urn:schemas-microsoft-com:vml" Requires="v">
                <p:oleObj spid="_x0000_s2051" name="Chart" r:id="rId4" imgW="5800839" imgH="3562388" progId="Excel.Chart.8">
                  <p:embed/>
                </p:oleObj>
              </mc:Choice>
              <mc:Fallback>
                <p:oleObj name="Chart" r:id="rId4" imgW="5800839" imgH="3562388" progId="Excel.Chart.8">
                  <p:embed/>
                  <p:pic>
                    <p:nvPicPr>
                      <p:cNvPr id="0" name="Char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9988" y="2622550"/>
                        <a:ext cx="5700712" cy="3455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rot="10800000" flipV="1">
            <a:off x="1116013" y="1585913"/>
            <a:ext cx="7085012" cy="7397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In general, compared to a typical four-year public college or university in Kentucky, would you say the state’s local community and technical college in your area, does a better job, a worse job, or about the same job in helping students overcome the following barriers?</a:t>
            </a:r>
          </a:p>
        </p:txBody>
      </p:sp>
      <p:sp>
        <p:nvSpPr>
          <p:cNvPr id="2052" name="TextBox 4"/>
          <p:cNvSpPr txBox="1">
            <a:spLocks noChangeArrowheads="1"/>
          </p:cNvSpPr>
          <p:nvPr/>
        </p:nvSpPr>
        <p:spPr bwMode="auto">
          <a:xfrm rot="10800000" flipV="1">
            <a:off x="1692275" y="341313"/>
            <a:ext cx="5722938" cy="338137"/>
          </a:xfrm>
          <a:prstGeom prst="rect">
            <a:avLst/>
          </a:prstGeom>
          <a:noFill/>
          <a:ln w="9525">
            <a:noFill/>
            <a:miter lim="800000"/>
            <a:headEnd/>
            <a:tailEnd/>
          </a:ln>
        </p:spPr>
        <p:txBody>
          <a:bodyPr>
            <a:spAutoFit/>
          </a:bodyPr>
          <a:lstStyle/>
          <a:p>
            <a:pPr algn="ctr"/>
            <a:r>
              <a:rPr lang="en-US" sz="1600" b="1">
                <a:solidFill>
                  <a:schemeClr val="bg1"/>
                </a:solidFill>
                <a:latin typeface="Arial Narrow" pitchFamily="34" charset="0"/>
              </a:rPr>
              <a:t>Comparison: KCTCS  And Four-Year Public Colleges &amp; Universities</a:t>
            </a:r>
          </a:p>
        </p:txBody>
      </p:sp>
      <p:sp>
        <p:nvSpPr>
          <p:cNvPr id="2053" name="TextBox 5"/>
          <p:cNvSpPr txBox="1">
            <a:spLocks noChangeArrowheads="1"/>
          </p:cNvSpPr>
          <p:nvPr/>
        </p:nvSpPr>
        <p:spPr bwMode="auto">
          <a:xfrm>
            <a:off x="8431213" y="2392363"/>
            <a:ext cx="439737" cy="276225"/>
          </a:xfrm>
          <a:prstGeom prst="rect">
            <a:avLst/>
          </a:prstGeom>
          <a:noFill/>
          <a:ln w="9525">
            <a:noFill/>
            <a:miter lim="800000"/>
            <a:headEnd/>
            <a:tailEnd/>
          </a:ln>
        </p:spPr>
        <p:txBody>
          <a:bodyPr>
            <a:spAutoFit/>
          </a:bodyPr>
          <a:lstStyle/>
          <a:p>
            <a:r>
              <a:rPr lang="en-US" sz="1200">
                <a:latin typeface="Arial Narrow" pitchFamily="34" charset="0"/>
              </a:rPr>
              <a:t>  (n)</a:t>
            </a:r>
          </a:p>
        </p:txBody>
      </p:sp>
      <p:sp>
        <p:nvSpPr>
          <p:cNvPr id="3078" name="TextBox 5"/>
          <p:cNvSpPr txBox="1">
            <a:spLocks noChangeArrowheads="1"/>
          </p:cNvSpPr>
          <p:nvPr/>
        </p:nvSpPr>
        <p:spPr bwMode="auto">
          <a:xfrm>
            <a:off x="1922463" y="2749550"/>
            <a:ext cx="633412" cy="276225"/>
          </a:xfrm>
          <a:prstGeom prst="rect">
            <a:avLst/>
          </a:prstGeom>
          <a:noFill/>
          <a:ln w="9525">
            <a:noFill/>
            <a:miter lim="800000"/>
            <a:headEnd/>
            <a:tailEnd/>
          </a:ln>
        </p:spPr>
        <p:txBody>
          <a:bodyPr>
            <a:spAutoFit/>
          </a:bodyPr>
          <a:lstStyle/>
          <a:p>
            <a:pPr>
              <a:defRPr/>
            </a:pPr>
            <a:r>
              <a:rPr lang="en-US" sz="1200" b="1" dirty="0">
                <a:solidFill>
                  <a:schemeClr val="bg1">
                    <a:lumMod val="50000"/>
                  </a:schemeClr>
                </a:solidFill>
                <a:latin typeface="Arial Narrow" pitchFamily="34" charset="0"/>
              </a:rPr>
              <a:t>Then</a:t>
            </a:r>
          </a:p>
        </p:txBody>
      </p:sp>
      <p:sp>
        <p:nvSpPr>
          <p:cNvPr id="3079" name="TextBox 5"/>
          <p:cNvSpPr txBox="1">
            <a:spLocks noChangeArrowheads="1"/>
          </p:cNvSpPr>
          <p:nvPr/>
        </p:nvSpPr>
        <p:spPr bwMode="auto">
          <a:xfrm>
            <a:off x="1922463" y="3902075"/>
            <a:ext cx="633412" cy="276225"/>
          </a:xfrm>
          <a:prstGeom prst="rect">
            <a:avLst/>
          </a:prstGeom>
          <a:noFill/>
          <a:ln w="9525">
            <a:noFill/>
            <a:miter lim="800000"/>
            <a:headEnd/>
            <a:tailEnd/>
          </a:ln>
        </p:spPr>
        <p:txBody>
          <a:bodyPr>
            <a:spAutoFit/>
          </a:bodyPr>
          <a:lstStyle/>
          <a:p>
            <a:pPr>
              <a:defRPr/>
            </a:pPr>
            <a:r>
              <a:rPr lang="en-US" sz="1200" b="1" dirty="0">
                <a:solidFill>
                  <a:schemeClr val="bg1">
                    <a:lumMod val="50000"/>
                  </a:schemeClr>
                </a:solidFill>
                <a:latin typeface="Arial Narrow" pitchFamily="34" charset="0"/>
              </a:rPr>
              <a:t>Then</a:t>
            </a:r>
          </a:p>
        </p:txBody>
      </p:sp>
      <p:sp>
        <p:nvSpPr>
          <p:cNvPr id="3080" name="TextBox 5"/>
          <p:cNvSpPr txBox="1">
            <a:spLocks noChangeArrowheads="1"/>
          </p:cNvSpPr>
          <p:nvPr/>
        </p:nvSpPr>
        <p:spPr bwMode="auto">
          <a:xfrm>
            <a:off x="1922463" y="4926013"/>
            <a:ext cx="633412" cy="276225"/>
          </a:xfrm>
          <a:prstGeom prst="rect">
            <a:avLst/>
          </a:prstGeom>
          <a:noFill/>
          <a:ln w="9525">
            <a:noFill/>
            <a:miter lim="800000"/>
            <a:headEnd/>
            <a:tailEnd/>
          </a:ln>
        </p:spPr>
        <p:txBody>
          <a:bodyPr>
            <a:spAutoFit/>
          </a:bodyPr>
          <a:lstStyle/>
          <a:p>
            <a:pPr>
              <a:defRPr/>
            </a:pPr>
            <a:r>
              <a:rPr lang="en-US" sz="1200" b="1" dirty="0">
                <a:solidFill>
                  <a:schemeClr val="bg1">
                    <a:lumMod val="50000"/>
                  </a:schemeClr>
                </a:solidFill>
                <a:latin typeface="Arial Narrow" pitchFamily="34" charset="0"/>
              </a:rPr>
              <a:t>Then</a:t>
            </a:r>
          </a:p>
        </p:txBody>
      </p:sp>
      <p:sp>
        <p:nvSpPr>
          <p:cNvPr id="3081" name="TextBox 5"/>
          <p:cNvSpPr txBox="1">
            <a:spLocks noChangeArrowheads="1"/>
          </p:cNvSpPr>
          <p:nvPr/>
        </p:nvSpPr>
        <p:spPr bwMode="auto">
          <a:xfrm>
            <a:off x="1922463" y="3209925"/>
            <a:ext cx="633412" cy="276225"/>
          </a:xfrm>
          <a:prstGeom prst="rect">
            <a:avLst/>
          </a:prstGeom>
          <a:noFill/>
          <a:ln w="9525">
            <a:noFill/>
            <a:miter lim="800000"/>
            <a:headEnd/>
            <a:tailEnd/>
          </a:ln>
        </p:spPr>
        <p:txBody>
          <a:bodyPr>
            <a:spAutoFit/>
          </a:bodyPr>
          <a:lstStyle/>
          <a:p>
            <a:pPr>
              <a:defRPr/>
            </a:pPr>
            <a:r>
              <a:rPr lang="en-US" sz="1200" b="1" dirty="0">
                <a:solidFill>
                  <a:schemeClr val="bg1">
                    <a:lumMod val="50000"/>
                  </a:schemeClr>
                </a:solidFill>
                <a:latin typeface="Arial Narrow" pitchFamily="34" charset="0"/>
              </a:rPr>
              <a:t>Now</a:t>
            </a:r>
          </a:p>
        </p:txBody>
      </p:sp>
      <p:sp>
        <p:nvSpPr>
          <p:cNvPr id="3082" name="TextBox 5"/>
          <p:cNvSpPr txBox="1">
            <a:spLocks noChangeArrowheads="1"/>
          </p:cNvSpPr>
          <p:nvPr/>
        </p:nvSpPr>
        <p:spPr bwMode="auto">
          <a:xfrm>
            <a:off x="1922463" y="4235450"/>
            <a:ext cx="633412" cy="276225"/>
          </a:xfrm>
          <a:prstGeom prst="rect">
            <a:avLst/>
          </a:prstGeom>
          <a:noFill/>
          <a:ln w="9525">
            <a:noFill/>
            <a:miter lim="800000"/>
            <a:headEnd/>
            <a:tailEnd/>
          </a:ln>
        </p:spPr>
        <p:txBody>
          <a:bodyPr>
            <a:spAutoFit/>
          </a:bodyPr>
          <a:lstStyle/>
          <a:p>
            <a:pPr>
              <a:defRPr/>
            </a:pPr>
            <a:r>
              <a:rPr lang="en-US" sz="1200" b="1" dirty="0">
                <a:solidFill>
                  <a:schemeClr val="bg1">
                    <a:lumMod val="50000"/>
                  </a:schemeClr>
                </a:solidFill>
                <a:latin typeface="Arial Narrow" pitchFamily="34" charset="0"/>
              </a:rPr>
              <a:t>Now</a:t>
            </a:r>
          </a:p>
        </p:txBody>
      </p:sp>
      <p:sp>
        <p:nvSpPr>
          <p:cNvPr id="3083" name="TextBox 5"/>
          <p:cNvSpPr txBox="1">
            <a:spLocks noChangeArrowheads="1"/>
          </p:cNvSpPr>
          <p:nvPr/>
        </p:nvSpPr>
        <p:spPr bwMode="auto">
          <a:xfrm>
            <a:off x="1922463" y="5329238"/>
            <a:ext cx="633412" cy="276225"/>
          </a:xfrm>
          <a:prstGeom prst="rect">
            <a:avLst/>
          </a:prstGeom>
          <a:noFill/>
          <a:ln w="9525">
            <a:noFill/>
            <a:miter lim="800000"/>
            <a:headEnd/>
            <a:tailEnd/>
          </a:ln>
        </p:spPr>
        <p:txBody>
          <a:bodyPr>
            <a:spAutoFit/>
          </a:bodyPr>
          <a:lstStyle/>
          <a:p>
            <a:pPr>
              <a:defRPr/>
            </a:pPr>
            <a:r>
              <a:rPr lang="en-US" sz="1200" b="1" dirty="0">
                <a:solidFill>
                  <a:schemeClr val="bg1">
                    <a:lumMod val="50000"/>
                  </a:schemeClr>
                </a:solidFill>
                <a:latin typeface="Arial Narrow" pitchFamily="34" charset="0"/>
              </a:rPr>
              <a:t>Now</a:t>
            </a:r>
          </a:p>
        </p:txBody>
      </p:sp>
      <p:sp>
        <p:nvSpPr>
          <p:cNvPr id="2060" name="TextBox 5"/>
          <p:cNvSpPr txBox="1">
            <a:spLocks noChangeArrowheads="1"/>
          </p:cNvSpPr>
          <p:nvPr/>
        </p:nvSpPr>
        <p:spPr bwMode="auto">
          <a:xfrm>
            <a:off x="7797800" y="3924300"/>
            <a:ext cx="403225" cy="254000"/>
          </a:xfrm>
          <a:prstGeom prst="rect">
            <a:avLst/>
          </a:prstGeom>
          <a:noFill/>
          <a:ln w="9525">
            <a:noFill/>
            <a:miter lim="800000"/>
            <a:headEnd/>
            <a:tailEnd/>
          </a:ln>
        </p:spPr>
        <p:txBody>
          <a:bodyPr>
            <a:spAutoFit/>
          </a:bodyPr>
          <a:lstStyle/>
          <a:p>
            <a:pPr>
              <a:defRPr/>
            </a:pPr>
            <a:r>
              <a:rPr lang="en-US" sz="1050" b="1" dirty="0">
                <a:latin typeface="Arial Narrow" pitchFamily="34" charset="0"/>
              </a:rPr>
              <a:t> 2%</a:t>
            </a:r>
          </a:p>
        </p:txBody>
      </p:sp>
      <p:sp>
        <p:nvSpPr>
          <p:cNvPr id="2061" name="TextBox 5"/>
          <p:cNvSpPr txBox="1">
            <a:spLocks noChangeArrowheads="1"/>
          </p:cNvSpPr>
          <p:nvPr/>
        </p:nvSpPr>
        <p:spPr bwMode="auto">
          <a:xfrm>
            <a:off x="7797800" y="4235450"/>
            <a:ext cx="403225" cy="254000"/>
          </a:xfrm>
          <a:prstGeom prst="rect">
            <a:avLst/>
          </a:prstGeom>
          <a:noFill/>
          <a:ln w="9525">
            <a:noFill/>
            <a:miter lim="800000"/>
            <a:headEnd/>
            <a:tailEnd/>
          </a:ln>
        </p:spPr>
        <p:txBody>
          <a:bodyPr>
            <a:spAutoFit/>
          </a:bodyPr>
          <a:lstStyle/>
          <a:p>
            <a:pPr>
              <a:defRPr/>
            </a:pPr>
            <a:r>
              <a:rPr lang="en-US" sz="1050" b="1" dirty="0">
                <a:latin typeface="Arial Narrow" pitchFamily="34" charset="0"/>
              </a:rPr>
              <a:t> 2%</a:t>
            </a:r>
          </a:p>
        </p:txBody>
      </p:sp>
      <p:sp>
        <p:nvSpPr>
          <p:cNvPr id="2062" name="TextBox 5"/>
          <p:cNvSpPr txBox="1">
            <a:spLocks noChangeArrowheads="1"/>
          </p:cNvSpPr>
          <p:nvPr/>
        </p:nvSpPr>
        <p:spPr bwMode="auto">
          <a:xfrm>
            <a:off x="7797800" y="4926013"/>
            <a:ext cx="403225" cy="277812"/>
          </a:xfrm>
          <a:prstGeom prst="rect">
            <a:avLst/>
          </a:prstGeom>
          <a:noFill/>
          <a:ln w="9525">
            <a:noFill/>
            <a:miter lim="800000"/>
            <a:headEnd/>
            <a:tailEnd/>
          </a:ln>
        </p:spPr>
        <p:txBody>
          <a:bodyPr>
            <a:spAutoFit/>
          </a:bodyPr>
          <a:lstStyle/>
          <a:p>
            <a:pPr>
              <a:defRPr/>
            </a:pPr>
            <a:r>
              <a:rPr lang="en-US" sz="1200" b="1" dirty="0">
                <a:latin typeface="Arial Narrow" pitchFamily="34" charset="0"/>
              </a:rPr>
              <a:t> </a:t>
            </a:r>
            <a:r>
              <a:rPr lang="en-US" sz="1050" b="1" dirty="0">
                <a:latin typeface="Arial Narrow" pitchFamily="34" charset="0"/>
              </a:rPr>
              <a:t>2%</a:t>
            </a:r>
          </a:p>
        </p:txBody>
      </p:sp>
      <p:sp>
        <p:nvSpPr>
          <p:cNvPr id="3087" name="TextBox 9"/>
          <p:cNvSpPr txBox="1">
            <a:spLocks noChangeArrowheads="1"/>
          </p:cNvSpPr>
          <p:nvPr/>
        </p:nvSpPr>
        <p:spPr bwMode="auto">
          <a:xfrm>
            <a:off x="0" y="2840038"/>
            <a:ext cx="1957388" cy="646112"/>
          </a:xfrm>
          <a:prstGeom prst="rect">
            <a:avLst/>
          </a:prstGeom>
          <a:noFill/>
          <a:ln w="9525">
            <a:noFill/>
            <a:miter lim="800000"/>
            <a:headEnd/>
            <a:tailEnd/>
          </a:ln>
        </p:spPr>
        <p:txBody>
          <a:bodyPr>
            <a:spAutoFit/>
          </a:bodyPr>
          <a:lstStyle/>
          <a:p>
            <a:pPr algn="ctr">
              <a:defRPr/>
            </a:pPr>
            <a:r>
              <a:rPr lang="en-US" sz="1200" dirty="0">
                <a:solidFill>
                  <a:schemeClr val="bg1">
                    <a:lumMod val="50000"/>
                  </a:schemeClr>
                </a:solidFill>
                <a:latin typeface="Arial Narrow" pitchFamily="34" charset="0"/>
              </a:rPr>
              <a:t>Smaller classes to help overcome the barrier of feeling overwhelmed</a:t>
            </a:r>
          </a:p>
        </p:txBody>
      </p:sp>
      <p:sp>
        <p:nvSpPr>
          <p:cNvPr id="3088" name="TextBox 9"/>
          <p:cNvSpPr txBox="1">
            <a:spLocks noChangeArrowheads="1"/>
          </p:cNvSpPr>
          <p:nvPr/>
        </p:nvSpPr>
        <p:spPr bwMode="auto">
          <a:xfrm>
            <a:off x="0" y="3876675"/>
            <a:ext cx="1957388" cy="646113"/>
          </a:xfrm>
          <a:prstGeom prst="rect">
            <a:avLst/>
          </a:prstGeom>
          <a:noFill/>
          <a:ln w="9525">
            <a:noFill/>
            <a:miter lim="800000"/>
            <a:headEnd/>
            <a:tailEnd/>
          </a:ln>
        </p:spPr>
        <p:txBody>
          <a:bodyPr>
            <a:spAutoFit/>
          </a:bodyPr>
          <a:lstStyle/>
          <a:p>
            <a:pPr algn="ctr">
              <a:defRPr/>
            </a:pPr>
            <a:r>
              <a:rPr lang="en-US" sz="1200" dirty="0">
                <a:solidFill>
                  <a:schemeClr val="bg1">
                    <a:lumMod val="50000"/>
                  </a:schemeClr>
                </a:solidFill>
                <a:latin typeface="Arial Narrow" pitchFamily="34" charset="0"/>
              </a:rPr>
              <a:t>Campus layout that is easy to maneuver to help overcome the barrier of feeling overwhelmed</a:t>
            </a:r>
          </a:p>
        </p:txBody>
      </p:sp>
      <p:sp>
        <p:nvSpPr>
          <p:cNvPr id="3089" name="TextBox 9"/>
          <p:cNvSpPr txBox="1">
            <a:spLocks noChangeArrowheads="1"/>
          </p:cNvSpPr>
          <p:nvPr/>
        </p:nvSpPr>
        <p:spPr bwMode="auto">
          <a:xfrm>
            <a:off x="0" y="4914900"/>
            <a:ext cx="1957388" cy="646113"/>
          </a:xfrm>
          <a:prstGeom prst="rect">
            <a:avLst/>
          </a:prstGeom>
          <a:noFill/>
          <a:ln w="9525">
            <a:noFill/>
            <a:miter lim="800000"/>
            <a:headEnd/>
            <a:tailEnd/>
          </a:ln>
        </p:spPr>
        <p:txBody>
          <a:bodyPr>
            <a:spAutoFit/>
          </a:bodyPr>
          <a:lstStyle/>
          <a:p>
            <a:pPr algn="ctr">
              <a:defRPr/>
            </a:pPr>
            <a:r>
              <a:rPr lang="en-US" sz="1200" dirty="0">
                <a:solidFill>
                  <a:schemeClr val="bg1">
                    <a:lumMod val="50000"/>
                  </a:schemeClr>
                </a:solidFill>
                <a:latin typeface="Arial Narrow" pitchFamily="34" charset="0"/>
              </a:rPr>
              <a:t>Personal attention to help with academic problems to overcome the fear of failure</a:t>
            </a:r>
          </a:p>
        </p:txBody>
      </p:sp>
      <p:sp>
        <p:nvSpPr>
          <p:cNvPr id="2066" name="TextBox 5"/>
          <p:cNvSpPr txBox="1">
            <a:spLocks noChangeArrowheads="1"/>
          </p:cNvSpPr>
          <p:nvPr/>
        </p:nvSpPr>
        <p:spPr bwMode="auto">
          <a:xfrm>
            <a:off x="7797800" y="3198813"/>
            <a:ext cx="403225" cy="254000"/>
          </a:xfrm>
          <a:prstGeom prst="rect">
            <a:avLst/>
          </a:prstGeom>
          <a:noFill/>
          <a:ln w="9525">
            <a:noFill/>
            <a:miter lim="800000"/>
            <a:headEnd/>
            <a:tailEnd/>
          </a:ln>
        </p:spPr>
        <p:txBody>
          <a:bodyPr>
            <a:spAutoFit/>
          </a:bodyPr>
          <a:lstStyle/>
          <a:p>
            <a:pPr>
              <a:defRPr/>
            </a:pPr>
            <a:r>
              <a:rPr lang="en-US" sz="1050" b="1" dirty="0">
                <a:latin typeface="Arial Narrow" pitchFamily="34" charset="0"/>
              </a:rPr>
              <a:t> 3%</a:t>
            </a:r>
          </a:p>
        </p:txBody>
      </p:sp>
      <p:sp>
        <p:nvSpPr>
          <p:cNvPr id="2067" name="TextBox 5"/>
          <p:cNvSpPr txBox="1">
            <a:spLocks noChangeArrowheads="1"/>
          </p:cNvSpPr>
          <p:nvPr/>
        </p:nvSpPr>
        <p:spPr bwMode="auto">
          <a:xfrm>
            <a:off x="7797800" y="5272088"/>
            <a:ext cx="403225" cy="254000"/>
          </a:xfrm>
          <a:prstGeom prst="rect">
            <a:avLst/>
          </a:prstGeom>
          <a:noFill/>
          <a:ln w="9525">
            <a:noFill/>
            <a:miter lim="800000"/>
            <a:headEnd/>
            <a:tailEnd/>
          </a:ln>
        </p:spPr>
        <p:txBody>
          <a:bodyPr>
            <a:spAutoFit/>
          </a:bodyPr>
          <a:lstStyle/>
          <a:p>
            <a:pPr>
              <a:defRPr/>
            </a:pPr>
            <a:r>
              <a:rPr lang="en-US" sz="1050" b="1" dirty="0">
                <a:latin typeface="Arial Narrow" pitchFamily="34" charset="0"/>
              </a:rPr>
              <a:t> 5%</a:t>
            </a:r>
          </a:p>
        </p:txBody>
      </p:sp>
      <p:sp>
        <p:nvSpPr>
          <p:cNvPr id="2068" name="TextBox 5"/>
          <p:cNvSpPr txBox="1">
            <a:spLocks noChangeArrowheads="1"/>
          </p:cNvSpPr>
          <p:nvPr/>
        </p:nvSpPr>
        <p:spPr bwMode="auto">
          <a:xfrm>
            <a:off x="8374063" y="2806700"/>
            <a:ext cx="633412" cy="276225"/>
          </a:xfrm>
          <a:prstGeom prst="rect">
            <a:avLst/>
          </a:prstGeom>
          <a:noFill/>
          <a:ln w="9525">
            <a:noFill/>
            <a:miter lim="800000"/>
            <a:headEnd/>
            <a:tailEnd/>
          </a:ln>
        </p:spPr>
        <p:txBody>
          <a:bodyPr>
            <a:spAutoFit/>
          </a:bodyPr>
          <a:lstStyle/>
          <a:p>
            <a:r>
              <a:rPr lang="en-US" sz="1200">
                <a:latin typeface="Arial Narrow" pitchFamily="34" charset="0"/>
              </a:rPr>
              <a:t>  (182)</a:t>
            </a:r>
          </a:p>
        </p:txBody>
      </p:sp>
      <p:sp>
        <p:nvSpPr>
          <p:cNvPr id="2069" name="TextBox 5"/>
          <p:cNvSpPr txBox="1">
            <a:spLocks noChangeArrowheads="1"/>
          </p:cNvSpPr>
          <p:nvPr/>
        </p:nvSpPr>
        <p:spPr bwMode="auto">
          <a:xfrm>
            <a:off x="8374063" y="3152775"/>
            <a:ext cx="633412" cy="276225"/>
          </a:xfrm>
          <a:prstGeom prst="rect">
            <a:avLst/>
          </a:prstGeom>
          <a:noFill/>
          <a:ln w="9525">
            <a:noFill/>
            <a:miter lim="800000"/>
            <a:headEnd/>
            <a:tailEnd/>
          </a:ln>
        </p:spPr>
        <p:txBody>
          <a:bodyPr>
            <a:spAutoFit/>
          </a:bodyPr>
          <a:lstStyle/>
          <a:p>
            <a:r>
              <a:rPr lang="en-US" sz="1200">
                <a:latin typeface="Arial Narrow" pitchFamily="34" charset="0"/>
              </a:rPr>
              <a:t>  (299)</a:t>
            </a:r>
          </a:p>
        </p:txBody>
      </p:sp>
      <p:sp>
        <p:nvSpPr>
          <p:cNvPr id="2070" name="TextBox 5"/>
          <p:cNvSpPr txBox="1">
            <a:spLocks noChangeArrowheads="1"/>
          </p:cNvSpPr>
          <p:nvPr/>
        </p:nvSpPr>
        <p:spPr bwMode="auto">
          <a:xfrm>
            <a:off x="8374063" y="3889375"/>
            <a:ext cx="633412" cy="276225"/>
          </a:xfrm>
          <a:prstGeom prst="rect">
            <a:avLst/>
          </a:prstGeom>
          <a:noFill/>
          <a:ln w="9525">
            <a:noFill/>
            <a:miter lim="800000"/>
            <a:headEnd/>
            <a:tailEnd/>
          </a:ln>
        </p:spPr>
        <p:txBody>
          <a:bodyPr>
            <a:spAutoFit/>
          </a:bodyPr>
          <a:lstStyle/>
          <a:p>
            <a:r>
              <a:rPr lang="en-US" sz="1200">
                <a:latin typeface="Arial Narrow" pitchFamily="34" charset="0"/>
              </a:rPr>
              <a:t>  (176)</a:t>
            </a:r>
          </a:p>
        </p:txBody>
      </p:sp>
      <p:sp>
        <p:nvSpPr>
          <p:cNvPr id="2071" name="TextBox 5"/>
          <p:cNvSpPr txBox="1">
            <a:spLocks noChangeArrowheads="1"/>
          </p:cNvSpPr>
          <p:nvPr/>
        </p:nvSpPr>
        <p:spPr bwMode="auto">
          <a:xfrm>
            <a:off x="8374063" y="4246563"/>
            <a:ext cx="633412" cy="276225"/>
          </a:xfrm>
          <a:prstGeom prst="rect">
            <a:avLst/>
          </a:prstGeom>
          <a:noFill/>
          <a:ln w="9525">
            <a:noFill/>
            <a:miter lim="800000"/>
            <a:headEnd/>
            <a:tailEnd/>
          </a:ln>
        </p:spPr>
        <p:txBody>
          <a:bodyPr>
            <a:spAutoFit/>
          </a:bodyPr>
          <a:lstStyle/>
          <a:p>
            <a:r>
              <a:rPr lang="en-US" sz="1200">
                <a:latin typeface="Arial Narrow" pitchFamily="34" charset="0"/>
              </a:rPr>
              <a:t>  (296)</a:t>
            </a:r>
          </a:p>
        </p:txBody>
      </p:sp>
      <p:sp>
        <p:nvSpPr>
          <p:cNvPr id="2072" name="TextBox 5"/>
          <p:cNvSpPr txBox="1">
            <a:spLocks noChangeArrowheads="1"/>
          </p:cNvSpPr>
          <p:nvPr/>
        </p:nvSpPr>
        <p:spPr bwMode="auto">
          <a:xfrm>
            <a:off x="8374063" y="4926013"/>
            <a:ext cx="633412" cy="276225"/>
          </a:xfrm>
          <a:prstGeom prst="rect">
            <a:avLst/>
          </a:prstGeom>
          <a:noFill/>
          <a:ln w="9525">
            <a:noFill/>
            <a:miter lim="800000"/>
            <a:headEnd/>
            <a:tailEnd/>
          </a:ln>
        </p:spPr>
        <p:txBody>
          <a:bodyPr>
            <a:spAutoFit/>
          </a:bodyPr>
          <a:lstStyle/>
          <a:p>
            <a:r>
              <a:rPr lang="en-US" sz="1200">
                <a:latin typeface="Arial Narrow" pitchFamily="34" charset="0"/>
              </a:rPr>
              <a:t>  (165)</a:t>
            </a:r>
          </a:p>
        </p:txBody>
      </p:sp>
      <p:sp>
        <p:nvSpPr>
          <p:cNvPr id="2073" name="TextBox 5"/>
          <p:cNvSpPr txBox="1">
            <a:spLocks noChangeArrowheads="1"/>
          </p:cNvSpPr>
          <p:nvPr/>
        </p:nvSpPr>
        <p:spPr bwMode="auto">
          <a:xfrm>
            <a:off x="8374063" y="5272088"/>
            <a:ext cx="633412" cy="276225"/>
          </a:xfrm>
          <a:prstGeom prst="rect">
            <a:avLst/>
          </a:prstGeom>
          <a:noFill/>
          <a:ln w="9525">
            <a:noFill/>
            <a:miter lim="800000"/>
            <a:headEnd/>
            <a:tailEnd/>
          </a:ln>
        </p:spPr>
        <p:txBody>
          <a:bodyPr>
            <a:spAutoFit/>
          </a:bodyPr>
          <a:lstStyle/>
          <a:p>
            <a:r>
              <a:rPr lang="en-US" sz="1200">
                <a:latin typeface="Arial Narrow" pitchFamily="34" charset="0"/>
              </a:rPr>
              <a:t>  (278)</a:t>
            </a:r>
          </a:p>
        </p:txBody>
      </p:sp>
      <p:sp>
        <p:nvSpPr>
          <p:cNvPr id="2074" name="TextBox 25"/>
          <p:cNvSpPr txBox="1">
            <a:spLocks noChangeArrowheads="1"/>
          </p:cNvSpPr>
          <p:nvPr/>
        </p:nvSpPr>
        <p:spPr bwMode="auto">
          <a:xfrm rot="10800000" flipV="1">
            <a:off x="539750" y="788988"/>
            <a:ext cx="8064500" cy="738187"/>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KCTCS colleges in their area were better at eliminating the barriers and the fears of their students about being overwhelmed or failing after high school.  The smaller class sizes, campus layout and personal attention of the local community and technical college were credited with that.</a:t>
            </a:r>
          </a:p>
        </p:txBody>
      </p:sp>
      <p:sp>
        <p:nvSpPr>
          <p:cNvPr id="27" name="TextBox 5"/>
          <p:cNvSpPr txBox="1">
            <a:spLocks noChangeArrowheads="1"/>
          </p:cNvSpPr>
          <p:nvPr/>
        </p:nvSpPr>
        <p:spPr bwMode="auto">
          <a:xfrm>
            <a:off x="3592513" y="2430463"/>
            <a:ext cx="1958975" cy="307975"/>
          </a:xfrm>
          <a:prstGeom prst="rect">
            <a:avLst/>
          </a:prstGeom>
          <a:noFill/>
          <a:ln w="9525">
            <a:noFill/>
            <a:miter lim="800000"/>
            <a:headEnd/>
            <a:tailEnd/>
          </a:ln>
        </p:spPr>
        <p:txBody>
          <a:bodyPr>
            <a:spAutoFit/>
          </a:bodyPr>
          <a:lstStyle/>
          <a:p>
            <a:pPr algn="ctr">
              <a:defRPr/>
            </a:pPr>
            <a:r>
              <a:rPr lang="en-US" sz="1400" b="1" u="sng" dirty="0">
                <a:solidFill>
                  <a:schemeClr val="bg1">
                    <a:lumMod val="50000"/>
                  </a:schemeClr>
                </a:solidFill>
                <a:latin typeface="Arial Narrow" pitchFamily="34" charset="0"/>
              </a:rPr>
              <a:t>On Campus</a:t>
            </a:r>
          </a:p>
        </p:txBody>
      </p:sp>
      <p:sp>
        <p:nvSpPr>
          <p:cNvPr id="29" name="TextBox 4"/>
          <p:cNvSpPr txBox="1">
            <a:spLocks noChangeArrowheads="1"/>
          </p:cNvSpPr>
          <p:nvPr/>
        </p:nvSpPr>
        <p:spPr bwMode="auto">
          <a:xfrm>
            <a:off x="596900" y="5905500"/>
            <a:ext cx="8296275" cy="461963"/>
          </a:xfrm>
          <a:prstGeom prst="rect">
            <a:avLst/>
          </a:prstGeom>
          <a:noFill/>
          <a:ln w="9525">
            <a:noFill/>
            <a:miter lim="800000"/>
            <a:headEnd/>
            <a:tailEnd/>
          </a:ln>
        </p:spPr>
        <p:txBody>
          <a:bodyPr>
            <a:spAutoFit/>
          </a:bodyPr>
          <a:lstStyle/>
          <a:p>
            <a:pPr>
              <a:defRPr/>
            </a:pPr>
            <a:r>
              <a:rPr lang="en-US" sz="1200" dirty="0">
                <a:solidFill>
                  <a:schemeClr val="bg1">
                    <a:lumMod val="50000"/>
                  </a:schemeClr>
                </a:solidFill>
                <a:latin typeface="Arial Narrow" pitchFamily="34" charset="0"/>
              </a:rPr>
              <a:t>The (n) indicates the number of respondents who were asked the question.  Sample sizes for those who gave a response varied for individual items.  Percents are based on those who gave a response to the statement.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Chart 1"/>
          <p:cNvGraphicFramePr>
            <a:graphicFrameLocks/>
          </p:cNvGraphicFramePr>
          <p:nvPr/>
        </p:nvGraphicFramePr>
        <p:xfrm>
          <a:off x="2470150" y="2740025"/>
          <a:ext cx="6032500" cy="3051175"/>
        </p:xfrm>
        <a:graphic>
          <a:graphicData uri="http://schemas.openxmlformats.org/presentationml/2006/ole">
            <mc:AlternateContent xmlns:mc="http://schemas.openxmlformats.org/markup-compatibility/2006">
              <mc:Choice xmlns:v="urn:schemas-microsoft-com:vml" Requires="v">
                <p:oleObj spid="_x0000_s3075" r:id="rId4" imgW="6035563" imgH="3054361" progId="Excel.Chart.8">
                  <p:embed/>
                </p:oleObj>
              </mc:Choice>
              <mc:Fallback>
                <p:oleObj r:id="rId4" imgW="6035563" imgH="3054361" progId="Excel.Chart.8">
                  <p:embed/>
                  <p:pic>
                    <p:nvPicPr>
                      <p:cNvPr id="0" name="Chart 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0150" y="2740025"/>
                        <a:ext cx="6032500" cy="305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rot="10800000" flipV="1">
            <a:off x="1346200" y="1595438"/>
            <a:ext cx="6451600" cy="7397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In general, compared to a typical four-year public college or university in Kentucky, would you say the state’s local community and technical college in your area, does a better job, a worse job, or about the same job in helping students overcome the following barriers?</a:t>
            </a:r>
          </a:p>
        </p:txBody>
      </p:sp>
      <p:sp>
        <p:nvSpPr>
          <p:cNvPr id="2053" name="TextBox 9"/>
          <p:cNvSpPr txBox="1">
            <a:spLocks noChangeArrowheads="1"/>
          </p:cNvSpPr>
          <p:nvPr/>
        </p:nvSpPr>
        <p:spPr bwMode="auto">
          <a:xfrm>
            <a:off x="193675" y="2997200"/>
            <a:ext cx="1957388" cy="738188"/>
          </a:xfrm>
          <a:prstGeom prst="rect">
            <a:avLst/>
          </a:prstGeom>
          <a:noFill/>
          <a:ln w="9525">
            <a:noFill/>
            <a:miter lim="800000"/>
            <a:headEnd/>
            <a:tailEnd/>
          </a:ln>
        </p:spPr>
        <p:txBody>
          <a:bodyPr>
            <a:spAutoFit/>
          </a:bodyPr>
          <a:lstStyle/>
          <a:p>
            <a:pPr algn="ctr">
              <a:defRPr/>
            </a:pPr>
            <a:r>
              <a:rPr lang="en-US" sz="1400" dirty="0">
                <a:solidFill>
                  <a:schemeClr val="bg1">
                    <a:lumMod val="50000"/>
                  </a:schemeClr>
                </a:solidFill>
                <a:latin typeface="Arial Narrow" pitchFamily="34" charset="0"/>
              </a:rPr>
              <a:t>Availability of scholarships to help overcome the barrier of affordability</a:t>
            </a:r>
          </a:p>
        </p:txBody>
      </p:sp>
      <p:sp>
        <p:nvSpPr>
          <p:cNvPr id="2054" name="TextBox 9"/>
          <p:cNvSpPr txBox="1">
            <a:spLocks noChangeArrowheads="1"/>
          </p:cNvSpPr>
          <p:nvPr/>
        </p:nvSpPr>
        <p:spPr bwMode="auto">
          <a:xfrm>
            <a:off x="193675" y="4408488"/>
            <a:ext cx="1957388" cy="739775"/>
          </a:xfrm>
          <a:prstGeom prst="rect">
            <a:avLst/>
          </a:prstGeom>
          <a:noFill/>
          <a:ln w="9525">
            <a:noFill/>
            <a:miter lim="800000"/>
            <a:headEnd/>
            <a:tailEnd/>
          </a:ln>
        </p:spPr>
        <p:txBody>
          <a:bodyPr>
            <a:spAutoFit/>
          </a:bodyPr>
          <a:lstStyle/>
          <a:p>
            <a:pPr algn="ctr">
              <a:defRPr/>
            </a:pPr>
            <a:r>
              <a:rPr lang="en-US" sz="1400" dirty="0">
                <a:solidFill>
                  <a:schemeClr val="bg1">
                    <a:lumMod val="50000"/>
                  </a:schemeClr>
                </a:solidFill>
                <a:latin typeface="Arial Narrow" pitchFamily="34" charset="0"/>
              </a:rPr>
              <a:t>Available financial aid to help overcome the barrier of affordability</a:t>
            </a:r>
          </a:p>
        </p:txBody>
      </p:sp>
      <p:sp>
        <p:nvSpPr>
          <p:cNvPr id="2055" name="TextBox 5"/>
          <p:cNvSpPr txBox="1">
            <a:spLocks noChangeArrowheads="1"/>
          </p:cNvSpPr>
          <p:nvPr/>
        </p:nvSpPr>
        <p:spPr bwMode="auto">
          <a:xfrm>
            <a:off x="2036763" y="2922588"/>
            <a:ext cx="633412" cy="276225"/>
          </a:xfrm>
          <a:prstGeom prst="rect">
            <a:avLst/>
          </a:prstGeom>
          <a:noFill/>
          <a:ln w="9525">
            <a:noFill/>
            <a:miter lim="800000"/>
            <a:headEnd/>
            <a:tailEnd/>
          </a:ln>
        </p:spPr>
        <p:txBody>
          <a:bodyPr>
            <a:spAutoFit/>
          </a:bodyPr>
          <a:lstStyle/>
          <a:p>
            <a:pPr>
              <a:defRPr/>
            </a:pPr>
            <a:r>
              <a:rPr lang="en-US" sz="1200" b="1" dirty="0">
                <a:solidFill>
                  <a:schemeClr val="bg1">
                    <a:lumMod val="50000"/>
                  </a:schemeClr>
                </a:solidFill>
                <a:latin typeface="Arial Narrow" pitchFamily="34" charset="0"/>
              </a:rPr>
              <a:t>Then</a:t>
            </a:r>
          </a:p>
        </p:txBody>
      </p:sp>
      <p:sp>
        <p:nvSpPr>
          <p:cNvPr id="2056" name="TextBox 5"/>
          <p:cNvSpPr txBox="1">
            <a:spLocks noChangeArrowheads="1"/>
          </p:cNvSpPr>
          <p:nvPr/>
        </p:nvSpPr>
        <p:spPr bwMode="auto">
          <a:xfrm>
            <a:off x="2036763" y="4408488"/>
            <a:ext cx="633412" cy="276225"/>
          </a:xfrm>
          <a:prstGeom prst="rect">
            <a:avLst/>
          </a:prstGeom>
          <a:noFill/>
          <a:ln w="9525">
            <a:noFill/>
            <a:miter lim="800000"/>
            <a:headEnd/>
            <a:tailEnd/>
          </a:ln>
        </p:spPr>
        <p:txBody>
          <a:bodyPr>
            <a:spAutoFit/>
          </a:bodyPr>
          <a:lstStyle/>
          <a:p>
            <a:pPr>
              <a:defRPr/>
            </a:pPr>
            <a:r>
              <a:rPr lang="en-US" sz="1200" b="1" dirty="0">
                <a:solidFill>
                  <a:schemeClr val="bg1">
                    <a:lumMod val="50000"/>
                  </a:schemeClr>
                </a:solidFill>
                <a:latin typeface="Arial Narrow" pitchFamily="34" charset="0"/>
              </a:rPr>
              <a:t>Then</a:t>
            </a:r>
          </a:p>
        </p:txBody>
      </p:sp>
      <p:sp>
        <p:nvSpPr>
          <p:cNvPr id="2057" name="TextBox 7"/>
          <p:cNvSpPr txBox="1">
            <a:spLocks noChangeArrowheads="1"/>
          </p:cNvSpPr>
          <p:nvPr/>
        </p:nvSpPr>
        <p:spPr bwMode="auto">
          <a:xfrm>
            <a:off x="2036763" y="3429000"/>
            <a:ext cx="633412" cy="276225"/>
          </a:xfrm>
          <a:prstGeom prst="rect">
            <a:avLst/>
          </a:prstGeom>
          <a:noFill/>
          <a:ln w="9525">
            <a:noFill/>
            <a:miter lim="800000"/>
            <a:headEnd/>
            <a:tailEnd/>
          </a:ln>
        </p:spPr>
        <p:txBody>
          <a:bodyPr>
            <a:spAutoFit/>
          </a:bodyPr>
          <a:lstStyle/>
          <a:p>
            <a:pPr>
              <a:defRPr/>
            </a:pPr>
            <a:r>
              <a:rPr lang="en-US" sz="1200" b="1" dirty="0">
                <a:solidFill>
                  <a:schemeClr val="bg1">
                    <a:lumMod val="50000"/>
                  </a:schemeClr>
                </a:solidFill>
                <a:latin typeface="Arial Narrow" pitchFamily="34" charset="0"/>
              </a:rPr>
              <a:t>Now</a:t>
            </a:r>
          </a:p>
        </p:txBody>
      </p:sp>
      <p:sp>
        <p:nvSpPr>
          <p:cNvPr id="2058" name="TextBox 7"/>
          <p:cNvSpPr txBox="1">
            <a:spLocks noChangeArrowheads="1"/>
          </p:cNvSpPr>
          <p:nvPr/>
        </p:nvSpPr>
        <p:spPr bwMode="auto">
          <a:xfrm>
            <a:off x="2036763" y="4926013"/>
            <a:ext cx="633412" cy="276225"/>
          </a:xfrm>
          <a:prstGeom prst="rect">
            <a:avLst/>
          </a:prstGeom>
          <a:noFill/>
          <a:ln w="9525">
            <a:noFill/>
            <a:miter lim="800000"/>
            <a:headEnd/>
            <a:tailEnd/>
          </a:ln>
        </p:spPr>
        <p:txBody>
          <a:bodyPr>
            <a:spAutoFit/>
          </a:bodyPr>
          <a:lstStyle/>
          <a:p>
            <a:pPr>
              <a:defRPr/>
            </a:pPr>
            <a:r>
              <a:rPr lang="en-US" sz="1200" b="1" dirty="0">
                <a:solidFill>
                  <a:schemeClr val="bg1">
                    <a:lumMod val="50000"/>
                  </a:schemeClr>
                </a:solidFill>
                <a:latin typeface="Arial Narrow" pitchFamily="34" charset="0"/>
              </a:rPr>
              <a:t>Now</a:t>
            </a:r>
          </a:p>
        </p:txBody>
      </p:sp>
      <p:sp>
        <p:nvSpPr>
          <p:cNvPr id="2059" name="TextBox 5"/>
          <p:cNvSpPr txBox="1">
            <a:spLocks noChangeArrowheads="1"/>
          </p:cNvSpPr>
          <p:nvPr/>
        </p:nvSpPr>
        <p:spPr bwMode="auto">
          <a:xfrm>
            <a:off x="3649663" y="2487613"/>
            <a:ext cx="1958975" cy="307975"/>
          </a:xfrm>
          <a:prstGeom prst="rect">
            <a:avLst/>
          </a:prstGeom>
          <a:noFill/>
          <a:ln w="9525">
            <a:noFill/>
            <a:miter lim="800000"/>
            <a:headEnd/>
            <a:tailEnd/>
          </a:ln>
        </p:spPr>
        <p:txBody>
          <a:bodyPr>
            <a:spAutoFit/>
          </a:bodyPr>
          <a:lstStyle/>
          <a:p>
            <a:pPr algn="ctr">
              <a:defRPr/>
            </a:pPr>
            <a:r>
              <a:rPr lang="en-US" sz="1400" b="1" u="sng" dirty="0">
                <a:solidFill>
                  <a:schemeClr val="bg1">
                    <a:lumMod val="50000"/>
                  </a:schemeClr>
                </a:solidFill>
                <a:latin typeface="Arial Narrow" pitchFamily="34" charset="0"/>
              </a:rPr>
              <a:t>Affordability</a:t>
            </a:r>
          </a:p>
        </p:txBody>
      </p:sp>
      <p:sp>
        <p:nvSpPr>
          <p:cNvPr id="3083" name="TextBox 5"/>
          <p:cNvSpPr txBox="1">
            <a:spLocks noChangeArrowheads="1"/>
          </p:cNvSpPr>
          <p:nvPr/>
        </p:nvSpPr>
        <p:spPr bwMode="auto">
          <a:xfrm>
            <a:off x="8567738" y="2576513"/>
            <a:ext cx="439737" cy="276225"/>
          </a:xfrm>
          <a:prstGeom prst="rect">
            <a:avLst/>
          </a:prstGeom>
          <a:noFill/>
          <a:ln w="9525">
            <a:noFill/>
            <a:miter lim="800000"/>
            <a:headEnd/>
            <a:tailEnd/>
          </a:ln>
        </p:spPr>
        <p:txBody>
          <a:bodyPr>
            <a:spAutoFit/>
          </a:bodyPr>
          <a:lstStyle/>
          <a:p>
            <a:r>
              <a:rPr lang="en-US" sz="1200">
                <a:latin typeface="Arial Narrow" pitchFamily="34" charset="0"/>
              </a:rPr>
              <a:t>  (n)</a:t>
            </a:r>
          </a:p>
        </p:txBody>
      </p:sp>
      <p:sp>
        <p:nvSpPr>
          <p:cNvPr id="3084" name="TextBox 5"/>
          <p:cNvSpPr txBox="1">
            <a:spLocks noChangeArrowheads="1"/>
          </p:cNvSpPr>
          <p:nvPr/>
        </p:nvSpPr>
        <p:spPr bwMode="auto">
          <a:xfrm>
            <a:off x="8489950" y="2979738"/>
            <a:ext cx="633413" cy="276225"/>
          </a:xfrm>
          <a:prstGeom prst="rect">
            <a:avLst/>
          </a:prstGeom>
          <a:noFill/>
          <a:ln w="9525">
            <a:noFill/>
            <a:miter lim="800000"/>
            <a:headEnd/>
            <a:tailEnd/>
          </a:ln>
        </p:spPr>
        <p:txBody>
          <a:bodyPr>
            <a:spAutoFit/>
          </a:bodyPr>
          <a:lstStyle/>
          <a:p>
            <a:r>
              <a:rPr lang="en-US" sz="1200">
                <a:latin typeface="Arial Narrow" pitchFamily="34" charset="0"/>
              </a:rPr>
              <a:t>  (170)</a:t>
            </a:r>
          </a:p>
        </p:txBody>
      </p:sp>
      <p:sp>
        <p:nvSpPr>
          <p:cNvPr id="3085" name="TextBox 5"/>
          <p:cNvSpPr txBox="1">
            <a:spLocks noChangeArrowheads="1"/>
          </p:cNvSpPr>
          <p:nvPr/>
        </p:nvSpPr>
        <p:spPr bwMode="auto">
          <a:xfrm>
            <a:off x="8489950" y="3498850"/>
            <a:ext cx="633413" cy="276225"/>
          </a:xfrm>
          <a:prstGeom prst="rect">
            <a:avLst/>
          </a:prstGeom>
          <a:noFill/>
          <a:ln w="9525">
            <a:noFill/>
            <a:miter lim="800000"/>
            <a:headEnd/>
            <a:tailEnd/>
          </a:ln>
        </p:spPr>
        <p:txBody>
          <a:bodyPr>
            <a:spAutoFit/>
          </a:bodyPr>
          <a:lstStyle/>
          <a:p>
            <a:r>
              <a:rPr lang="en-US" sz="1200">
                <a:latin typeface="Arial Narrow" pitchFamily="34" charset="0"/>
              </a:rPr>
              <a:t>  (267)</a:t>
            </a:r>
          </a:p>
        </p:txBody>
      </p:sp>
      <p:sp>
        <p:nvSpPr>
          <p:cNvPr id="3086" name="TextBox 5"/>
          <p:cNvSpPr txBox="1">
            <a:spLocks noChangeArrowheads="1"/>
          </p:cNvSpPr>
          <p:nvPr/>
        </p:nvSpPr>
        <p:spPr bwMode="auto">
          <a:xfrm>
            <a:off x="8489950" y="4408488"/>
            <a:ext cx="633413" cy="276225"/>
          </a:xfrm>
          <a:prstGeom prst="rect">
            <a:avLst/>
          </a:prstGeom>
          <a:noFill/>
          <a:ln w="9525">
            <a:noFill/>
            <a:miter lim="800000"/>
            <a:headEnd/>
            <a:tailEnd/>
          </a:ln>
        </p:spPr>
        <p:txBody>
          <a:bodyPr>
            <a:spAutoFit/>
          </a:bodyPr>
          <a:lstStyle/>
          <a:p>
            <a:r>
              <a:rPr lang="en-US" sz="1200">
                <a:latin typeface="Arial Narrow" pitchFamily="34" charset="0"/>
              </a:rPr>
              <a:t>  (172)</a:t>
            </a:r>
          </a:p>
        </p:txBody>
      </p:sp>
      <p:sp>
        <p:nvSpPr>
          <p:cNvPr id="3087" name="TextBox 5"/>
          <p:cNvSpPr txBox="1">
            <a:spLocks noChangeArrowheads="1"/>
          </p:cNvSpPr>
          <p:nvPr/>
        </p:nvSpPr>
        <p:spPr bwMode="auto">
          <a:xfrm>
            <a:off x="8489950" y="4995863"/>
            <a:ext cx="633413" cy="276225"/>
          </a:xfrm>
          <a:prstGeom prst="rect">
            <a:avLst/>
          </a:prstGeom>
          <a:noFill/>
          <a:ln w="9525">
            <a:noFill/>
            <a:miter lim="800000"/>
            <a:headEnd/>
            <a:tailEnd/>
          </a:ln>
        </p:spPr>
        <p:txBody>
          <a:bodyPr>
            <a:spAutoFit/>
          </a:bodyPr>
          <a:lstStyle/>
          <a:p>
            <a:r>
              <a:rPr lang="en-US" sz="1200">
                <a:latin typeface="Arial Narrow" pitchFamily="34" charset="0"/>
              </a:rPr>
              <a:t>  (274)</a:t>
            </a:r>
          </a:p>
        </p:txBody>
      </p:sp>
      <p:sp>
        <p:nvSpPr>
          <p:cNvPr id="3089" name="TextBox 16"/>
          <p:cNvSpPr txBox="1">
            <a:spLocks noChangeArrowheads="1"/>
          </p:cNvSpPr>
          <p:nvPr/>
        </p:nvSpPr>
        <p:spPr bwMode="auto">
          <a:xfrm rot="10800000" flipV="1">
            <a:off x="539750" y="896938"/>
            <a:ext cx="8064500" cy="522287"/>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Approximately a third of teachers and counselors felt  KCTCS  did a better job having scholarships and financial aid  available compared to four-year public colleges.  </a:t>
            </a:r>
          </a:p>
        </p:txBody>
      </p:sp>
      <p:sp>
        <p:nvSpPr>
          <p:cNvPr id="2" name="TextBox 4"/>
          <p:cNvSpPr txBox="1">
            <a:spLocks noChangeArrowheads="1"/>
          </p:cNvSpPr>
          <p:nvPr/>
        </p:nvSpPr>
        <p:spPr bwMode="auto">
          <a:xfrm rot="10800000" flipV="1">
            <a:off x="1692275" y="341313"/>
            <a:ext cx="5722938" cy="338137"/>
          </a:xfrm>
          <a:prstGeom prst="rect">
            <a:avLst/>
          </a:prstGeom>
          <a:noFill/>
          <a:ln w="9525">
            <a:noFill/>
            <a:miter lim="800000"/>
            <a:headEnd/>
            <a:tailEnd/>
          </a:ln>
        </p:spPr>
        <p:txBody>
          <a:bodyPr>
            <a:spAutoFit/>
          </a:bodyPr>
          <a:lstStyle/>
          <a:p>
            <a:pPr algn="ctr"/>
            <a:r>
              <a:rPr lang="en-US" sz="1600" b="1">
                <a:solidFill>
                  <a:schemeClr val="bg1"/>
                </a:solidFill>
                <a:latin typeface="Arial Narrow" pitchFamily="34" charset="0"/>
              </a:rPr>
              <a:t>Comparison: KCTCS  And Four-Year Public Colleges &amp; Universities</a:t>
            </a:r>
          </a:p>
        </p:txBody>
      </p:sp>
      <p:sp>
        <p:nvSpPr>
          <p:cNvPr id="19" name="TextBox 4"/>
          <p:cNvSpPr txBox="1">
            <a:spLocks noChangeArrowheads="1"/>
          </p:cNvSpPr>
          <p:nvPr/>
        </p:nvSpPr>
        <p:spPr bwMode="auto">
          <a:xfrm>
            <a:off x="596900" y="5848350"/>
            <a:ext cx="8296275" cy="461963"/>
          </a:xfrm>
          <a:prstGeom prst="rect">
            <a:avLst/>
          </a:prstGeom>
          <a:noFill/>
          <a:ln w="9525">
            <a:noFill/>
            <a:miter lim="800000"/>
            <a:headEnd/>
            <a:tailEnd/>
          </a:ln>
        </p:spPr>
        <p:txBody>
          <a:bodyPr>
            <a:spAutoFit/>
          </a:bodyPr>
          <a:lstStyle/>
          <a:p>
            <a:pPr>
              <a:defRPr/>
            </a:pPr>
            <a:r>
              <a:rPr lang="en-US" sz="1200" dirty="0">
                <a:solidFill>
                  <a:schemeClr val="bg1">
                    <a:lumMod val="50000"/>
                  </a:schemeClr>
                </a:solidFill>
                <a:latin typeface="Arial Narrow" pitchFamily="34" charset="0"/>
              </a:rPr>
              <a:t>The (n) indicates the number of respondents who were asked the question.  Sample sizes for those who gave a response varied for individual items.  Percents are based on those who gave a response to the statement.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973138" y="2438400"/>
            <a:ext cx="2274887" cy="70802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sz="2000" dirty="0">
                <a:solidFill>
                  <a:schemeClr val="accent3">
                    <a:lumMod val="75000"/>
                  </a:schemeClr>
                </a:solidFill>
                <a:latin typeface="Arial Narrow" pitchFamily="34" charset="0"/>
              </a:rPr>
              <a:t>Awareness and Image</a:t>
            </a:r>
          </a:p>
          <a:p>
            <a:pPr fontAlgn="auto">
              <a:spcBef>
                <a:spcPts val="0"/>
              </a:spcBef>
              <a:spcAft>
                <a:spcPts val="0"/>
              </a:spcAft>
              <a:defRPr/>
            </a:pPr>
            <a:endParaRPr lang="en-US" sz="2000" dirty="0">
              <a:solidFill>
                <a:schemeClr val="tx1">
                  <a:lumMod val="75000"/>
                  <a:lumOff val="25000"/>
                </a:schemeClr>
              </a:solidFill>
              <a:latin typeface="Arial Narrow" pitchFamily="34" charset="0"/>
            </a:endParaRPr>
          </a:p>
        </p:txBody>
      </p:sp>
      <p:sp>
        <p:nvSpPr>
          <p:cNvPr id="6147" name="Line 4"/>
          <p:cNvSpPr>
            <a:spLocks noChangeShapeType="1"/>
          </p:cNvSpPr>
          <p:nvPr/>
        </p:nvSpPr>
        <p:spPr bwMode="auto">
          <a:xfrm>
            <a:off x="990600" y="2895600"/>
            <a:ext cx="8153400" cy="0"/>
          </a:xfrm>
          <a:prstGeom prst="line">
            <a:avLst/>
          </a:prstGeom>
          <a:noFill/>
          <a:ln w="9525">
            <a:solidFill>
              <a:schemeClr val="accent4">
                <a:lumMod val="75000"/>
              </a:schemeClr>
            </a:solidFill>
            <a:round/>
            <a:headEnd/>
            <a:tailEnd/>
          </a:ln>
        </p:spPr>
        <p:txBody>
          <a:bodyPr/>
          <a:lstStyle/>
          <a:p>
            <a:pPr>
              <a:defRPr/>
            </a:pPr>
            <a:endParaRPr lang="en-US" dirty="0"/>
          </a:p>
        </p:txBody>
      </p:sp>
      <p:pic>
        <p:nvPicPr>
          <p:cNvPr id="24580" name="Picture 9" descr="HorizonInSight-PURPLE.tif"/>
          <p:cNvPicPr>
            <a:picLocks noChangeAspect="1"/>
          </p:cNvPicPr>
          <p:nvPr/>
        </p:nvPicPr>
        <p:blipFill>
          <a:blip r:embed="rId3" cstate="print"/>
          <a:srcRect/>
          <a:stretch>
            <a:fillRect/>
          </a:stretch>
        </p:blipFill>
        <p:spPr bwMode="auto">
          <a:xfrm>
            <a:off x="152400" y="123825"/>
            <a:ext cx="1676400" cy="409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Chart 3"/>
          <p:cNvGraphicFramePr>
            <a:graphicFrameLocks/>
          </p:cNvGraphicFramePr>
          <p:nvPr/>
        </p:nvGraphicFramePr>
        <p:xfrm>
          <a:off x="1403350" y="2795588"/>
          <a:ext cx="2774950" cy="2870200"/>
        </p:xfrm>
        <a:graphic>
          <a:graphicData uri="http://schemas.openxmlformats.org/presentationml/2006/ole">
            <mc:AlternateContent xmlns:mc="http://schemas.openxmlformats.org/markup-compatibility/2006">
              <mc:Choice xmlns:v="urn:schemas-microsoft-com:vml" Requires="v">
                <p:oleObj spid="_x0000_s4100" name="Chart" r:id="rId4" imgW="2667036" imgH="2667036" progId="Excel.Chart.8">
                  <p:embed/>
                </p:oleObj>
              </mc:Choice>
              <mc:Fallback>
                <p:oleObj name="Chart" r:id="rId4" imgW="2667036" imgH="2667036" progId="Excel.Chart.8">
                  <p:embed/>
                  <p:pic>
                    <p:nvPicPr>
                      <p:cNvPr id="0" name="Char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2795588"/>
                        <a:ext cx="2774950" cy="287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0" name="TextBox 1"/>
          <p:cNvSpPr txBox="1">
            <a:spLocks noChangeArrowheads="1"/>
          </p:cNvSpPr>
          <p:nvPr/>
        </p:nvSpPr>
        <p:spPr bwMode="auto">
          <a:xfrm rot="10800000" flipV="1">
            <a:off x="2822575" y="317500"/>
            <a:ext cx="3535363" cy="369888"/>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Awareness Of KCTCS  as a “System”</a:t>
            </a:r>
          </a:p>
        </p:txBody>
      </p:sp>
      <p:sp>
        <p:nvSpPr>
          <p:cNvPr id="3" name="TextBox 2"/>
          <p:cNvSpPr txBox="1"/>
          <p:nvPr/>
        </p:nvSpPr>
        <p:spPr>
          <a:xfrm rot="10800000" flipV="1">
            <a:off x="827088" y="1989138"/>
            <a:ext cx="7546975" cy="5238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We have been talking about the community and technical college that is closest to you.  Were you aware that the college is a part of the larger state-wide Kentucky Community and Technical College System? </a:t>
            </a:r>
          </a:p>
        </p:txBody>
      </p:sp>
      <p:graphicFrame>
        <p:nvGraphicFramePr>
          <p:cNvPr id="4099" name="Chart 4"/>
          <p:cNvGraphicFramePr>
            <a:graphicFrameLocks/>
          </p:cNvGraphicFramePr>
          <p:nvPr/>
        </p:nvGraphicFramePr>
        <p:xfrm>
          <a:off x="5294313" y="2852738"/>
          <a:ext cx="2906712" cy="2908300"/>
        </p:xfrm>
        <a:graphic>
          <a:graphicData uri="http://schemas.openxmlformats.org/presentationml/2006/ole">
            <mc:AlternateContent xmlns:mc="http://schemas.openxmlformats.org/markup-compatibility/2006">
              <mc:Choice xmlns:v="urn:schemas-microsoft-com:vml" Requires="v">
                <p:oleObj spid="_x0000_s4101" r:id="rId7" imgW="2719052" imgH="2664183" progId="Excel.Chart.8">
                  <p:embed/>
                </p:oleObj>
              </mc:Choice>
              <mc:Fallback>
                <p:oleObj r:id="rId7" imgW="2719052" imgH="2664183" progId="Excel.Chart.8">
                  <p:embed/>
                  <p:pic>
                    <p:nvPicPr>
                      <p:cNvPr id="0" name="Chart 4"/>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94313" y="2852738"/>
                        <a:ext cx="2906712" cy="290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2" name="TextBox 5"/>
          <p:cNvSpPr txBox="1">
            <a:spLocks noChangeArrowheads="1"/>
          </p:cNvSpPr>
          <p:nvPr/>
        </p:nvSpPr>
        <p:spPr bwMode="auto">
          <a:xfrm rot="10800000" flipV="1">
            <a:off x="1000125" y="1120775"/>
            <a:ext cx="7200900" cy="522288"/>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As one might expect, most of  Kentucky’s secondary school teachers and counselors were familiar with KCTCS </a:t>
            </a:r>
            <a:r>
              <a:rPr lang="en-US" sz="1400" b="1" i="1" u="sng" dirty="0">
                <a:solidFill>
                  <a:schemeClr val="accent4">
                    <a:lumMod val="75000"/>
                  </a:schemeClr>
                </a:solidFill>
                <a:latin typeface="Arial Narrow" pitchFamily="34" charset="0"/>
              </a:rPr>
              <a:t>as a system</a:t>
            </a:r>
            <a:r>
              <a:rPr lang="en-US" sz="1400" b="1" i="1" dirty="0">
                <a:solidFill>
                  <a:schemeClr val="accent4">
                    <a:lumMod val="75000"/>
                  </a:schemeClr>
                </a:solidFill>
                <a:latin typeface="Arial Narrow" pitchFamily="34" charset="0"/>
              </a:rPr>
              <a:t> in 2006 and 2011.  </a:t>
            </a:r>
          </a:p>
        </p:txBody>
      </p:sp>
      <p:sp>
        <p:nvSpPr>
          <p:cNvPr id="7" name="TextBox 6"/>
          <p:cNvSpPr txBox="1"/>
          <p:nvPr/>
        </p:nvSpPr>
        <p:spPr>
          <a:xfrm>
            <a:off x="2497138" y="6232525"/>
            <a:ext cx="1152525" cy="307975"/>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n = 196</a:t>
            </a:r>
          </a:p>
        </p:txBody>
      </p:sp>
      <p:sp>
        <p:nvSpPr>
          <p:cNvPr id="8" name="TextBox 7"/>
          <p:cNvSpPr txBox="1"/>
          <p:nvPr/>
        </p:nvSpPr>
        <p:spPr>
          <a:xfrm>
            <a:off x="6357938" y="6232525"/>
            <a:ext cx="1152525" cy="307975"/>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n = 318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1"/>
          <p:cNvSpPr txBox="1">
            <a:spLocks noChangeArrowheads="1"/>
          </p:cNvSpPr>
          <p:nvPr/>
        </p:nvSpPr>
        <p:spPr bwMode="auto">
          <a:xfrm rot="10800000" flipV="1">
            <a:off x="2095500" y="352425"/>
            <a:ext cx="4916488" cy="368300"/>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Awareness Of Closest KCTCS College</a:t>
            </a:r>
          </a:p>
        </p:txBody>
      </p:sp>
      <p:sp>
        <p:nvSpPr>
          <p:cNvPr id="3" name="TextBox 2"/>
          <p:cNvSpPr txBox="1"/>
          <p:nvPr/>
        </p:nvSpPr>
        <p:spPr>
          <a:xfrm rot="10800000" flipV="1">
            <a:off x="1460500" y="1873250"/>
            <a:ext cx="6165850" cy="5238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Now please think about the Kentucky Community and Technical College CLOSEST TO YOUR HIGH SCHOOL.  Do you know the name of that college?</a:t>
            </a:r>
          </a:p>
        </p:txBody>
      </p:sp>
      <p:graphicFrame>
        <p:nvGraphicFramePr>
          <p:cNvPr id="5122" name="Chart 3"/>
          <p:cNvGraphicFramePr>
            <a:graphicFrameLocks/>
          </p:cNvGraphicFramePr>
          <p:nvPr/>
        </p:nvGraphicFramePr>
        <p:xfrm>
          <a:off x="1057275" y="2738438"/>
          <a:ext cx="3168650" cy="3168650"/>
        </p:xfrm>
        <a:graphic>
          <a:graphicData uri="http://schemas.openxmlformats.org/presentationml/2006/ole">
            <mc:AlternateContent xmlns:mc="http://schemas.openxmlformats.org/markup-compatibility/2006">
              <mc:Choice xmlns:v="urn:schemas-microsoft-com:vml" Requires="v">
                <p:oleObj spid="_x0000_s5124" r:id="rId4" imgW="2591025" imgH="2591025" progId="Excel.Chart.8">
                  <p:embed/>
                </p:oleObj>
              </mc:Choice>
              <mc:Fallback>
                <p:oleObj r:id="rId4" imgW="2591025" imgH="2591025" progId="Excel.Chart.8">
                  <p:embed/>
                  <p:pic>
                    <p:nvPicPr>
                      <p:cNvPr id="0" name="Char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7275" y="2738438"/>
                        <a:ext cx="3168650" cy="316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Chart 4"/>
          <p:cNvGraphicFramePr>
            <a:graphicFrameLocks/>
          </p:cNvGraphicFramePr>
          <p:nvPr/>
        </p:nvGraphicFramePr>
        <p:xfrm>
          <a:off x="5294313" y="2738438"/>
          <a:ext cx="3079750" cy="3175000"/>
        </p:xfrm>
        <a:graphic>
          <a:graphicData uri="http://schemas.openxmlformats.org/presentationml/2006/ole">
            <mc:AlternateContent xmlns:mc="http://schemas.openxmlformats.org/markup-compatibility/2006">
              <mc:Choice xmlns:v="urn:schemas-microsoft-com:vml" Requires="v">
                <p:oleObj spid="_x0000_s5125" r:id="rId7" imgW="2572735" imgH="2566638" progId="Excel.Chart.8">
                  <p:embed/>
                </p:oleObj>
              </mc:Choice>
              <mc:Fallback>
                <p:oleObj r:id="rId7" imgW="2572735" imgH="2566638" progId="Excel.Chart.8">
                  <p:embed/>
                  <p:pic>
                    <p:nvPicPr>
                      <p:cNvPr id="0" name="Chart 4"/>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94313" y="2738438"/>
                        <a:ext cx="3079750" cy="317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2036763" y="5943600"/>
            <a:ext cx="1152525" cy="307975"/>
          </a:xfrm>
          <a:prstGeom prst="rect">
            <a:avLst/>
          </a:prstGeom>
          <a:noFill/>
        </p:spPr>
        <p:txBody>
          <a:bodyPr>
            <a:spAutoFit/>
          </a:bodyPr>
          <a:lstStyle/>
          <a:p>
            <a:pPr algn="ctr">
              <a:defRPr/>
            </a:pPr>
            <a:r>
              <a:rPr lang="en-US" sz="1400" dirty="0">
                <a:solidFill>
                  <a:schemeClr val="bg1">
                    <a:lumMod val="50000"/>
                  </a:schemeClr>
                </a:solidFill>
                <a:latin typeface="Arial Narrow" pitchFamily="34" charset="0"/>
              </a:rPr>
              <a:t>n = 196</a:t>
            </a:r>
          </a:p>
        </p:txBody>
      </p:sp>
      <p:sp>
        <p:nvSpPr>
          <p:cNvPr id="7" name="TextBox 6"/>
          <p:cNvSpPr txBox="1"/>
          <p:nvPr/>
        </p:nvSpPr>
        <p:spPr>
          <a:xfrm>
            <a:off x="6299200" y="6021388"/>
            <a:ext cx="1152525" cy="307975"/>
          </a:xfrm>
          <a:prstGeom prst="rect">
            <a:avLst/>
          </a:prstGeom>
          <a:noFill/>
        </p:spPr>
        <p:txBody>
          <a:bodyPr>
            <a:spAutoFit/>
          </a:bodyPr>
          <a:lstStyle/>
          <a:p>
            <a:pPr algn="ctr">
              <a:defRPr/>
            </a:pPr>
            <a:r>
              <a:rPr lang="en-US" sz="1400" dirty="0">
                <a:solidFill>
                  <a:schemeClr val="bg1">
                    <a:lumMod val="50000"/>
                  </a:schemeClr>
                </a:solidFill>
                <a:latin typeface="Arial Narrow" pitchFamily="34" charset="0"/>
              </a:rPr>
              <a:t>n = 318</a:t>
            </a:r>
          </a:p>
        </p:txBody>
      </p:sp>
      <p:sp>
        <p:nvSpPr>
          <p:cNvPr id="5128" name="TextBox 7"/>
          <p:cNvSpPr txBox="1">
            <a:spLocks noChangeArrowheads="1"/>
          </p:cNvSpPr>
          <p:nvPr/>
        </p:nvSpPr>
        <p:spPr bwMode="auto">
          <a:xfrm rot="10800000" flipV="1">
            <a:off x="1806575" y="1066800"/>
            <a:ext cx="5588000" cy="522288"/>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When it came to the KCTCS College closest to them, the awareness was near universal.  So it was then, and it is now.</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Box 1"/>
          <p:cNvSpPr txBox="1">
            <a:spLocks noChangeArrowheads="1"/>
          </p:cNvSpPr>
          <p:nvPr/>
        </p:nvSpPr>
        <p:spPr bwMode="auto">
          <a:xfrm rot="10800000" flipV="1">
            <a:off x="1403350" y="317500"/>
            <a:ext cx="6451600" cy="369888"/>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Overall Perception Of KCTCS as a “System“ Among Those Aware</a:t>
            </a:r>
          </a:p>
        </p:txBody>
      </p:sp>
      <p:sp>
        <p:nvSpPr>
          <p:cNvPr id="3" name="TextBox 2"/>
          <p:cNvSpPr txBox="1"/>
          <p:nvPr/>
        </p:nvSpPr>
        <p:spPr>
          <a:xfrm rot="10800000" flipV="1">
            <a:off x="1576388" y="1643063"/>
            <a:ext cx="5991225" cy="5238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What is your overall perception of the Kentucky Community and Technical College System (KCTCS)?  Is it excellent, very good, good, fair or poor?</a:t>
            </a:r>
          </a:p>
        </p:txBody>
      </p:sp>
      <p:graphicFrame>
        <p:nvGraphicFramePr>
          <p:cNvPr id="6146" name="Chart 3"/>
          <p:cNvGraphicFramePr>
            <a:graphicFrameLocks/>
          </p:cNvGraphicFramePr>
          <p:nvPr/>
        </p:nvGraphicFramePr>
        <p:xfrm>
          <a:off x="1606550" y="3281363"/>
          <a:ext cx="2665413" cy="2622550"/>
        </p:xfrm>
        <a:graphic>
          <a:graphicData uri="http://schemas.openxmlformats.org/presentationml/2006/ole">
            <mc:AlternateContent xmlns:mc="http://schemas.openxmlformats.org/markup-compatibility/2006">
              <mc:Choice xmlns:v="urn:schemas-microsoft-com:vml" Requires="v">
                <p:oleObj spid="_x0000_s6148" r:id="rId4" imgW="2664183" imgH="2621507" progId="Excel.Chart.8">
                  <p:embed/>
                </p:oleObj>
              </mc:Choice>
              <mc:Fallback>
                <p:oleObj r:id="rId4" imgW="2664183" imgH="2621507" progId="Excel.Chart.8">
                  <p:embed/>
                  <p:pic>
                    <p:nvPicPr>
                      <p:cNvPr id="0" name="Char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6550" y="3281363"/>
                        <a:ext cx="2665413" cy="2622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Chart 4"/>
          <p:cNvGraphicFramePr>
            <a:graphicFrameLocks/>
          </p:cNvGraphicFramePr>
          <p:nvPr/>
        </p:nvGraphicFramePr>
        <p:xfrm>
          <a:off x="5294313" y="3338513"/>
          <a:ext cx="2663825" cy="2622550"/>
        </p:xfrm>
        <a:graphic>
          <a:graphicData uri="http://schemas.openxmlformats.org/presentationml/2006/ole">
            <mc:AlternateContent xmlns:mc="http://schemas.openxmlformats.org/markup-compatibility/2006">
              <mc:Choice xmlns:v="urn:schemas-microsoft-com:vml" Requires="v">
                <p:oleObj spid="_x0000_s6149" r:id="rId7" imgW="2664183" imgH="2621507" progId="Excel.Chart.8">
                  <p:embed/>
                </p:oleObj>
              </mc:Choice>
              <mc:Fallback>
                <p:oleObj r:id="rId7" imgW="2664183" imgH="2621507" progId="Excel.Chart.8">
                  <p:embed/>
                  <p:pic>
                    <p:nvPicPr>
                      <p:cNvPr id="0" name="Chart 4"/>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94313" y="3338513"/>
                        <a:ext cx="2663825" cy="2622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3074988" y="5791200"/>
            <a:ext cx="1612900" cy="523875"/>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Excellent/Very Good</a:t>
            </a:r>
          </a:p>
          <a:p>
            <a:pPr>
              <a:defRPr/>
            </a:pPr>
            <a:r>
              <a:rPr lang="en-US" sz="1400" dirty="0">
                <a:solidFill>
                  <a:schemeClr val="bg1">
                    <a:lumMod val="50000"/>
                  </a:schemeClr>
                </a:solidFill>
                <a:latin typeface="Arial Narrow" pitchFamily="34" charset="0"/>
              </a:rPr>
              <a:t>             63%</a:t>
            </a:r>
          </a:p>
        </p:txBody>
      </p:sp>
      <p:sp>
        <p:nvSpPr>
          <p:cNvPr id="7" name="TextBox 6"/>
          <p:cNvSpPr txBox="1"/>
          <p:nvPr/>
        </p:nvSpPr>
        <p:spPr>
          <a:xfrm>
            <a:off x="1230313" y="3481388"/>
            <a:ext cx="633412" cy="522287"/>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Good</a:t>
            </a:r>
          </a:p>
          <a:p>
            <a:pPr>
              <a:defRPr/>
            </a:pPr>
            <a:r>
              <a:rPr lang="en-US" sz="1400" dirty="0">
                <a:solidFill>
                  <a:schemeClr val="bg1">
                    <a:lumMod val="50000"/>
                  </a:schemeClr>
                </a:solidFill>
                <a:latin typeface="Arial Narrow" pitchFamily="34" charset="0"/>
              </a:rPr>
              <a:t>  33%</a:t>
            </a:r>
          </a:p>
        </p:txBody>
      </p:sp>
      <p:sp>
        <p:nvSpPr>
          <p:cNvPr id="8" name="TextBox 7"/>
          <p:cNvSpPr txBox="1"/>
          <p:nvPr/>
        </p:nvSpPr>
        <p:spPr>
          <a:xfrm>
            <a:off x="5378450" y="3019425"/>
            <a:ext cx="633413" cy="523875"/>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Good</a:t>
            </a:r>
          </a:p>
          <a:p>
            <a:pPr>
              <a:defRPr/>
            </a:pPr>
            <a:r>
              <a:rPr lang="en-US" sz="1400" dirty="0">
                <a:solidFill>
                  <a:schemeClr val="bg1">
                    <a:lumMod val="50000"/>
                  </a:schemeClr>
                </a:solidFill>
                <a:latin typeface="Arial Narrow" pitchFamily="34" charset="0"/>
              </a:rPr>
              <a:t> 20%</a:t>
            </a:r>
            <a:endParaRPr lang="en-US" sz="1400" dirty="0">
              <a:latin typeface="Arial Narrow" pitchFamily="34" charset="0"/>
            </a:endParaRPr>
          </a:p>
        </p:txBody>
      </p:sp>
      <p:sp>
        <p:nvSpPr>
          <p:cNvPr id="9" name="TextBox 8"/>
          <p:cNvSpPr txBox="1"/>
          <p:nvPr/>
        </p:nvSpPr>
        <p:spPr>
          <a:xfrm>
            <a:off x="6645275" y="2846388"/>
            <a:ext cx="979488" cy="523875"/>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Fair/Poor</a:t>
            </a:r>
          </a:p>
          <a:p>
            <a:pPr>
              <a:defRPr/>
            </a:pPr>
            <a:r>
              <a:rPr lang="en-US" sz="1400" dirty="0">
                <a:solidFill>
                  <a:schemeClr val="bg1">
                    <a:lumMod val="50000"/>
                  </a:schemeClr>
                </a:solidFill>
                <a:latin typeface="Arial Narrow" pitchFamily="34" charset="0"/>
              </a:rPr>
              <a:t>     8%</a:t>
            </a:r>
          </a:p>
        </p:txBody>
      </p:sp>
      <p:sp>
        <p:nvSpPr>
          <p:cNvPr id="10" name="TextBox 9"/>
          <p:cNvSpPr txBox="1"/>
          <p:nvPr/>
        </p:nvSpPr>
        <p:spPr>
          <a:xfrm>
            <a:off x="2786063" y="2732088"/>
            <a:ext cx="979487" cy="523875"/>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Fair/Poor</a:t>
            </a:r>
          </a:p>
          <a:p>
            <a:pPr>
              <a:defRPr/>
            </a:pPr>
            <a:r>
              <a:rPr lang="en-US" sz="1400" dirty="0">
                <a:solidFill>
                  <a:schemeClr val="bg1">
                    <a:lumMod val="50000"/>
                  </a:schemeClr>
                </a:solidFill>
                <a:latin typeface="Arial Narrow" pitchFamily="34" charset="0"/>
              </a:rPr>
              <a:t>     4%</a:t>
            </a:r>
          </a:p>
        </p:txBody>
      </p:sp>
      <p:sp>
        <p:nvSpPr>
          <p:cNvPr id="11" name="TextBox 10"/>
          <p:cNvSpPr txBox="1"/>
          <p:nvPr/>
        </p:nvSpPr>
        <p:spPr>
          <a:xfrm>
            <a:off x="7280275" y="5727700"/>
            <a:ext cx="1612900" cy="522288"/>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Excellent/Very Good</a:t>
            </a:r>
          </a:p>
          <a:p>
            <a:pPr>
              <a:defRPr/>
            </a:pPr>
            <a:r>
              <a:rPr lang="en-US" sz="1400" dirty="0">
                <a:solidFill>
                  <a:schemeClr val="bg1">
                    <a:lumMod val="50000"/>
                  </a:schemeClr>
                </a:solidFill>
                <a:latin typeface="Arial Narrow" pitchFamily="34" charset="0"/>
              </a:rPr>
              <a:t>             72%</a:t>
            </a:r>
          </a:p>
        </p:txBody>
      </p:sp>
      <p:sp>
        <p:nvSpPr>
          <p:cNvPr id="12" name="TextBox 11"/>
          <p:cNvSpPr txBox="1"/>
          <p:nvPr/>
        </p:nvSpPr>
        <p:spPr>
          <a:xfrm>
            <a:off x="2671763" y="2386013"/>
            <a:ext cx="633412" cy="350837"/>
          </a:xfrm>
          <a:prstGeom prst="rect">
            <a:avLst/>
          </a:prstGeom>
          <a:noFill/>
        </p:spPr>
        <p:txBody>
          <a:bodyPr>
            <a:spAutoFit/>
          </a:bodyPr>
          <a:lstStyle/>
          <a:p>
            <a:pPr>
              <a:defRPr/>
            </a:pPr>
            <a:r>
              <a:rPr lang="en-US" sz="1680" b="1" u="sng" dirty="0">
                <a:solidFill>
                  <a:schemeClr val="bg1">
                    <a:lumMod val="50000"/>
                  </a:schemeClr>
                </a:solidFill>
                <a:latin typeface="Arial Narrow" pitchFamily="34" charset="0"/>
              </a:rPr>
              <a:t>Then</a:t>
            </a:r>
          </a:p>
        </p:txBody>
      </p:sp>
      <p:sp>
        <p:nvSpPr>
          <p:cNvPr id="13" name="TextBox 12"/>
          <p:cNvSpPr txBox="1"/>
          <p:nvPr/>
        </p:nvSpPr>
        <p:spPr>
          <a:xfrm>
            <a:off x="6357938" y="2386013"/>
            <a:ext cx="633412" cy="350837"/>
          </a:xfrm>
          <a:prstGeom prst="rect">
            <a:avLst/>
          </a:prstGeom>
          <a:noFill/>
        </p:spPr>
        <p:txBody>
          <a:bodyPr>
            <a:spAutoFit/>
          </a:bodyPr>
          <a:lstStyle/>
          <a:p>
            <a:pPr>
              <a:defRPr/>
            </a:pPr>
            <a:r>
              <a:rPr lang="en-US" sz="1680" b="1" u="sng" dirty="0">
                <a:solidFill>
                  <a:schemeClr val="bg1">
                    <a:lumMod val="50000"/>
                  </a:schemeClr>
                </a:solidFill>
                <a:latin typeface="Arial Narrow" pitchFamily="34" charset="0"/>
              </a:rPr>
              <a:t>Now</a:t>
            </a:r>
          </a:p>
        </p:txBody>
      </p:sp>
      <p:sp>
        <p:nvSpPr>
          <p:cNvPr id="6159" name="TextBox 14"/>
          <p:cNvSpPr txBox="1">
            <a:spLocks noChangeArrowheads="1"/>
          </p:cNvSpPr>
          <p:nvPr/>
        </p:nvSpPr>
        <p:spPr bwMode="auto">
          <a:xfrm rot="10800000" flipV="1">
            <a:off x="1000125" y="1060450"/>
            <a:ext cx="7200900" cy="306388"/>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Perceptions of KCTCS as a system have improved significantly since 2006.</a:t>
            </a:r>
          </a:p>
        </p:txBody>
      </p:sp>
      <p:sp>
        <p:nvSpPr>
          <p:cNvPr id="17" name="TextBox 16"/>
          <p:cNvSpPr txBox="1"/>
          <p:nvPr/>
        </p:nvSpPr>
        <p:spPr>
          <a:xfrm>
            <a:off x="5665788" y="5964238"/>
            <a:ext cx="1152525" cy="307975"/>
          </a:xfrm>
          <a:prstGeom prst="rect">
            <a:avLst/>
          </a:prstGeom>
          <a:noFill/>
        </p:spPr>
        <p:txBody>
          <a:bodyPr>
            <a:spAutoFit/>
          </a:bodyPr>
          <a:lstStyle/>
          <a:p>
            <a:pPr algn="ctr">
              <a:defRPr/>
            </a:pPr>
            <a:r>
              <a:rPr lang="en-US" sz="1400" dirty="0">
                <a:solidFill>
                  <a:schemeClr val="bg1">
                    <a:lumMod val="50000"/>
                  </a:schemeClr>
                </a:solidFill>
                <a:latin typeface="Arial Narrow" pitchFamily="34" charset="0"/>
              </a:rPr>
              <a:t>n = 280</a:t>
            </a:r>
          </a:p>
        </p:txBody>
      </p:sp>
      <p:sp>
        <p:nvSpPr>
          <p:cNvPr id="18" name="TextBox 17"/>
          <p:cNvSpPr txBox="1"/>
          <p:nvPr/>
        </p:nvSpPr>
        <p:spPr>
          <a:xfrm>
            <a:off x="827088" y="5964238"/>
            <a:ext cx="1152525" cy="307975"/>
          </a:xfrm>
          <a:prstGeom prst="rect">
            <a:avLst/>
          </a:prstGeom>
          <a:noFill/>
        </p:spPr>
        <p:txBody>
          <a:bodyPr>
            <a:spAutoFit/>
          </a:bodyPr>
          <a:lstStyle/>
          <a:p>
            <a:pPr algn="ctr">
              <a:defRPr/>
            </a:pPr>
            <a:r>
              <a:rPr lang="en-US" sz="1400" dirty="0">
                <a:solidFill>
                  <a:schemeClr val="bg1">
                    <a:lumMod val="50000"/>
                  </a:schemeClr>
                </a:solidFill>
                <a:latin typeface="Arial Narrow" pitchFamily="34" charset="0"/>
              </a:rPr>
              <a:t>n = 174</a:t>
            </a:r>
          </a:p>
        </p:txBody>
      </p:sp>
      <p:sp>
        <p:nvSpPr>
          <p:cNvPr id="19" name="Isosceles Triangle 18"/>
          <p:cNvSpPr/>
          <p:nvPr/>
        </p:nvSpPr>
        <p:spPr>
          <a:xfrm>
            <a:off x="8255000" y="6021388"/>
            <a:ext cx="119063" cy="115887"/>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66950" y="2565400"/>
            <a:ext cx="5416550" cy="3754438"/>
          </a:xfrm>
          <a:prstGeom prst="rect">
            <a:avLst/>
          </a:prstGeom>
          <a:noFill/>
        </p:spPr>
        <p:txBody>
          <a:bodyPr>
            <a:spAutoFit/>
          </a:bodyPr>
          <a:lstStyle/>
          <a:p>
            <a:pPr>
              <a:defRPr/>
            </a:pPr>
            <a:r>
              <a:rPr lang="en-US" sz="1400" b="1" u="sng" dirty="0">
                <a:solidFill>
                  <a:schemeClr val="bg1">
                    <a:lumMod val="50000"/>
                  </a:schemeClr>
                </a:solidFill>
                <a:latin typeface="Arial Narrow" pitchFamily="34" charset="0"/>
              </a:rPr>
              <a:t>Regional Kentucky Colleges and Universities</a:t>
            </a:r>
            <a:r>
              <a:rPr lang="en-US" sz="1400" dirty="0">
                <a:solidFill>
                  <a:schemeClr val="bg1">
                    <a:lumMod val="50000"/>
                  </a:schemeClr>
                </a:solidFill>
                <a:latin typeface="Arial Narrow" pitchFamily="34" charset="0"/>
              </a:rPr>
              <a:t>		49%</a:t>
            </a:r>
          </a:p>
          <a:p>
            <a:pPr>
              <a:defRPr/>
            </a:pPr>
            <a:r>
              <a:rPr lang="en-US" sz="1400" dirty="0">
                <a:solidFill>
                  <a:schemeClr val="bg1">
                    <a:lumMod val="50000"/>
                  </a:schemeClr>
                </a:solidFill>
                <a:latin typeface="Arial Narrow" pitchFamily="34" charset="0"/>
              </a:rPr>
              <a:t>   - Eastern		   - Morehead</a:t>
            </a:r>
          </a:p>
          <a:p>
            <a:pPr>
              <a:defRPr/>
            </a:pPr>
            <a:r>
              <a:rPr lang="en-US" sz="1400" dirty="0">
                <a:solidFill>
                  <a:schemeClr val="bg1">
                    <a:lumMod val="50000"/>
                  </a:schemeClr>
                </a:solidFill>
                <a:latin typeface="Arial Narrow" pitchFamily="34" charset="0"/>
              </a:rPr>
              <a:t>   - Western		   - NKU</a:t>
            </a:r>
          </a:p>
          <a:p>
            <a:pPr>
              <a:defRPr/>
            </a:pPr>
            <a:r>
              <a:rPr lang="en-US" sz="1400" dirty="0">
                <a:solidFill>
                  <a:schemeClr val="bg1">
                    <a:lumMod val="50000"/>
                  </a:schemeClr>
                </a:solidFill>
                <a:latin typeface="Arial Narrow" pitchFamily="34" charset="0"/>
              </a:rPr>
              <a:t>   - Murray State	   - KY State</a:t>
            </a:r>
          </a:p>
          <a:p>
            <a:pPr>
              <a:defRPr/>
            </a:pPr>
            <a:endParaRPr lang="en-US" sz="1400" dirty="0">
              <a:solidFill>
                <a:schemeClr val="bg1">
                  <a:lumMod val="50000"/>
                </a:schemeClr>
              </a:solidFill>
              <a:latin typeface="Arial Narrow" pitchFamily="34" charset="0"/>
            </a:endParaRPr>
          </a:p>
          <a:p>
            <a:pPr>
              <a:defRPr/>
            </a:pPr>
            <a:r>
              <a:rPr lang="en-US" sz="1400" b="1" u="sng" dirty="0">
                <a:solidFill>
                  <a:schemeClr val="bg1">
                    <a:lumMod val="50000"/>
                  </a:schemeClr>
                </a:solidFill>
                <a:latin typeface="Arial Narrow" pitchFamily="34" charset="0"/>
              </a:rPr>
              <a:t>Private Colleges</a:t>
            </a:r>
            <a:r>
              <a:rPr lang="en-US" sz="1400" dirty="0">
                <a:solidFill>
                  <a:schemeClr val="bg1">
                    <a:lumMod val="50000"/>
                  </a:schemeClr>
                </a:solidFill>
                <a:latin typeface="Arial Narrow" pitchFamily="34" charset="0"/>
              </a:rPr>
              <a:t>				22%</a:t>
            </a:r>
          </a:p>
          <a:p>
            <a:pPr>
              <a:defRPr/>
            </a:pPr>
            <a:r>
              <a:rPr lang="en-US" sz="1400" dirty="0">
                <a:solidFill>
                  <a:schemeClr val="bg1">
                    <a:lumMod val="50000"/>
                  </a:schemeClr>
                </a:solidFill>
                <a:latin typeface="Arial Narrow" pitchFamily="34" charset="0"/>
              </a:rPr>
              <a:t>   - Sullivan		   - Pikeville</a:t>
            </a:r>
          </a:p>
          <a:p>
            <a:pPr>
              <a:defRPr/>
            </a:pPr>
            <a:r>
              <a:rPr lang="en-US" sz="1400" dirty="0">
                <a:solidFill>
                  <a:schemeClr val="bg1">
                    <a:lumMod val="50000"/>
                  </a:schemeClr>
                </a:solidFill>
                <a:latin typeface="Arial Narrow" pitchFamily="34" charset="0"/>
              </a:rPr>
              <a:t>   - </a:t>
            </a:r>
            <a:r>
              <a:rPr lang="en-US" sz="1400" dirty="0" err="1">
                <a:solidFill>
                  <a:schemeClr val="bg1">
                    <a:lumMod val="50000"/>
                  </a:schemeClr>
                </a:solidFill>
                <a:latin typeface="Arial Narrow" pitchFamily="34" charset="0"/>
              </a:rPr>
              <a:t>Spencerian</a:t>
            </a:r>
            <a:r>
              <a:rPr lang="en-US" sz="1400" dirty="0">
                <a:solidFill>
                  <a:schemeClr val="bg1">
                    <a:lumMod val="50000"/>
                  </a:schemeClr>
                </a:solidFill>
                <a:latin typeface="Arial Narrow" pitchFamily="34" charset="0"/>
              </a:rPr>
              <a:t>	   - Berea</a:t>
            </a:r>
          </a:p>
          <a:p>
            <a:pPr>
              <a:defRPr/>
            </a:pPr>
            <a:r>
              <a:rPr lang="en-US" sz="1400" dirty="0">
                <a:solidFill>
                  <a:schemeClr val="bg1">
                    <a:lumMod val="50000"/>
                  </a:schemeClr>
                </a:solidFill>
                <a:latin typeface="Arial Narrow" pitchFamily="34" charset="0"/>
              </a:rPr>
              <a:t>   - St. Catherine	   - Campbellsville</a:t>
            </a:r>
          </a:p>
          <a:p>
            <a:pPr>
              <a:defRPr/>
            </a:pPr>
            <a:endParaRPr lang="en-US" sz="1400" dirty="0">
              <a:solidFill>
                <a:schemeClr val="bg1">
                  <a:lumMod val="50000"/>
                </a:schemeClr>
              </a:solidFill>
              <a:latin typeface="Arial Narrow" pitchFamily="34" charset="0"/>
            </a:endParaRPr>
          </a:p>
          <a:p>
            <a:pPr>
              <a:defRPr/>
            </a:pPr>
            <a:r>
              <a:rPr lang="en-US" sz="1400" b="1" u="sng" dirty="0">
                <a:solidFill>
                  <a:schemeClr val="bg1">
                    <a:lumMod val="50000"/>
                  </a:schemeClr>
                </a:solidFill>
                <a:latin typeface="Arial Narrow" pitchFamily="34" charset="0"/>
              </a:rPr>
              <a:t>Major Kentucky Universities</a:t>
            </a:r>
            <a:r>
              <a:rPr lang="en-US" sz="1400" dirty="0">
                <a:solidFill>
                  <a:schemeClr val="bg1">
                    <a:lumMod val="50000"/>
                  </a:schemeClr>
                </a:solidFill>
                <a:latin typeface="Arial Narrow" pitchFamily="34" charset="0"/>
              </a:rPr>
              <a:t>			21%</a:t>
            </a:r>
          </a:p>
          <a:p>
            <a:pPr>
              <a:defRPr/>
            </a:pPr>
            <a:r>
              <a:rPr lang="en-US" sz="1400" dirty="0">
                <a:solidFill>
                  <a:schemeClr val="bg1">
                    <a:lumMod val="50000"/>
                  </a:schemeClr>
                </a:solidFill>
                <a:latin typeface="Arial Narrow" pitchFamily="34" charset="0"/>
              </a:rPr>
              <a:t>   - UK		   - U of L</a:t>
            </a:r>
          </a:p>
          <a:p>
            <a:pPr>
              <a:defRPr/>
            </a:pPr>
            <a:endParaRPr lang="en-US" sz="1400" dirty="0">
              <a:solidFill>
                <a:schemeClr val="bg1">
                  <a:lumMod val="50000"/>
                </a:schemeClr>
              </a:solidFill>
              <a:latin typeface="Arial Narrow" pitchFamily="34" charset="0"/>
            </a:endParaRPr>
          </a:p>
          <a:p>
            <a:pPr>
              <a:defRPr/>
            </a:pPr>
            <a:r>
              <a:rPr lang="en-US" sz="1400" b="1" u="sng" dirty="0">
                <a:solidFill>
                  <a:schemeClr val="bg1">
                    <a:lumMod val="50000"/>
                  </a:schemeClr>
                </a:solidFill>
                <a:latin typeface="Arial Narrow" pitchFamily="34" charset="0"/>
              </a:rPr>
              <a:t>Out-of-State Colleges</a:t>
            </a:r>
            <a:r>
              <a:rPr lang="en-US" sz="1400" dirty="0">
                <a:solidFill>
                  <a:schemeClr val="bg1">
                    <a:lumMod val="50000"/>
                  </a:schemeClr>
                </a:solidFill>
                <a:latin typeface="Arial Narrow" pitchFamily="34" charset="0"/>
              </a:rPr>
              <a:t>				20%</a:t>
            </a:r>
          </a:p>
          <a:p>
            <a:pPr>
              <a:defRPr/>
            </a:pPr>
            <a:r>
              <a:rPr lang="en-US" sz="1400" dirty="0">
                <a:solidFill>
                  <a:schemeClr val="bg1">
                    <a:lumMod val="50000"/>
                  </a:schemeClr>
                </a:solidFill>
                <a:latin typeface="Arial Narrow" pitchFamily="34" charset="0"/>
              </a:rPr>
              <a:t>   - Cincinnati State</a:t>
            </a:r>
          </a:p>
          <a:p>
            <a:pPr>
              <a:defRPr/>
            </a:pPr>
            <a:r>
              <a:rPr lang="en-US" sz="1400" dirty="0">
                <a:solidFill>
                  <a:schemeClr val="bg1">
                    <a:lumMod val="50000"/>
                  </a:schemeClr>
                </a:solidFill>
                <a:latin typeface="Arial Narrow" pitchFamily="34" charset="0"/>
              </a:rPr>
              <a:t>   - Nashville Auto/Diesel</a:t>
            </a:r>
          </a:p>
          <a:p>
            <a:pPr>
              <a:defRPr/>
            </a:pPr>
            <a:r>
              <a:rPr lang="en-US" sz="1400" dirty="0">
                <a:solidFill>
                  <a:schemeClr val="bg1">
                    <a:lumMod val="50000"/>
                  </a:schemeClr>
                </a:solidFill>
                <a:latin typeface="Arial Narrow" pitchFamily="34" charset="0"/>
              </a:rPr>
              <a:t>   - Lincoln Memorial</a:t>
            </a:r>
          </a:p>
        </p:txBody>
      </p:sp>
      <p:sp>
        <p:nvSpPr>
          <p:cNvPr id="25603" name="TextBox 2"/>
          <p:cNvSpPr txBox="1">
            <a:spLocks noChangeArrowheads="1"/>
          </p:cNvSpPr>
          <p:nvPr/>
        </p:nvSpPr>
        <p:spPr bwMode="auto">
          <a:xfrm rot="10800000" flipV="1">
            <a:off x="2362200" y="317500"/>
            <a:ext cx="4456113" cy="369888"/>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Most Significant Competitors*</a:t>
            </a:r>
          </a:p>
        </p:txBody>
      </p:sp>
      <p:sp>
        <p:nvSpPr>
          <p:cNvPr id="4" name="TextBox 3"/>
          <p:cNvSpPr txBox="1"/>
          <p:nvPr/>
        </p:nvSpPr>
        <p:spPr>
          <a:xfrm rot="10800000" flipV="1">
            <a:off x="423863" y="1873250"/>
            <a:ext cx="8237537" cy="5238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What universities, colleges or technical trade institutes do you believe are the most significant competitors that may also attract the attention of the students who might be considering your local Kentucky Community and Technical College?</a:t>
            </a:r>
          </a:p>
        </p:txBody>
      </p:sp>
      <p:sp>
        <p:nvSpPr>
          <p:cNvPr id="19461" name="TextBox 4"/>
          <p:cNvSpPr txBox="1">
            <a:spLocks noChangeArrowheads="1"/>
          </p:cNvSpPr>
          <p:nvPr/>
        </p:nvSpPr>
        <p:spPr bwMode="auto">
          <a:xfrm rot="10800000" flipV="1">
            <a:off x="942975" y="893763"/>
            <a:ext cx="7373938" cy="738187"/>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The smaller (not UK or U of L) colleges that are less expensive (mostly state institutions) were considered by these teachers and counselors as the most significant competitors.  More expensive private colleges and the larger universities were a distant second.</a:t>
            </a:r>
          </a:p>
        </p:txBody>
      </p:sp>
      <p:sp>
        <p:nvSpPr>
          <p:cNvPr id="6" name="TextBox 5"/>
          <p:cNvSpPr txBox="1"/>
          <p:nvPr/>
        </p:nvSpPr>
        <p:spPr>
          <a:xfrm>
            <a:off x="1346200" y="6292850"/>
            <a:ext cx="3527425" cy="247650"/>
          </a:xfrm>
          <a:prstGeom prst="rect">
            <a:avLst/>
          </a:prstGeom>
          <a:noFill/>
        </p:spPr>
        <p:txBody>
          <a:bodyPr wrap="none">
            <a:spAutoFit/>
          </a:bodyPr>
          <a:lstStyle/>
          <a:p>
            <a:pPr>
              <a:defRPr/>
            </a:pPr>
            <a:r>
              <a:rPr lang="en-US" sz="1000" i="1" dirty="0">
                <a:solidFill>
                  <a:schemeClr val="tx1">
                    <a:lumMod val="50000"/>
                    <a:lumOff val="50000"/>
                  </a:schemeClr>
                </a:solidFill>
              </a:rPr>
              <a:t>* Listed colleges represent top responses in each category</a:t>
            </a:r>
            <a:r>
              <a:rPr lang="en-US" sz="1000" i="1"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rot="10800000" flipV="1">
            <a:off x="2325688" y="317500"/>
            <a:ext cx="4456112" cy="369888"/>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KCTCS Campus &amp; Students</a:t>
            </a:r>
          </a:p>
        </p:txBody>
      </p:sp>
      <p:sp>
        <p:nvSpPr>
          <p:cNvPr id="3" name="TextBox 2"/>
          <p:cNvSpPr txBox="1"/>
          <p:nvPr/>
        </p:nvSpPr>
        <p:spPr>
          <a:xfrm rot="10800000" flipV="1">
            <a:off x="193675" y="1528763"/>
            <a:ext cx="8699500" cy="460375"/>
          </a:xfrm>
          <a:prstGeom prst="rect">
            <a:avLst/>
          </a:prstGeom>
          <a:noFill/>
          <a:ln>
            <a:solidFill>
              <a:schemeClr val="accent3">
                <a:lumMod val="75000"/>
              </a:schemeClr>
            </a:solidFill>
          </a:ln>
        </p:spPr>
        <p:txBody>
          <a:bodyPr>
            <a:spAutoFit/>
          </a:bodyPr>
          <a:lstStyle/>
          <a:p>
            <a:pPr algn="ctr">
              <a:defRPr/>
            </a:pPr>
            <a:r>
              <a:rPr lang="en-US" sz="1200" i="1" dirty="0">
                <a:solidFill>
                  <a:schemeClr val="tx1">
                    <a:lumMod val="50000"/>
                    <a:lumOff val="50000"/>
                  </a:schemeClr>
                </a:solidFill>
                <a:latin typeface="Arial Narrow" pitchFamily="34" charset="0"/>
              </a:rPr>
              <a:t>For the following questions please click on the answer that best describes how you would rate the closest Kentucky Community and Technical College in your area.  Using either excellent, very good, good, fair or poor, how would you rate the KCTCS College in …?</a:t>
            </a:r>
          </a:p>
        </p:txBody>
      </p:sp>
      <p:graphicFrame>
        <p:nvGraphicFramePr>
          <p:cNvPr id="4" name="Table 3"/>
          <p:cNvGraphicFramePr>
            <a:graphicFrameLocks noGrp="1"/>
          </p:cNvGraphicFramePr>
          <p:nvPr/>
        </p:nvGraphicFramePr>
        <p:xfrm>
          <a:off x="712788" y="2219325"/>
          <a:ext cx="7719336" cy="3535680"/>
        </p:xfrm>
        <a:graphic>
          <a:graphicData uri="http://schemas.openxmlformats.org/drawingml/2006/table">
            <a:tbl>
              <a:tblPr firstRow="1" bandRow="1">
                <a:tableStyleId>{5C22544A-7EE6-4342-B048-85BDC9FD1C3A}</a:tableStyleId>
              </a:tblPr>
              <a:tblGrid>
                <a:gridCol w="3225992"/>
                <a:gridCol w="633676"/>
                <a:gridCol w="1929834"/>
                <a:gridCol w="1929834"/>
              </a:tblGrid>
              <a:tr h="265019">
                <a:tc>
                  <a:txBody>
                    <a:bodyPr/>
                    <a:lstStyle/>
                    <a:p>
                      <a:pPr algn="ctr"/>
                      <a:endParaRPr lang="en-US" sz="1400" b="1" dirty="0">
                        <a:latin typeface="Arial Narrow" pitchFamily="34" charset="0"/>
                      </a:endParaRPr>
                    </a:p>
                  </a:txBody>
                  <a:tcPr>
                    <a:lnL w="19050" cap="flat" cmpd="sng" algn="ctr">
                      <a:solidFill>
                        <a:srgbClr val="77933C"/>
                      </a:solidFill>
                      <a:prstDash val="solid"/>
                      <a:round/>
                      <a:headEnd type="none" w="med" len="med"/>
                      <a:tailEnd type="none" w="med" len="med"/>
                    </a:lnL>
                    <a:lnT w="19050" cap="flat" cmpd="sng" algn="ctr">
                      <a:solidFill>
                        <a:srgbClr val="77933C"/>
                      </a:solidFill>
                      <a:prstDash val="solid"/>
                      <a:round/>
                      <a:headEnd type="none" w="med" len="med"/>
                      <a:tailEnd type="none" w="med" len="med"/>
                    </a:lnT>
                    <a:solidFill>
                      <a:srgbClr val="604A7B"/>
                    </a:solidFill>
                  </a:tcPr>
                </a:tc>
                <a:tc>
                  <a:txBody>
                    <a:bodyPr/>
                    <a:lstStyle/>
                    <a:p>
                      <a:pPr algn="ctr"/>
                      <a:endParaRPr lang="en-US" sz="1400" b="1" dirty="0">
                        <a:latin typeface="Arial Narrow" pitchFamily="34" charset="0"/>
                      </a:endParaRPr>
                    </a:p>
                  </a:txBody>
                  <a:tcPr>
                    <a:lnT w="19050" cap="flat" cmpd="sng" algn="ctr">
                      <a:solidFill>
                        <a:srgbClr val="77933C"/>
                      </a:solidFill>
                      <a:prstDash val="solid"/>
                      <a:round/>
                      <a:headEnd type="none" w="med" len="med"/>
                      <a:tailEnd type="none" w="med" len="med"/>
                    </a:lnT>
                    <a:solidFill>
                      <a:srgbClr val="604A7B"/>
                    </a:solidFill>
                  </a:tcPr>
                </a:tc>
                <a:tc gridSpan="2">
                  <a:txBody>
                    <a:bodyPr/>
                    <a:lstStyle/>
                    <a:p>
                      <a:pPr algn="ctr"/>
                      <a:r>
                        <a:rPr lang="en-US" sz="1400" b="1" dirty="0" smtClean="0">
                          <a:latin typeface="Arial Narrow" pitchFamily="34" charset="0"/>
                        </a:rPr>
                        <a:t>Percent Excellent/Very</a:t>
                      </a:r>
                      <a:r>
                        <a:rPr lang="en-US" sz="1400" b="1" baseline="0" dirty="0" smtClean="0">
                          <a:latin typeface="Arial Narrow" pitchFamily="34" charset="0"/>
                        </a:rPr>
                        <a:t> Good</a:t>
                      </a:r>
                      <a:endParaRPr lang="en-US" sz="1400" b="1" dirty="0">
                        <a:latin typeface="Arial Narrow" pitchFamily="34" charset="0"/>
                      </a:endParaRPr>
                    </a:p>
                  </a:txBody>
                  <a:tcPr>
                    <a:lnR w="19050" cap="flat" cmpd="sng" algn="ctr">
                      <a:solidFill>
                        <a:srgbClr val="77933C"/>
                      </a:solidFill>
                      <a:prstDash val="solid"/>
                      <a:round/>
                      <a:headEnd type="none" w="med" len="med"/>
                      <a:tailEnd type="none" w="med" len="med"/>
                    </a:lnR>
                    <a:lnT w="19050" cap="flat" cmpd="sng" algn="ctr">
                      <a:solidFill>
                        <a:srgbClr val="77933C"/>
                      </a:solidFill>
                      <a:prstDash val="solid"/>
                      <a:round/>
                      <a:headEnd type="none" w="med" len="med"/>
                      <a:tailEnd type="none" w="med" len="med"/>
                    </a:lnT>
                    <a:solidFill>
                      <a:srgbClr val="604A7B"/>
                    </a:solidFill>
                  </a:tcPr>
                </a:tc>
                <a:tc hMerge="1">
                  <a:txBody>
                    <a:bodyPr/>
                    <a:lstStyle/>
                    <a:p>
                      <a:endParaRPr lang="en-US" dirty="0"/>
                    </a:p>
                  </a:txBody>
                  <a:tcPr/>
                </a:tc>
              </a:tr>
              <a:tr h="265019">
                <a:tc>
                  <a:txBody>
                    <a:bodyPr/>
                    <a:lstStyle/>
                    <a:p>
                      <a:pPr algn="l"/>
                      <a:r>
                        <a:rPr lang="en-US" sz="1400" b="1" u="sng" dirty="0" smtClean="0">
                          <a:latin typeface="Arial Narrow" pitchFamily="34" charset="0"/>
                        </a:rPr>
                        <a:t>Campuses</a:t>
                      </a:r>
                      <a:endParaRPr lang="en-US" sz="1400" b="1" u="sng" dirty="0">
                        <a:latin typeface="Arial Narrow" pitchFamily="34" charset="0"/>
                      </a:endParaRPr>
                    </a:p>
                  </a:txBody>
                  <a:tcP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solidFill>
                      <a:srgbClr val="BFBFBF"/>
                    </a:solidFill>
                  </a:tcPr>
                </a:tc>
                <a:tc>
                  <a:txBody>
                    <a:bodyPr/>
                    <a:lstStyle/>
                    <a:p>
                      <a:pPr algn="ctr"/>
                      <a:r>
                        <a:rPr lang="en-US" sz="1400" b="1" u="sng" dirty="0" smtClean="0">
                          <a:latin typeface="Arial Narrow" pitchFamily="34" charset="0"/>
                        </a:rPr>
                        <a:t>Then (%)</a:t>
                      </a:r>
                      <a:endParaRPr lang="en-US" sz="1400" b="1" u="sng" dirty="0">
                        <a:latin typeface="Arial Narrow" pitchFamily="34" charset="0"/>
                      </a:endParaRPr>
                    </a:p>
                  </a:txBody>
                  <a:tcPr>
                    <a:solidFill>
                      <a:srgbClr val="BFBFBF"/>
                    </a:solidFill>
                  </a:tcPr>
                </a:tc>
                <a:tc>
                  <a:txBody>
                    <a:bodyPr/>
                    <a:lstStyle/>
                    <a:p>
                      <a:pPr algn="ctr"/>
                      <a:r>
                        <a:rPr lang="en-US" sz="1400" b="1" u="sng" dirty="0" smtClean="0">
                          <a:latin typeface="Arial Narrow" pitchFamily="34" charset="0"/>
                        </a:rPr>
                        <a:t>Now</a:t>
                      </a:r>
                      <a:r>
                        <a:rPr lang="en-US" sz="1400" b="1" u="sng" baseline="0" dirty="0" smtClean="0">
                          <a:latin typeface="Arial Narrow" pitchFamily="34" charset="0"/>
                        </a:rPr>
                        <a:t> </a:t>
                      </a:r>
                      <a:r>
                        <a:rPr lang="en-US" sz="1400" b="1" u="sng" dirty="0" smtClean="0">
                          <a:latin typeface="Arial Narrow" pitchFamily="34" charset="0"/>
                        </a:rPr>
                        <a:t>(%)</a:t>
                      </a:r>
                      <a:endParaRPr lang="en-US" sz="1400" b="1" u="sng" dirty="0">
                        <a:latin typeface="Arial Narrow" pitchFamily="34" charset="0"/>
                      </a:endParaRPr>
                    </a:p>
                  </a:txBody>
                  <a:tcPr>
                    <a:lnR w="19050" cap="flat" cmpd="sng" algn="ctr">
                      <a:solidFill>
                        <a:srgbClr val="77933C"/>
                      </a:solidFill>
                      <a:prstDash val="solid"/>
                      <a:round/>
                      <a:headEnd type="none" w="med" len="med"/>
                      <a:tailEnd type="none" w="med" len="med"/>
                    </a:lnR>
                    <a:solidFill>
                      <a:srgbClr val="BFBFBF"/>
                    </a:solidFill>
                  </a:tcPr>
                </a:tc>
              </a:tr>
              <a:tr h="265019">
                <a:tc>
                  <a:txBody>
                    <a:bodyPr/>
                    <a:lstStyle/>
                    <a:p>
                      <a:pPr algn="ctr"/>
                      <a:r>
                        <a:rPr lang="en-US" sz="1400" b="1" dirty="0" smtClean="0">
                          <a:latin typeface="Arial Narrow" pitchFamily="34" charset="0"/>
                        </a:rPr>
                        <a:t>Convenient Campus location</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65</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78</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265019">
                <a:tc>
                  <a:txBody>
                    <a:bodyPr/>
                    <a:lstStyle/>
                    <a:p>
                      <a:pPr algn="ctr"/>
                      <a:r>
                        <a:rPr lang="en-US" sz="1400" b="1" dirty="0" smtClean="0">
                          <a:latin typeface="Arial Narrow" pitchFamily="34" charset="0"/>
                        </a:rPr>
                        <a:t>The appearance of the Campus</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65</a:t>
                      </a: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68</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rgbClr val="BFBFBF"/>
                    </a:solidFill>
                  </a:tcPr>
                </a:tc>
              </a:tr>
              <a:tr h="450532">
                <a:tc>
                  <a:txBody>
                    <a:bodyPr/>
                    <a:lstStyle/>
                    <a:p>
                      <a:pPr algn="ctr"/>
                      <a:r>
                        <a:rPr lang="en-US" sz="1400" b="1" u="none" dirty="0" smtClean="0">
                          <a:latin typeface="Arial Narrow" pitchFamily="34" charset="0"/>
                        </a:rPr>
                        <a:t>Outside</a:t>
                      </a:r>
                      <a:r>
                        <a:rPr lang="en-US" sz="1400" b="1" u="none" baseline="0" dirty="0" smtClean="0">
                          <a:latin typeface="Arial Narrow" pitchFamily="34" charset="0"/>
                        </a:rPr>
                        <a:t> of class “social college experience”</a:t>
                      </a:r>
                      <a:endParaRPr lang="en-US" sz="1400" b="1" u="none"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24</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34</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265019">
                <a:tc>
                  <a:txBody>
                    <a:bodyPr/>
                    <a:lstStyle/>
                    <a:p>
                      <a:pPr algn="l"/>
                      <a:r>
                        <a:rPr lang="en-US" sz="1400" b="1" u="sng" dirty="0" smtClean="0">
                          <a:latin typeface="Arial Narrow" pitchFamily="34" charset="0"/>
                        </a:rPr>
                        <a:t>Student</a:t>
                      </a:r>
                      <a:r>
                        <a:rPr lang="en-US" sz="1400" b="1" u="sng" baseline="0" dirty="0" smtClean="0">
                          <a:latin typeface="Arial Narrow" pitchFamily="34" charset="0"/>
                        </a:rPr>
                        <a:t> Image</a:t>
                      </a:r>
                      <a:endParaRPr lang="en-US" sz="1400" b="1" u="sng" dirty="0">
                        <a:latin typeface="Arial Narrow" pitchFamily="34" charset="0"/>
                      </a:endParaRPr>
                    </a:p>
                  </a:txBody>
                  <a:tcPr anchor="ct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nchor="ctr">
                    <a:solidFill>
                      <a:srgbClr val="BFBFBF"/>
                    </a:solidFill>
                  </a:tcPr>
                </a:tc>
                <a:tc>
                  <a:txBody>
                    <a:bodyPr/>
                    <a:lstStyle/>
                    <a:p>
                      <a:pPr algn="ctr"/>
                      <a:endParaRPr lang="en-US" sz="1400" b="1" dirty="0">
                        <a:latin typeface="Arial Narrow" pitchFamily="34" charset="0"/>
                      </a:endParaRPr>
                    </a:p>
                  </a:txBody>
                  <a:tcPr anchor="ctr">
                    <a:solidFill>
                      <a:srgbClr val="BFBFBF"/>
                    </a:solidFill>
                  </a:tcPr>
                </a:tc>
                <a:tc>
                  <a:txBody>
                    <a:bodyPr/>
                    <a:lstStyle/>
                    <a:p>
                      <a:pPr algn="ct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rgbClr val="BFBFBF"/>
                    </a:solidFill>
                  </a:tcPr>
                </a:tc>
              </a:tr>
              <a:tr h="265019">
                <a:tc>
                  <a:txBody>
                    <a:bodyPr/>
                    <a:lstStyle/>
                    <a:p>
                      <a:pPr algn="ctr"/>
                      <a:r>
                        <a:rPr lang="en-US" sz="1400" b="1" dirty="0" smtClean="0">
                          <a:latin typeface="Arial Narrow" pitchFamily="34" charset="0"/>
                        </a:rPr>
                        <a:t>Being a good place for all types of students</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64</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64</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265019">
                <a:tc>
                  <a:txBody>
                    <a:bodyPr/>
                    <a:lstStyle/>
                    <a:p>
                      <a:pPr algn="ctr"/>
                      <a:r>
                        <a:rPr lang="en-US" sz="1400" b="1" dirty="0" smtClean="0">
                          <a:latin typeface="Arial Narrow" pitchFamily="34" charset="0"/>
                        </a:rPr>
                        <a:t>The overall image in the community</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56</a:t>
                      </a: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60</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rgbClr val="BFBFBF"/>
                    </a:solidFill>
                  </a:tcPr>
                </a:tc>
              </a:tr>
              <a:tr h="265019">
                <a:tc>
                  <a:txBody>
                    <a:bodyPr/>
                    <a:lstStyle/>
                    <a:p>
                      <a:pPr algn="ctr"/>
                      <a:r>
                        <a:rPr lang="en-US" sz="1400" b="1" dirty="0" smtClean="0">
                          <a:latin typeface="Arial Narrow" pitchFamily="34" charset="0"/>
                        </a:rPr>
                        <a:t>The caliber of students</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50</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39</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265019">
                <a:tc>
                  <a:txBody>
                    <a:bodyPr/>
                    <a:lstStyle/>
                    <a:p>
                      <a:pPr algn="ct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238517">
                <a:tc>
                  <a:txBody>
                    <a:bodyPr/>
                    <a:lstStyle/>
                    <a:p>
                      <a:pPr algn="ctr"/>
                      <a:r>
                        <a:rPr lang="en-US" sz="1200" b="0" baseline="0" dirty="0" smtClean="0">
                          <a:latin typeface="Arial Narrow" pitchFamily="34" charset="0"/>
                        </a:rPr>
                        <a:t>n =</a:t>
                      </a:r>
                      <a:endParaRPr lang="en-US" sz="1200" b="0" dirty="0">
                        <a:latin typeface="Arial Narrow" pitchFamily="34" charset="0"/>
                      </a:endParaRPr>
                    </a:p>
                  </a:txBody>
                  <a:tcPr>
                    <a:lnL w="19050" cap="flat" cmpd="sng" algn="ctr">
                      <a:solidFill>
                        <a:srgbClr val="77933C"/>
                      </a:solidFill>
                      <a:prstDash val="solid"/>
                      <a:round/>
                      <a:headEnd type="none" w="med" len="med"/>
                      <a:tailEnd type="none" w="med" len="med"/>
                    </a:lnL>
                    <a:lnB w="19050" cap="flat" cmpd="sng" algn="ctr">
                      <a:solidFill>
                        <a:srgbClr val="77933C"/>
                      </a:solidFill>
                      <a:prstDash val="solid"/>
                      <a:round/>
                      <a:headEnd type="none" w="med" len="med"/>
                      <a:tailEnd type="none" w="med" len="med"/>
                    </a:lnB>
                    <a:solidFill>
                      <a:srgbClr val="BFBFBF"/>
                    </a:solidFill>
                  </a:tcPr>
                </a:tc>
                <a:tc>
                  <a:txBody>
                    <a:bodyPr/>
                    <a:lstStyle/>
                    <a:p>
                      <a:pPr algn="ctr"/>
                      <a:endParaRPr lang="en-US" sz="1200" b="1" dirty="0">
                        <a:latin typeface="Arial Narrow" pitchFamily="34" charset="0"/>
                      </a:endParaRPr>
                    </a:p>
                  </a:txBody>
                  <a:tcPr>
                    <a:lnB w="19050" cap="flat" cmpd="sng" algn="ctr">
                      <a:solidFill>
                        <a:srgbClr val="77933C"/>
                      </a:solidFill>
                      <a:prstDash val="solid"/>
                      <a:round/>
                      <a:headEnd type="none" w="med" len="med"/>
                      <a:tailEnd type="none" w="med" len="med"/>
                    </a:lnB>
                    <a:solidFill>
                      <a:srgbClr val="BFBFBF"/>
                    </a:solidFill>
                  </a:tcPr>
                </a:tc>
                <a:tc>
                  <a:txBody>
                    <a:bodyPr/>
                    <a:lstStyle/>
                    <a:p>
                      <a:pPr algn="ctr"/>
                      <a:r>
                        <a:rPr lang="en-US" sz="1200" b="0" dirty="0" smtClean="0">
                          <a:latin typeface="Arial Narrow" pitchFamily="34" charset="0"/>
                        </a:rPr>
                        <a:t>196</a:t>
                      </a:r>
                      <a:endParaRPr lang="en-US" sz="1200" b="0" dirty="0">
                        <a:latin typeface="Arial Narrow" pitchFamily="34" charset="0"/>
                      </a:endParaRPr>
                    </a:p>
                  </a:txBody>
                  <a:tcPr>
                    <a:lnB w="19050" cap="flat" cmpd="sng" algn="ctr">
                      <a:solidFill>
                        <a:srgbClr val="77933C"/>
                      </a:solidFill>
                      <a:prstDash val="solid"/>
                      <a:round/>
                      <a:headEnd type="none" w="med" len="med"/>
                      <a:tailEnd type="none" w="med" len="med"/>
                    </a:lnB>
                    <a:solidFill>
                      <a:srgbClr val="BFBFBF"/>
                    </a:solidFill>
                  </a:tcPr>
                </a:tc>
                <a:tc>
                  <a:txBody>
                    <a:bodyPr/>
                    <a:lstStyle/>
                    <a:p>
                      <a:pPr algn="ctr"/>
                      <a:r>
                        <a:rPr lang="en-US" sz="1200" b="0" dirty="0" smtClean="0">
                          <a:latin typeface="Arial Narrow" pitchFamily="34" charset="0"/>
                        </a:rPr>
                        <a:t>318</a:t>
                      </a:r>
                      <a:endParaRPr lang="en-US" sz="1200" b="0" dirty="0">
                        <a:latin typeface="Arial Narrow" pitchFamily="34" charset="0"/>
                      </a:endParaRPr>
                    </a:p>
                  </a:txBody>
                  <a:tcPr>
                    <a:lnR w="19050" cap="flat" cmpd="sng" algn="ctr">
                      <a:solidFill>
                        <a:srgbClr val="77933C"/>
                      </a:solidFill>
                      <a:prstDash val="solid"/>
                      <a:round/>
                      <a:headEnd type="none" w="med" len="med"/>
                      <a:tailEnd type="none" w="med" len="med"/>
                    </a:lnR>
                    <a:lnB w="19050" cap="flat" cmpd="sng" algn="ctr">
                      <a:solidFill>
                        <a:srgbClr val="77933C"/>
                      </a:solidFill>
                      <a:prstDash val="solid"/>
                      <a:round/>
                      <a:headEnd type="none" w="med" len="med"/>
                      <a:tailEnd type="none" w="med" len="med"/>
                    </a:lnB>
                    <a:solidFill>
                      <a:srgbClr val="BFBFBF"/>
                    </a:solidFill>
                  </a:tcPr>
                </a:tc>
              </a:tr>
            </a:tbl>
          </a:graphicData>
        </a:graphic>
      </p:graphicFrame>
      <p:sp>
        <p:nvSpPr>
          <p:cNvPr id="17473" name="TextBox 4"/>
          <p:cNvSpPr txBox="1">
            <a:spLocks noChangeArrowheads="1"/>
          </p:cNvSpPr>
          <p:nvPr/>
        </p:nvSpPr>
        <p:spPr bwMode="auto">
          <a:xfrm>
            <a:off x="596900" y="5848350"/>
            <a:ext cx="8296275" cy="461963"/>
          </a:xfrm>
          <a:prstGeom prst="rect">
            <a:avLst/>
          </a:prstGeom>
          <a:noFill/>
          <a:ln w="9525">
            <a:noFill/>
            <a:miter lim="800000"/>
            <a:headEnd/>
            <a:tailEnd/>
          </a:ln>
        </p:spPr>
        <p:txBody>
          <a:bodyPr>
            <a:spAutoFit/>
          </a:bodyPr>
          <a:lstStyle/>
          <a:p>
            <a:pPr>
              <a:defRPr/>
            </a:pPr>
            <a:r>
              <a:rPr lang="en-US" sz="1200" dirty="0">
                <a:solidFill>
                  <a:schemeClr val="bg1">
                    <a:lumMod val="50000"/>
                  </a:schemeClr>
                </a:solidFill>
                <a:latin typeface="Arial Narrow" pitchFamily="34" charset="0"/>
              </a:rPr>
              <a:t>The (n) indicates the number of respondents who were asked the question.  Sample sizes for those who gave a response varied for individual items.  Percents are based on those who gave a response to the statement. </a:t>
            </a:r>
          </a:p>
        </p:txBody>
      </p:sp>
      <p:sp>
        <p:nvSpPr>
          <p:cNvPr id="20546" name="TextBox 5"/>
          <p:cNvSpPr txBox="1">
            <a:spLocks noChangeArrowheads="1"/>
          </p:cNvSpPr>
          <p:nvPr/>
        </p:nvSpPr>
        <p:spPr bwMode="auto">
          <a:xfrm rot="10800000" flipV="1">
            <a:off x="0" y="779463"/>
            <a:ext cx="9144000" cy="646112"/>
          </a:xfrm>
          <a:prstGeom prst="rect">
            <a:avLst/>
          </a:prstGeom>
          <a:noFill/>
          <a:ln w="9525">
            <a:noFill/>
            <a:miter lim="800000"/>
            <a:headEnd/>
            <a:tailEnd/>
          </a:ln>
        </p:spPr>
        <p:txBody>
          <a:bodyPr>
            <a:spAutoFit/>
          </a:bodyPr>
          <a:lstStyle/>
          <a:p>
            <a:pPr algn="ctr">
              <a:defRPr/>
            </a:pPr>
            <a:r>
              <a:rPr lang="en-US" sz="1200" b="1" i="1" dirty="0">
                <a:solidFill>
                  <a:schemeClr val="accent4">
                    <a:lumMod val="75000"/>
                  </a:schemeClr>
                </a:solidFill>
                <a:latin typeface="Arial Narrow" pitchFamily="34" charset="0"/>
              </a:rPr>
              <a:t>Just about everything about KCTCS campuses – their location, appearance, on-campus activities and welcoming attitude toward students of all types – were as good or maybe slightly better than last time according to these educators.  However that openness and accessibility led a greater percentage of them to say the caliber of student was not as good as it was some years ago.</a:t>
            </a:r>
          </a:p>
        </p:txBody>
      </p:sp>
      <p:sp>
        <p:nvSpPr>
          <p:cNvPr id="7" name="Isosceles Triangle 6"/>
          <p:cNvSpPr/>
          <p:nvPr/>
        </p:nvSpPr>
        <p:spPr>
          <a:xfrm>
            <a:off x="7624763" y="2909888"/>
            <a:ext cx="119062" cy="115887"/>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Isosceles Triangle 7"/>
          <p:cNvSpPr/>
          <p:nvPr/>
        </p:nvSpPr>
        <p:spPr>
          <a:xfrm>
            <a:off x="7624763" y="3659188"/>
            <a:ext cx="119062" cy="115887"/>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Isosceles Triangle 8"/>
          <p:cNvSpPr/>
          <p:nvPr/>
        </p:nvSpPr>
        <p:spPr>
          <a:xfrm rot="10800000">
            <a:off x="7624763" y="4984750"/>
            <a:ext cx="119062" cy="1143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rot="10800000" flipV="1">
            <a:off x="3016250" y="317500"/>
            <a:ext cx="3074988" cy="369888"/>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KCTCS Accessibility</a:t>
            </a:r>
          </a:p>
        </p:txBody>
      </p:sp>
      <p:sp>
        <p:nvSpPr>
          <p:cNvPr id="3" name="TextBox 2"/>
          <p:cNvSpPr txBox="1"/>
          <p:nvPr/>
        </p:nvSpPr>
        <p:spPr>
          <a:xfrm rot="10800000" flipV="1">
            <a:off x="1230313" y="1873250"/>
            <a:ext cx="6681787" cy="7397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For the following questions please click on the answer that best describes how you would rate the closest Kentucky Community and Technical College in your area.  Using either excellent, very good, good, fair or poor, how would you rate the KCTCS College in …?</a:t>
            </a:r>
          </a:p>
        </p:txBody>
      </p:sp>
      <p:graphicFrame>
        <p:nvGraphicFramePr>
          <p:cNvPr id="4" name="Table 3"/>
          <p:cNvGraphicFramePr>
            <a:graphicFrameLocks noGrp="1"/>
          </p:cNvGraphicFramePr>
          <p:nvPr/>
        </p:nvGraphicFramePr>
        <p:xfrm>
          <a:off x="827088" y="3025775"/>
          <a:ext cx="7719336" cy="2668595"/>
        </p:xfrm>
        <a:graphic>
          <a:graphicData uri="http://schemas.openxmlformats.org/drawingml/2006/table">
            <a:tbl>
              <a:tblPr firstRow="1" bandRow="1">
                <a:tableStyleId>{5C22544A-7EE6-4342-B048-85BDC9FD1C3A}</a:tableStyleId>
              </a:tblPr>
              <a:tblGrid>
                <a:gridCol w="3225992"/>
                <a:gridCol w="633676"/>
                <a:gridCol w="1929834"/>
                <a:gridCol w="1929834"/>
              </a:tblGrid>
              <a:tr h="314263">
                <a:tc>
                  <a:txBody>
                    <a:bodyPr/>
                    <a:lstStyle/>
                    <a:p>
                      <a:pPr algn="ctr"/>
                      <a:endParaRPr lang="en-US" sz="1400" b="1" dirty="0">
                        <a:latin typeface="Arial Narrow" pitchFamily="34" charset="0"/>
                      </a:endParaRPr>
                    </a:p>
                  </a:txBody>
                  <a:tcPr>
                    <a:lnL w="19050" cap="flat" cmpd="sng" algn="ctr">
                      <a:solidFill>
                        <a:srgbClr val="77933C"/>
                      </a:solidFill>
                      <a:prstDash val="solid"/>
                      <a:round/>
                      <a:headEnd type="none" w="med" len="med"/>
                      <a:tailEnd type="none" w="med" len="med"/>
                    </a:lnL>
                    <a:lnT w="19050" cap="flat" cmpd="sng" algn="ctr">
                      <a:solidFill>
                        <a:srgbClr val="77933C"/>
                      </a:solidFill>
                      <a:prstDash val="solid"/>
                      <a:round/>
                      <a:headEnd type="none" w="med" len="med"/>
                      <a:tailEnd type="none" w="med" len="med"/>
                    </a:lnT>
                    <a:solidFill>
                      <a:srgbClr val="604A7B"/>
                    </a:solidFill>
                  </a:tcPr>
                </a:tc>
                <a:tc>
                  <a:txBody>
                    <a:bodyPr/>
                    <a:lstStyle/>
                    <a:p>
                      <a:pPr algn="ctr"/>
                      <a:endParaRPr lang="en-US" sz="1400" b="1" dirty="0">
                        <a:latin typeface="Arial Narrow" pitchFamily="34" charset="0"/>
                      </a:endParaRPr>
                    </a:p>
                  </a:txBody>
                  <a:tcPr>
                    <a:lnT w="19050" cap="flat" cmpd="sng" algn="ctr">
                      <a:solidFill>
                        <a:srgbClr val="77933C"/>
                      </a:solidFill>
                      <a:prstDash val="solid"/>
                      <a:round/>
                      <a:headEnd type="none" w="med" len="med"/>
                      <a:tailEnd type="none" w="med" len="med"/>
                    </a:lnT>
                    <a:solidFill>
                      <a:srgbClr val="604A7B"/>
                    </a:solidFill>
                  </a:tcPr>
                </a:tc>
                <a:tc gridSpan="2">
                  <a:txBody>
                    <a:bodyPr/>
                    <a:lstStyle/>
                    <a:p>
                      <a:pPr algn="ctr"/>
                      <a:r>
                        <a:rPr lang="en-US" sz="1400" b="1" dirty="0" smtClean="0">
                          <a:latin typeface="Arial Narrow" pitchFamily="34" charset="0"/>
                        </a:rPr>
                        <a:t>Percent Excellent/Very</a:t>
                      </a:r>
                      <a:r>
                        <a:rPr lang="en-US" sz="1400" b="1" baseline="0" dirty="0" smtClean="0">
                          <a:latin typeface="Arial Narrow" pitchFamily="34" charset="0"/>
                        </a:rPr>
                        <a:t> Good</a:t>
                      </a:r>
                      <a:endParaRPr lang="en-US" sz="1400" b="1" dirty="0">
                        <a:latin typeface="Arial Narrow" pitchFamily="34" charset="0"/>
                      </a:endParaRPr>
                    </a:p>
                  </a:txBody>
                  <a:tcPr>
                    <a:lnR w="19050" cap="flat" cmpd="sng" algn="ctr">
                      <a:solidFill>
                        <a:srgbClr val="77933C"/>
                      </a:solidFill>
                      <a:prstDash val="solid"/>
                      <a:round/>
                      <a:headEnd type="none" w="med" len="med"/>
                      <a:tailEnd type="none" w="med" len="med"/>
                    </a:lnR>
                    <a:lnT w="19050" cap="flat" cmpd="sng" algn="ctr">
                      <a:solidFill>
                        <a:srgbClr val="77933C"/>
                      </a:solidFill>
                      <a:prstDash val="solid"/>
                      <a:round/>
                      <a:headEnd type="none" w="med" len="med"/>
                      <a:tailEnd type="none" w="med" len="med"/>
                    </a:lnT>
                    <a:solidFill>
                      <a:srgbClr val="604A7B"/>
                    </a:solidFill>
                  </a:tcPr>
                </a:tc>
                <a:tc hMerge="1">
                  <a:txBody>
                    <a:bodyPr/>
                    <a:lstStyle/>
                    <a:p>
                      <a:endParaRPr lang="en-US" dirty="0"/>
                    </a:p>
                  </a:txBody>
                  <a:tcPr/>
                </a:tc>
              </a:tr>
              <a:tr h="314263">
                <a:tc>
                  <a:txBody>
                    <a:bodyPr/>
                    <a:lstStyle/>
                    <a:p>
                      <a:pPr algn="l"/>
                      <a:r>
                        <a:rPr lang="en-US" sz="1400" b="1" u="sng" dirty="0" smtClean="0">
                          <a:latin typeface="Arial Narrow" pitchFamily="34" charset="0"/>
                        </a:rPr>
                        <a:t>Accessibility</a:t>
                      </a:r>
                      <a:endParaRPr lang="en-US" sz="1400" b="1" u="sng" dirty="0">
                        <a:latin typeface="Arial Narrow" pitchFamily="34" charset="0"/>
                      </a:endParaRPr>
                    </a:p>
                  </a:txBody>
                  <a:tcP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solidFill>
                      <a:srgbClr val="BFBFBF"/>
                    </a:solidFill>
                  </a:tcPr>
                </a:tc>
                <a:tc>
                  <a:txBody>
                    <a:bodyPr/>
                    <a:lstStyle/>
                    <a:p>
                      <a:pPr algn="ctr"/>
                      <a:r>
                        <a:rPr lang="en-US" sz="1400" b="1" u="sng" dirty="0" smtClean="0">
                          <a:latin typeface="Arial Narrow" pitchFamily="34" charset="0"/>
                        </a:rPr>
                        <a:t>Then</a:t>
                      </a:r>
                      <a:r>
                        <a:rPr lang="en-US" sz="1400" b="1" u="sng" baseline="0" dirty="0" smtClean="0">
                          <a:latin typeface="Arial Narrow" pitchFamily="34" charset="0"/>
                        </a:rPr>
                        <a:t> </a:t>
                      </a:r>
                      <a:r>
                        <a:rPr lang="en-US" sz="1400" b="1" u="sng" dirty="0" smtClean="0">
                          <a:latin typeface="Arial Narrow" pitchFamily="34" charset="0"/>
                        </a:rPr>
                        <a:t>(%)</a:t>
                      </a:r>
                      <a:endParaRPr lang="en-US" sz="1400" b="1" u="sng" dirty="0">
                        <a:latin typeface="Arial Narrow" pitchFamily="34" charset="0"/>
                      </a:endParaRPr>
                    </a:p>
                  </a:txBody>
                  <a:tcPr>
                    <a:solidFill>
                      <a:srgbClr val="BFBFBF"/>
                    </a:solidFill>
                  </a:tcPr>
                </a:tc>
                <a:tc>
                  <a:txBody>
                    <a:bodyPr/>
                    <a:lstStyle/>
                    <a:p>
                      <a:pPr algn="ctr"/>
                      <a:r>
                        <a:rPr lang="en-US" sz="1400" b="1" u="sng" dirty="0" smtClean="0">
                          <a:latin typeface="Arial Narrow" pitchFamily="34" charset="0"/>
                        </a:rPr>
                        <a:t>Now</a:t>
                      </a:r>
                      <a:r>
                        <a:rPr lang="en-US" sz="1400" b="1" u="sng" baseline="0" dirty="0" smtClean="0">
                          <a:latin typeface="Arial Narrow" pitchFamily="34" charset="0"/>
                        </a:rPr>
                        <a:t> </a:t>
                      </a:r>
                      <a:r>
                        <a:rPr lang="en-US" sz="1400" b="1" u="sng" dirty="0" smtClean="0">
                          <a:latin typeface="Arial Narrow" pitchFamily="34" charset="0"/>
                        </a:rPr>
                        <a:t>(%)</a:t>
                      </a:r>
                      <a:endParaRPr lang="en-US" sz="1400" b="1" u="sng" dirty="0">
                        <a:latin typeface="Arial Narrow" pitchFamily="34" charset="0"/>
                      </a:endParaRPr>
                    </a:p>
                  </a:txBody>
                  <a:tcPr>
                    <a:lnR w="19050" cap="flat" cmpd="sng" algn="ctr">
                      <a:solidFill>
                        <a:srgbClr val="77933C"/>
                      </a:solidFill>
                      <a:prstDash val="solid"/>
                      <a:round/>
                      <a:headEnd type="none" w="med" len="med"/>
                      <a:tailEnd type="none" w="med" len="med"/>
                    </a:lnR>
                    <a:solidFill>
                      <a:srgbClr val="BFBFBF"/>
                    </a:solidFill>
                  </a:tcPr>
                </a:tc>
              </a:tr>
              <a:tr h="314263">
                <a:tc>
                  <a:txBody>
                    <a:bodyPr/>
                    <a:lstStyle/>
                    <a:p>
                      <a:pPr algn="ctr"/>
                      <a:r>
                        <a:rPr lang="en-US" sz="1400" b="1" dirty="0" smtClean="0">
                          <a:latin typeface="Arial Narrow" pitchFamily="34" charset="0"/>
                        </a:rPr>
                        <a:t>Ease of Enrollment</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62</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64</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439108">
                <a:tc>
                  <a:txBody>
                    <a:bodyPr/>
                    <a:lstStyle/>
                    <a:p>
                      <a:pPr algn="ctr"/>
                      <a:r>
                        <a:rPr lang="en-US" sz="1400" b="1" dirty="0" smtClean="0">
                          <a:latin typeface="Arial Narrow" pitchFamily="34" charset="0"/>
                        </a:rPr>
                        <a:t>Providing Financial Aid to meet the needs of most students</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55</a:t>
                      </a: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56</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rgbClr val="BFBFBF"/>
                    </a:solidFill>
                  </a:tcPr>
                </a:tc>
              </a:tr>
              <a:tr h="314263">
                <a:tc>
                  <a:txBody>
                    <a:bodyPr/>
                    <a:lstStyle/>
                    <a:p>
                      <a:pPr algn="ctr"/>
                      <a:r>
                        <a:rPr lang="en-US" sz="1400" b="1" u="none" dirty="0" smtClean="0">
                          <a:latin typeface="Arial Narrow" pitchFamily="34" charset="0"/>
                        </a:rPr>
                        <a:t>Affordability</a:t>
                      </a:r>
                      <a:endParaRPr lang="en-US" sz="1400" b="1" u="none"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54</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66</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314263">
                <a:tc>
                  <a:txBody>
                    <a:bodyPr/>
                    <a:lstStyle/>
                    <a:p>
                      <a:pPr algn="ctr"/>
                      <a:r>
                        <a:rPr lang="en-US" sz="1400" b="1" dirty="0" smtClean="0">
                          <a:latin typeface="Arial Narrow" pitchFamily="34" charset="0"/>
                        </a:rPr>
                        <a:t>Scholarship Availability</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36</a:t>
                      </a: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48</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rgbClr val="BFBFBF"/>
                    </a:solidFill>
                  </a:tcPr>
                </a:tc>
              </a:tr>
              <a:tr h="258299">
                <a:tc>
                  <a:txBody>
                    <a:bodyPr/>
                    <a:lstStyle/>
                    <a:p>
                      <a:pPr algn="ct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222842">
                <a:tc>
                  <a:txBody>
                    <a:bodyPr/>
                    <a:lstStyle/>
                    <a:p>
                      <a:pPr algn="ctr"/>
                      <a:r>
                        <a:rPr lang="en-US" sz="1200" b="0" baseline="0" dirty="0" smtClean="0">
                          <a:latin typeface="Arial Narrow" pitchFamily="34" charset="0"/>
                        </a:rPr>
                        <a:t>n =</a:t>
                      </a:r>
                      <a:endParaRPr lang="en-US" sz="1200" b="0" dirty="0">
                        <a:latin typeface="Arial Narrow" pitchFamily="34" charset="0"/>
                      </a:endParaRPr>
                    </a:p>
                  </a:txBody>
                  <a:tcPr>
                    <a:lnL w="19050" cap="flat" cmpd="sng" algn="ctr">
                      <a:solidFill>
                        <a:srgbClr val="77933C"/>
                      </a:solidFill>
                      <a:prstDash val="solid"/>
                      <a:round/>
                      <a:headEnd type="none" w="med" len="med"/>
                      <a:tailEnd type="none" w="med" len="med"/>
                    </a:lnL>
                    <a:lnB w="19050" cap="flat" cmpd="sng" algn="ctr">
                      <a:solidFill>
                        <a:srgbClr val="77933C"/>
                      </a:solidFill>
                      <a:prstDash val="solid"/>
                      <a:round/>
                      <a:headEnd type="none" w="med" len="med"/>
                      <a:tailEnd type="none" w="med" len="med"/>
                    </a:lnB>
                    <a:solidFill>
                      <a:srgbClr val="BFBFBF"/>
                    </a:solidFill>
                  </a:tcPr>
                </a:tc>
                <a:tc>
                  <a:txBody>
                    <a:bodyPr/>
                    <a:lstStyle/>
                    <a:p>
                      <a:pPr algn="ctr"/>
                      <a:endParaRPr lang="en-US" sz="1200" b="0" dirty="0">
                        <a:latin typeface="Arial Narrow" pitchFamily="34" charset="0"/>
                      </a:endParaRPr>
                    </a:p>
                  </a:txBody>
                  <a:tcPr>
                    <a:lnB w="19050" cap="flat" cmpd="sng" algn="ctr">
                      <a:solidFill>
                        <a:srgbClr val="77933C"/>
                      </a:solidFill>
                      <a:prstDash val="solid"/>
                      <a:round/>
                      <a:headEnd type="none" w="med" len="med"/>
                      <a:tailEnd type="none" w="med" len="med"/>
                    </a:lnB>
                    <a:solidFill>
                      <a:srgbClr val="BFBFBF"/>
                    </a:solidFill>
                  </a:tcPr>
                </a:tc>
                <a:tc>
                  <a:txBody>
                    <a:bodyPr/>
                    <a:lstStyle/>
                    <a:p>
                      <a:pPr algn="ctr"/>
                      <a:r>
                        <a:rPr lang="en-US" sz="1200" b="0" dirty="0" smtClean="0">
                          <a:latin typeface="Arial Narrow" pitchFamily="34" charset="0"/>
                        </a:rPr>
                        <a:t>196</a:t>
                      </a:r>
                      <a:endParaRPr lang="en-US" sz="1200" b="0" dirty="0">
                        <a:latin typeface="Arial Narrow" pitchFamily="34" charset="0"/>
                      </a:endParaRPr>
                    </a:p>
                  </a:txBody>
                  <a:tcPr>
                    <a:lnB w="19050" cap="flat" cmpd="sng" algn="ctr">
                      <a:solidFill>
                        <a:srgbClr val="77933C"/>
                      </a:solidFill>
                      <a:prstDash val="solid"/>
                      <a:round/>
                      <a:headEnd type="none" w="med" len="med"/>
                      <a:tailEnd type="none" w="med" len="med"/>
                    </a:lnB>
                    <a:solidFill>
                      <a:srgbClr val="BFBFBF"/>
                    </a:solidFill>
                  </a:tcPr>
                </a:tc>
                <a:tc>
                  <a:txBody>
                    <a:bodyPr/>
                    <a:lstStyle/>
                    <a:p>
                      <a:pPr algn="ctr"/>
                      <a:r>
                        <a:rPr lang="en-US" sz="1200" b="0" dirty="0" smtClean="0">
                          <a:latin typeface="Arial Narrow" pitchFamily="34" charset="0"/>
                        </a:rPr>
                        <a:t>318</a:t>
                      </a:r>
                      <a:endParaRPr lang="en-US" sz="1200" b="0" dirty="0">
                        <a:latin typeface="Arial Narrow" pitchFamily="34" charset="0"/>
                      </a:endParaRPr>
                    </a:p>
                  </a:txBody>
                  <a:tcPr>
                    <a:lnR w="19050" cap="flat" cmpd="sng" algn="ctr">
                      <a:solidFill>
                        <a:srgbClr val="77933C"/>
                      </a:solidFill>
                      <a:prstDash val="solid"/>
                      <a:round/>
                      <a:headEnd type="none" w="med" len="med"/>
                      <a:tailEnd type="none" w="med" len="med"/>
                    </a:lnR>
                    <a:lnB w="19050" cap="flat" cmpd="sng" algn="ctr">
                      <a:solidFill>
                        <a:srgbClr val="77933C"/>
                      </a:solidFill>
                      <a:prstDash val="solid"/>
                      <a:round/>
                      <a:headEnd type="none" w="med" len="med"/>
                      <a:tailEnd type="none" w="med" len="med"/>
                    </a:lnB>
                    <a:solidFill>
                      <a:srgbClr val="BFBFBF"/>
                    </a:solidFill>
                  </a:tcPr>
                </a:tc>
              </a:tr>
            </a:tbl>
          </a:graphicData>
        </a:graphic>
      </p:graphicFrame>
      <p:sp>
        <p:nvSpPr>
          <p:cNvPr id="21555" name="TextBox 5"/>
          <p:cNvSpPr txBox="1">
            <a:spLocks noChangeArrowheads="1"/>
          </p:cNvSpPr>
          <p:nvPr/>
        </p:nvSpPr>
        <p:spPr bwMode="auto">
          <a:xfrm rot="10800000" flipV="1">
            <a:off x="942975" y="952500"/>
            <a:ext cx="7259638" cy="738188"/>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KCTCS Colleges were clearly seen by these teachers and counselors as doing much better at keeping the school affordable and offering scholarships than was the case in 2006.  The ease of enrollment and the basic student aid was thought to be similar to years past.</a:t>
            </a:r>
          </a:p>
        </p:txBody>
      </p:sp>
      <p:sp>
        <p:nvSpPr>
          <p:cNvPr id="7" name="TextBox 4"/>
          <p:cNvSpPr txBox="1">
            <a:spLocks noChangeArrowheads="1"/>
          </p:cNvSpPr>
          <p:nvPr/>
        </p:nvSpPr>
        <p:spPr bwMode="auto">
          <a:xfrm>
            <a:off x="596900" y="5848350"/>
            <a:ext cx="8296275" cy="461963"/>
          </a:xfrm>
          <a:prstGeom prst="rect">
            <a:avLst/>
          </a:prstGeom>
          <a:noFill/>
          <a:ln w="9525">
            <a:noFill/>
            <a:miter lim="800000"/>
            <a:headEnd/>
            <a:tailEnd/>
          </a:ln>
        </p:spPr>
        <p:txBody>
          <a:bodyPr>
            <a:spAutoFit/>
          </a:bodyPr>
          <a:lstStyle/>
          <a:p>
            <a:pPr>
              <a:defRPr/>
            </a:pPr>
            <a:r>
              <a:rPr lang="en-US" sz="1200" dirty="0">
                <a:solidFill>
                  <a:schemeClr val="bg1">
                    <a:lumMod val="50000"/>
                  </a:schemeClr>
                </a:solidFill>
                <a:latin typeface="Arial Narrow" pitchFamily="34" charset="0"/>
              </a:rPr>
              <a:t>The (n) indicates the number of respondents who were asked the question.  Sample sizes for those who gave a response varied for individual items.  Percents are based on those who gave a response to the statement. </a:t>
            </a:r>
          </a:p>
        </p:txBody>
      </p:sp>
      <p:sp>
        <p:nvSpPr>
          <p:cNvPr id="12" name="Isosceles Triangle 11"/>
          <p:cNvSpPr/>
          <p:nvPr/>
        </p:nvSpPr>
        <p:spPr>
          <a:xfrm>
            <a:off x="7740650" y="4581525"/>
            <a:ext cx="119063" cy="1143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Isosceles Triangle 12"/>
          <p:cNvSpPr/>
          <p:nvPr/>
        </p:nvSpPr>
        <p:spPr>
          <a:xfrm>
            <a:off x="7740650" y="4926013"/>
            <a:ext cx="119063" cy="115887"/>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rot="16200000" flipH="1">
            <a:off x="4016376" y="2921000"/>
            <a:ext cx="3079750" cy="9525"/>
          </a:xfrm>
          <a:prstGeom prst="line">
            <a:avLst/>
          </a:prstGeom>
          <a:ln>
            <a:solidFill>
              <a:schemeClr val="accent4">
                <a:lumMod val="75000"/>
              </a:schemeClr>
            </a:solidFill>
          </a:ln>
        </p:spPr>
        <p:style>
          <a:lnRef idx="1">
            <a:schemeClr val="dk1"/>
          </a:lnRef>
          <a:fillRef idx="0">
            <a:schemeClr val="dk1"/>
          </a:fillRef>
          <a:effectRef idx="0">
            <a:schemeClr val="dk1"/>
          </a:effectRef>
          <a:fontRef idx="minor">
            <a:schemeClr val="tx1"/>
          </a:fontRef>
        </p:style>
      </p:cxnSp>
      <p:sp>
        <p:nvSpPr>
          <p:cNvPr id="5" name="Text Box 70"/>
          <p:cNvSpPr txBox="1">
            <a:spLocks noChangeArrowheads="1"/>
          </p:cNvSpPr>
          <p:nvPr/>
        </p:nvSpPr>
        <p:spPr bwMode="auto">
          <a:xfrm>
            <a:off x="1863725" y="1873250"/>
            <a:ext cx="3467100" cy="1570038"/>
          </a:xfrm>
          <a:prstGeom prst="rect">
            <a:avLst/>
          </a:prstGeom>
          <a:noFill/>
          <a:ln w="9525" algn="ctr">
            <a:noFill/>
            <a:miter lim="800000"/>
            <a:headEnd/>
            <a:tailEnd/>
          </a:ln>
        </p:spPr>
        <p:txBody>
          <a:bodyPr>
            <a:spAutoFit/>
          </a:bodyPr>
          <a:lstStyle/>
          <a:p>
            <a:pPr algn="r">
              <a:lnSpc>
                <a:spcPct val="200000"/>
              </a:lnSpc>
              <a:spcAft>
                <a:spcPts val="0"/>
              </a:spcAft>
              <a:defRPr/>
            </a:pPr>
            <a:r>
              <a:rPr lang="en-US" sz="1600" b="1" dirty="0">
                <a:solidFill>
                  <a:schemeClr val="bg1">
                    <a:lumMod val="50000"/>
                  </a:schemeClr>
                </a:solidFill>
                <a:latin typeface="Arial Narrow" pitchFamily="34" charset="0"/>
              </a:rPr>
              <a:t>Research Design</a:t>
            </a:r>
            <a:endParaRPr lang="en-US" sz="1600" dirty="0">
              <a:solidFill>
                <a:schemeClr val="bg1">
                  <a:lumMod val="50000"/>
                </a:schemeClr>
              </a:solidFill>
              <a:latin typeface="Arial Narrow" pitchFamily="34" charset="0"/>
            </a:endParaRPr>
          </a:p>
          <a:p>
            <a:pPr algn="r">
              <a:lnSpc>
                <a:spcPct val="200000"/>
              </a:lnSpc>
              <a:spcAft>
                <a:spcPts val="0"/>
              </a:spcAft>
              <a:defRPr/>
            </a:pPr>
            <a:r>
              <a:rPr lang="en-US" sz="1600" b="1" dirty="0">
                <a:solidFill>
                  <a:schemeClr val="bg1">
                    <a:lumMod val="50000"/>
                  </a:schemeClr>
                </a:solidFill>
                <a:latin typeface="Arial Narrow" pitchFamily="34" charset="0"/>
              </a:rPr>
              <a:t>Teachers And Counselors Results </a:t>
            </a:r>
          </a:p>
          <a:p>
            <a:pPr algn="r">
              <a:lnSpc>
                <a:spcPct val="200000"/>
              </a:lnSpc>
              <a:spcAft>
                <a:spcPts val="0"/>
              </a:spcAft>
              <a:defRPr/>
            </a:pPr>
            <a:r>
              <a:rPr lang="en-US" sz="1600" b="1" dirty="0">
                <a:solidFill>
                  <a:schemeClr val="bg1">
                    <a:lumMod val="50000"/>
                  </a:schemeClr>
                </a:solidFill>
                <a:latin typeface="Arial Narrow" pitchFamily="34" charset="0"/>
              </a:rPr>
              <a:t>Awareness And Image</a:t>
            </a:r>
          </a:p>
        </p:txBody>
      </p:sp>
      <p:sp>
        <p:nvSpPr>
          <p:cNvPr id="6" name="TextBox 9"/>
          <p:cNvSpPr txBox="1">
            <a:spLocks noChangeArrowheads="1"/>
          </p:cNvSpPr>
          <p:nvPr/>
        </p:nvSpPr>
        <p:spPr bwMode="auto">
          <a:xfrm>
            <a:off x="5653088" y="1412875"/>
            <a:ext cx="762000" cy="2062163"/>
          </a:xfrm>
          <a:prstGeom prst="rect">
            <a:avLst/>
          </a:prstGeom>
          <a:noFill/>
          <a:ln w="9525">
            <a:noFill/>
            <a:miter lim="800000"/>
            <a:headEnd/>
            <a:tailEnd/>
          </a:ln>
        </p:spPr>
        <p:txBody>
          <a:bodyPr>
            <a:spAutoFit/>
          </a:bodyPr>
          <a:lstStyle/>
          <a:p>
            <a:pPr algn="ctr">
              <a:lnSpc>
                <a:spcPct val="200000"/>
              </a:lnSpc>
              <a:spcAft>
                <a:spcPts val="0"/>
              </a:spcAft>
              <a:defRPr/>
            </a:pPr>
            <a:r>
              <a:rPr lang="en-US" sz="1600" b="1" u="sng" dirty="0">
                <a:solidFill>
                  <a:schemeClr val="bg1">
                    <a:lumMod val="50000"/>
                  </a:schemeClr>
                </a:solidFill>
                <a:latin typeface="Arial Narrow" pitchFamily="34" charset="0"/>
              </a:rPr>
              <a:t>Page</a:t>
            </a:r>
          </a:p>
          <a:p>
            <a:pPr algn="ctr">
              <a:lnSpc>
                <a:spcPct val="200000"/>
              </a:lnSpc>
              <a:spcAft>
                <a:spcPts val="0"/>
              </a:spcAft>
              <a:defRPr/>
            </a:pPr>
            <a:r>
              <a:rPr lang="en-US" sz="1600" b="1" dirty="0">
                <a:solidFill>
                  <a:schemeClr val="bg1">
                    <a:lumMod val="50000"/>
                  </a:schemeClr>
                </a:solidFill>
                <a:latin typeface="Arial Narrow" pitchFamily="34" charset="0"/>
              </a:rPr>
              <a:t>2</a:t>
            </a:r>
          </a:p>
          <a:p>
            <a:pPr algn="ctr">
              <a:lnSpc>
                <a:spcPct val="200000"/>
              </a:lnSpc>
              <a:spcAft>
                <a:spcPts val="0"/>
              </a:spcAft>
              <a:defRPr/>
            </a:pPr>
            <a:r>
              <a:rPr lang="en-US" sz="1600" b="1" dirty="0">
                <a:solidFill>
                  <a:schemeClr val="bg1">
                    <a:lumMod val="50000"/>
                  </a:schemeClr>
                </a:solidFill>
                <a:latin typeface="Arial Narrow" pitchFamily="34" charset="0"/>
              </a:rPr>
              <a:t>5</a:t>
            </a:r>
          </a:p>
          <a:p>
            <a:pPr algn="ctr">
              <a:lnSpc>
                <a:spcPct val="200000"/>
              </a:lnSpc>
              <a:spcAft>
                <a:spcPts val="0"/>
              </a:spcAft>
              <a:defRPr/>
            </a:pPr>
            <a:r>
              <a:rPr lang="en-US" sz="1600" b="1" dirty="0">
                <a:solidFill>
                  <a:schemeClr val="bg1">
                    <a:lumMod val="50000"/>
                  </a:schemeClr>
                </a:solidFill>
                <a:latin typeface="Arial Narrow" pitchFamily="34" charset="0"/>
              </a:rPr>
              <a:t>12</a:t>
            </a:r>
          </a:p>
        </p:txBody>
      </p:sp>
      <p:sp>
        <p:nvSpPr>
          <p:cNvPr id="16389" name="Text Box 5"/>
          <p:cNvSpPr txBox="1">
            <a:spLocks noChangeArrowheads="1"/>
          </p:cNvSpPr>
          <p:nvPr/>
        </p:nvSpPr>
        <p:spPr bwMode="auto">
          <a:xfrm>
            <a:off x="1066800" y="381000"/>
            <a:ext cx="7010400" cy="338138"/>
          </a:xfrm>
          <a:prstGeom prst="rect">
            <a:avLst/>
          </a:prstGeom>
          <a:noFill/>
          <a:ln w="9525">
            <a:noFill/>
            <a:miter lim="800000"/>
            <a:headEnd/>
            <a:tailEnd/>
          </a:ln>
        </p:spPr>
        <p:txBody>
          <a:bodyPr>
            <a:spAutoFit/>
          </a:bodyPr>
          <a:lstStyle/>
          <a:p>
            <a:pPr algn="ctr" eaLnBrk="0" hangingPunct="0">
              <a:spcBef>
                <a:spcPct val="50000"/>
              </a:spcBef>
            </a:pPr>
            <a:r>
              <a:rPr lang="en-US" sz="1600" b="1">
                <a:solidFill>
                  <a:schemeClr val="bg1"/>
                </a:solidFill>
                <a:latin typeface="Arial Narrow" pitchFamily="34" charset="0"/>
              </a:rPr>
              <a:t>Table Of Contents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85825" y="2276475"/>
          <a:ext cx="7719336" cy="3444240"/>
        </p:xfrm>
        <a:graphic>
          <a:graphicData uri="http://schemas.openxmlformats.org/drawingml/2006/table">
            <a:tbl>
              <a:tblPr firstRow="1" bandRow="1">
                <a:tableStyleId>{5C22544A-7EE6-4342-B048-85BDC9FD1C3A}</a:tableStyleId>
              </a:tblPr>
              <a:tblGrid>
                <a:gridCol w="3225992"/>
                <a:gridCol w="633676"/>
                <a:gridCol w="1929834"/>
                <a:gridCol w="1929834"/>
              </a:tblGrid>
              <a:tr h="304140">
                <a:tc>
                  <a:txBody>
                    <a:bodyPr/>
                    <a:lstStyle/>
                    <a:p>
                      <a:pPr algn="ctr"/>
                      <a:endParaRPr lang="en-US" sz="1400" b="1" dirty="0">
                        <a:latin typeface="Arial Narrow" pitchFamily="34" charset="0"/>
                      </a:endParaRPr>
                    </a:p>
                  </a:txBody>
                  <a:tcPr>
                    <a:lnL w="19050" cap="flat" cmpd="sng" algn="ctr">
                      <a:solidFill>
                        <a:srgbClr val="77933C"/>
                      </a:solidFill>
                      <a:prstDash val="solid"/>
                      <a:round/>
                      <a:headEnd type="none" w="med" len="med"/>
                      <a:tailEnd type="none" w="med" len="med"/>
                    </a:lnL>
                    <a:lnT w="19050" cap="flat" cmpd="sng" algn="ctr">
                      <a:solidFill>
                        <a:srgbClr val="77933C"/>
                      </a:solidFill>
                      <a:prstDash val="solid"/>
                      <a:round/>
                      <a:headEnd type="none" w="med" len="med"/>
                      <a:tailEnd type="none" w="med" len="med"/>
                    </a:lnT>
                    <a:solidFill>
                      <a:srgbClr val="604A7B"/>
                    </a:solidFill>
                  </a:tcPr>
                </a:tc>
                <a:tc>
                  <a:txBody>
                    <a:bodyPr/>
                    <a:lstStyle/>
                    <a:p>
                      <a:pPr algn="ctr"/>
                      <a:endParaRPr lang="en-US" sz="1400" b="1" dirty="0">
                        <a:latin typeface="Arial Narrow" pitchFamily="34" charset="0"/>
                      </a:endParaRPr>
                    </a:p>
                  </a:txBody>
                  <a:tcPr>
                    <a:lnT w="19050" cap="flat" cmpd="sng" algn="ctr">
                      <a:solidFill>
                        <a:srgbClr val="77933C"/>
                      </a:solidFill>
                      <a:prstDash val="solid"/>
                      <a:round/>
                      <a:headEnd type="none" w="med" len="med"/>
                      <a:tailEnd type="none" w="med" len="med"/>
                    </a:lnT>
                    <a:solidFill>
                      <a:srgbClr val="604A7B"/>
                    </a:solidFill>
                  </a:tcPr>
                </a:tc>
                <a:tc gridSpan="2">
                  <a:txBody>
                    <a:bodyPr/>
                    <a:lstStyle/>
                    <a:p>
                      <a:pPr algn="ctr"/>
                      <a:r>
                        <a:rPr lang="en-US" sz="1400" b="1" dirty="0" smtClean="0">
                          <a:latin typeface="Arial Narrow" pitchFamily="34" charset="0"/>
                        </a:rPr>
                        <a:t>Percent Excellent/Very</a:t>
                      </a:r>
                      <a:r>
                        <a:rPr lang="en-US" sz="1400" b="1" baseline="0" dirty="0" smtClean="0">
                          <a:latin typeface="Arial Narrow" pitchFamily="34" charset="0"/>
                        </a:rPr>
                        <a:t> Good</a:t>
                      </a:r>
                      <a:endParaRPr lang="en-US" sz="1400" b="1" dirty="0">
                        <a:latin typeface="Arial Narrow" pitchFamily="34" charset="0"/>
                      </a:endParaRPr>
                    </a:p>
                  </a:txBody>
                  <a:tcPr>
                    <a:lnR w="19050" cap="flat" cmpd="sng" algn="ctr">
                      <a:solidFill>
                        <a:srgbClr val="77933C"/>
                      </a:solidFill>
                      <a:prstDash val="solid"/>
                      <a:round/>
                      <a:headEnd type="none" w="med" len="med"/>
                      <a:tailEnd type="none" w="med" len="med"/>
                    </a:lnR>
                    <a:lnT w="19050" cap="flat" cmpd="sng" algn="ctr">
                      <a:solidFill>
                        <a:srgbClr val="77933C"/>
                      </a:solidFill>
                      <a:prstDash val="solid"/>
                      <a:round/>
                      <a:headEnd type="none" w="med" len="med"/>
                      <a:tailEnd type="none" w="med" len="med"/>
                    </a:lnT>
                    <a:solidFill>
                      <a:srgbClr val="604A7B"/>
                    </a:solidFill>
                  </a:tcPr>
                </a:tc>
                <a:tc hMerge="1">
                  <a:txBody>
                    <a:bodyPr/>
                    <a:lstStyle/>
                    <a:p>
                      <a:endParaRPr lang="en-US" dirty="0"/>
                    </a:p>
                  </a:txBody>
                  <a:tcPr/>
                </a:tc>
              </a:tr>
              <a:tr h="304140">
                <a:tc>
                  <a:txBody>
                    <a:bodyPr/>
                    <a:lstStyle/>
                    <a:p>
                      <a:pPr algn="l"/>
                      <a:r>
                        <a:rPr lang="en-US" sz="1400" b="1" u="sng" dirty="0" smtClean="0">
                          <a:latin typeface="Arial Narrow" pitchFamily="34" charset="0"/>
                        </a:rPr>
                        <a:t>Jobs</a:t>
                      </a:r>
                      <a:endParaRPr lang="en-US" sz="1400" b="1" u="sng" dirty="0">
                        <a:latin typeface="Arial Narrow" pitchFamily="34" charset="0"/>
                      </a:endParaRPr>
                    </a:p>
                  </a:txBody>
                  <a:tcP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solidFill>
                      <a:srgbClr val="BFBFBF"/>
                    </a:solidFill>
                  </a:tcPr>
                </a:tc>
                <a:tc>
                  <a:txBody>
                    <a:bodyPr/>
                    <a:lstStyle/>
                    <a:p>
                      <a:pPr algn="ctr"/>
                      <a:r>
                        <a:rPr lang="en-US" sz="1400" b="1" u="sng" dirty="0" smtClean="0">
                          <a:latin typeface="Arial Narrow" pitchFamily="34" charset="0"/>
                        </a:rPr>
                        <a:t>Then (%)</a:t>
                      </a:r>
                      <a:endParaRPr lang="en-US" sz="1400" b="1" u="sng" dirty="0">
                        <a:latin typeface="Arial Narrow" pitchFamily="34" charset="0"/>
                      </a:endParaRPr>
                    </a:p>
                  </a:txBody>
                  <a:tcPr>
                    <a:solidFill>
                      <a:srgbClr val="BFBFBF"/>
                    </a:solidFill>
                  </a:tcPr>
                </a:tc>
                <a:tc>
                  <a:txBody>
                    <a:bodyPr/>
                    <a:lstStyle/>
                    <a:p>
                      <a:pPr algn="ctr"/>
                      <a:r>
                        <a:rPr lang="en-US" sz="1400" b="1" u="sng" dirty="0" smtClean="0">
                          <a:latin typeface="Arial Narrow" pitchFamily="34" charset="0"/>
                        </a:rPr>
                        <a:t>Now (%)</a:t>
                      </a:r>
                      <a:endParaRPr lang="en-US" sz="1400" b="1" u="sng" dirty="0">
                        <a:latin typeface="Arial Narrow" pitchFamily="34" charset="0"/>
                      </a:endParaRPr>
                    </a:p>
                  </a:txBody>
                  <a:tcPr>
                    <a:lnR w="19050" cap="flat" cmpd="sng" algn="ctr">
                      <a:solidFill>
                        <a:srgbClr val="77933C"/>
                      </a:solidFill>
                      <a:prstDash val="solid"/>
                      <a:round/>
                      <a:headEnd type="none" w="med" len="med"/>
                      <a:tailEnd type="none" w="med" len="med"/>
                    </a:lnR>
                    <a:solidFill>
                      <a:srgbClr val="BFBFBF"/>
                    </a:solidFill>
                  </a:tcPr>
                </a:tc>
              </a:tr>
              <a:tr h="424963">
                <a:tc>
                  <a:txBody>
                    <a:bodyPr/>
                    <a:lstStyle/>
                    <a:p>
                      <a:pPr algn="ctr"/>
                      <a:r>
                        <a:rPr lang="en-US" sz="1400" b="1" dirty="0" smtClean="0">
                          <a:latin typeface="Arial Narrow" pitchFamily="34" charset="0"/>
                        </a:rPr>
                        <a:t>Being a good starting place to get a good job</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64</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66</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424963">
                <a:tc>
                  <a:txBody>
                    <a:bodyPr/>
                    <a:lstStyle/>
                    <a:p>
                      <a:pPr algn="ctr"/>
                      <a:r>
                        <a:rPr lang="en-US" sz="1400" b="1" dirty="0" smtClean="0">
                          <a:latin typeface="Arial Narrow" pitchFamily="34" charset="0"/>
                        </a:rPr>
                        <a:t>Placement of graduates in jobs after they have obtained degrees or certificates</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50</a:t>
                      </a: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53</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rgbClr val="BFBFBF"/>
                    </a:solidFill>
                  </a:tcPr>
                </a:tc>
              </a:tr>
              <a:tr h="304140">
                <a:tc>
                  <a:txBody>
                    <a:bodyPr/>
                    <a:lstStyle/>
                    <a:p>
                      <a:pPr algn="l"/>
                      <a:r>
                        <a:rPr lang="en-US" sz="1400" b="1" u="sng" dirty="0" smtClean="0">
                          <a:latin typeface="Arial Narrow" pitchFamily="34" charset="0"/>
                        </a:rPr>
                        <a:t>Academics</a:t>
                      </a:r>
                      <a:endParaRPr lang="en-US" sz="1400" b="1" u="sng"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304140">
                <a:tc>
                  <a:txBody>
                    <a:bodyPr/>
                    <a:lstStyle/>
                    <a:p>
                      <a:pPr algn="ctr"/>
                      <a:r>
                        <a:rPr lang="en-US" sz="1400" b="1" dirty="0" smtClean="0">
                          <a:latin typeface="Arial Narrow" pitchFamily="34" charset="0"/>
                        </a:rPr>
                        <a:t>Its academic</a:t>
                      </a:r>
                      <a:r>
                        <a:rPr lang="en-US" sz="1400" b="1" baseline="0" dirty="0" smtClean="0">
                          <a:latin typeface="Arial Narrow" pitchFamily="34" charset="0"/>
                        </a:rPr>
                        <a:t> reputation</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58</a:t>
                      </a: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48</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rgbClr val="BFBFBF"/>
                    </a:solidFill>
                  </a:tcPr>
                </a:tc>
              </a:tr>
              <a:tr h="304140">
                <a:tc>
                  <a:txBody>
                    <a:bodyPr/>
                    <a:lstStyle/>
                    <a:p>
                      <a:pPr algn="ctr"/>
                      <a:r>
                        <a:rPr lang="en-US" sz="1400" b="1" dirty="0" smtClean="0">
                          <a:latin typeface="Arial Narrow" pitchFamily="34" charset="0"/>
                        </a:rPr>
                        <a:t>Variety of academic programs</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56</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57</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304140">
                <a:tc>
                  <a:txBody>
                    <a:bodyPr/>
                    <a:lstStyle/>
                    <a:p>
                      <a:pPr algn="ctr"/>
                      <a:r>
                        <a:rPr lang="en-US" sz="1400" b="1" dirty="0" smtClean="0">
                          <a:latin typeface="Arial Narrow" pitchFamily="34" charset="0"/>
                        </a:rPr>
                        <a:t>The reputation of the faculty</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54</a:t>
                      </a: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57</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rgbClr val="BFBFBF"/>
                    </a:solidFill>
                  </a:tcPr>
                </a:tc>
              </a:tr>
              <a:tr h="249978">
                <a:tc>
                  <a:txBody>
                    <a:bodyPr/>
                    <a:lstStyle/>
                    <a:p>
                      <a:pPr algn="ct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224980">
                <a:tc>
                  <a:txBody>
                    <a:bodyPr/>
                    <a:lstStyle/>
                    <a:p>
                      <a:pPr algn="ctr"/>
                      <a:r>
                        <a:rPr lang="en-US" sz="1200" b="0" baseline="0" dirty="0" smtClean="0">
                          <a:latin typeface="Arial Narrow" pitchFamily="34" charset="0"/>
                        </a:rPr>
                        <a:t>n =</a:t>
                      </a:r>
                      <a:endParaRPr lang="en-US" sz="1200" b="0" dirty="0">
                        <a:latin typeface="Arial Narrow" pitchFamily="34" charset="0"/>
                      </a:endParaRPr>
                    </a:p>
                  </a:txBody>
                  <a:tcPr>
                    <a:lnL w="19050" cap="flat" cmpd="sng" algn="ctr">
                      <a:solidFill>
                        <a:srgbClr val="77933C"/>
                      </a:solidFill>
                      <a:prstDash val="solid"/>
                      <a:round/>
                      <a:headEnd type="none" w="med" len="med"/>
                      <a:tailEnd type="none" w="med" len="med"/>
                    </a:lnL>
                    <a:lnB w="19050" cap="flat" cmpd="sng" algn="ctr">
                      <a:solidFill>
                        <a:srgbClr val="77933C"/>
                      </a:solidFill>
                      <a:prstDash val="solid"/>
                      <a:round/>
                      <a:headEnd type="none" w="med" len="med"/>
                      <a:tailEnd type="none" w="med" len="med"/>
                    </a:lnB>
                    <a:solidFill>
                      <a:srgbClr val="BFBFBF"/>
                    </a:solidFill>
                  </a:tcPr>
                </a:tc>
                <a:tc>
                  <a:txBody>
                    <a:bodyPr/>
                    <a:lstStyle/>
                    <a:p>
                      <a:pPr algn="ctr"/>
                      <a:endParaRPr lang="en-US" sz="1200" b="0" dirty="0">
                        <a:latin typeface="Arial Narrow" pitchFamily="34" charset="0"/>
                      </a:endParaRPr>
                    </a:p>
                  </a:txBody>
                  <a:tcPr>
                    <a:lnB w="19050" cap="flat" cmpd="sng" algn="ctr">
                      <a:solidFill>
                        <a:srgbClr val="77933C"/>
                      </a:solidFill>
                      <a:prstDash val="solid"/>
                      <a:round/>
                      <a:headEnd type="none" w="med" len="med"/>
                      <a:tailEnd type="none" w="med" len="med"/>
                    </a:lnB>
                    <a:solidFill>
                      <a:srgbClr val="BFBFBF"/>
                    </a:solidFill>
                  </a:tcPr>
                </a:tc>
                <a:tc>
                  <a:txBody>
                    <a:bodyPr/>
                    <a:lstStyle/>
                    <a:p>
                      <a:pPr algn="ctr"/>
                      <a:r>
                        <a:rPr lang="en-US" sz="1200" b="0" dirty="0" smtClean="0">
                          <a:latin typeface="Arial Narrow" pitchFamily="34" charset="0"/>
                        </a:rPr>
                        <a:t>196</a:t>
                      </a:r>
                      <a:endParaRPr lang="en-US" sz="1200" b="0" dirty="0">
                        <a:latin typeface="Arial Narrow" pitchFamily="34" charset="0"/>
                      </a:endParaRPr>
                    </a:p>
                  </a:txBody>
                  <a:tcPr>
                    <a:lnB w="19050" cap="flat" cmpd="sng" algn="ctr">
                      <a:solidFill>
                        <a:srgbClr val="77933C"/>
                      </a:solidFill>
                      <a:prstDash val="solid"/>
                      <a:round/>
                      <a:headEnd type="none" w="med" len="med"/>
                      <a:tailEnd type="none" w="med" len="med"/>
                    </a:lnB>
                    <a:solidFill>
                      <a:srgbClr val="BFBFBF"/>
                    </a:solidFill>
                  </a:tcPr>
                </a:tc>
                <a:tc>
                  <a:txBody>
                    <a:bodyPr/>
                    <a:lstStyle/>
                    <a:p>
                      <a:pPr algn="ctr"/>
                      <a:r>
                        <a:rPr lang="en-US" sz="1200" b="0" dirty="0" smtClean="0">
                          <a:latin typeface="Arial Narrow" pitchFamily="34" charset="0"/>
                        </a:rPr>
                        <a:t>318</a:t>
                      </a:r>
                      <a:endParaRPr lang="en-US" sz="1200" b="0" dirty="0">
                        <a:latin typeface="Arial Narrow" pitchFamily="34" charset="0"/>
                      </a:endParaRPr>
                    </a:p>
                  </a:txBody>
                  <a:tcPr>
                    <a:lnR w="19050" cap="flat" cmpd="sng" algn="ctr">
                      <a:solidFill>
                        <a:srgbClr val="77933C"/>
                      </a:solidFill>
                      <a:prstDash val="solid"/>
                      <a:round/>
                      <a:headEnd type="none" w="med" len="med"/>
                      <a:tailEnd type="none" w="med" len="med"/>
                    </a:lnR>
                    <a:lnB w="19050" cap="flat" cmpd="sng" algn="ctr">
                      <a:solidFill>
                        <a:srgbClr val="77933C"/>
                      </a:solidFill>
                      <a:prstDash val="solid"/>
                      <a:round/>
                      <a:headEnd type="none" w="med" len="med"/>
                      <a:tailEnd type="none" w="med" len="med"/>
                    </a:lnB>
                    <a:solidFill>
                      <a:srgbClr val="BFBFBF"/>
                    </a:solidFill>
                  </a:tcPr>
                </a:tc>
              </a:tr>
            </a:tbl>
          </a:graphicData>
        </a:graphic>
      </p:graphicFrame>
      <p:sp>
        <p:nvSpPr>
          <p:cNvPr id="3" name="TextBox 2"/>
          <p:cNvSpPr txBox="1"/>
          <p:nvPr/>
        </p:nvSpPr>
        <p:spPr>
          <a:xfrm rot="10800000" flipV="1">
            <a:off x="423863" y="1643063"/>
            <a:ext cx="8237537" cy="461962"/>
          </a:xfrm>
          <a:prstGeom prst="rect">
            <a:avLst/>
          </a:prstGeom>
          <a:noFill/>
          <a:ln>
            <a:solidFill>
              <a:schemeClr val="accent3">
                <a:lumMod val="75000"/>
              </a:schemeClr>
            </a:solidFill>
          </a:ln>
        </p:spPr>
        <p:txBody>
          <a:bodyPr>
            <a:spAutoFit/>
          </a:bodyPr>
          <a:lstStyle/>
          <a:p>
            <a:pPr algn="ctr">
              <a:defRPr/>
            </a:pPr>
            <a:r>
              <a:rPr lang="en-US" sz="1200" i="1" dirty="0">
                <a:solidFill>
                  <a:schemeClr val="tx1">
                    <a:lumMod val="50000"/>
                    <a:lumOff val="50000"/>
                  </a:schemeClr>
                </a:solidFill>
                <a:latin typeface="Arial Narrow" pitchFamily="34" charset="0"/>
              </a:rPr>
              <a:t>For the following questions please click on the answer that best describes how you would rate the closest Kentucky Community and Technical College in your area.  Using either excellent, very good, good, fair or poor, how would you rate the KCTCS College in …?</a:t>
            </a:r>
          </a:p>
        </p:txBody>
      </p:sp>
      <p:sp>
        <p:nvSpPr>
          <p:cNvPr id="28731" name="TextBox 1"/>
          <p:cNvSpPr txBox="1">
            <a:spLocks noChangeArrowheads="1"/>
          </p:cNvSpPr>
          <p:nvPr/>
        </p:nvSpPr>
        <p:spPr bwMode="auto">
          <a:xfrm rot="10800000" flipV="1">
            <a:off x="2152650" y="317500"/>
            <a:ext cx="4859338" cy="369888"/>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KCTCS Job Preparation &amp; Academics</a:t>
            </a:r>
          </a:p>
        </p:txBody>
      </p:sp>
      <p:sp>
        <p:nvSpPr>
          <p:cNvPr id="6" name="TextBox 5"/>
          <p:cNvSpPr txBox="1"/>
          <p:nvPr/>
        </p:nvSpPr>
        <p:spPr>
          <a:xfrm rot="10800000" flipV="1">
            <a:off x="250825" y="822325"/>
            <a:ext cx="8699500" cy="647700"/>
          </a:xfrm>
          <a:prstGeom prst="rect">
            <a:avLst/>
          </a:prstGeom>
          <a:noFill/>
          <a:ln>
            <a:noFill/>
          </a:ln>
        </p:spPr>
        <p:txBody>
          <a:bodyPr>
            <a:spAutoFit/>
          </a:bodyPr>
          <a:lstStyle/>
          <a:p>
            <a:pPr algn="ctr">
              <a:defRPr/>
            </a:pPr>
            <a:r>
              <a:rPr lang="en-US" sz="1200" b="1" i="1" dirty="0">
                <a:solidFill>
                  <a:schemeClr val="accent4">
                    <a:lumMod val="75000"/>
                  </a:schemeClr>
                </a:solidFill>
                <a:latin typeface="Arial Narrow" pitchFamily="34" charset="0"/>
              </a:rPr>
              <a:t>KCTCS Colleges continued to be viewed as good places to start with the eventual goal of getting a good job.  Job placement was considered a little less successful but still half gave KCTCS positive marks in that regard.  However, even though perceptions about academic program variety and reputation of the faculty remained the same, the overall academic reputation of the colleges declined discernibly since 2006.</a:t>
            </a:r>
          </a:p>
        </p:txBody>
      </p:sp>
      <p:sp>
        <p:nvSpPr>
          <p:cNvPr id="7" name="Isosceles Triangle 6"/>
          <p:cNvSpPr/>
          <p:nvPr/>
        </p:nvSpPr>
        <p:spPr>
          <a:xfrm rot="10800000">
            <a:off x="7797800" y="4351338"/>
            <a:ext cx="119063" cy="1143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TextBox 4"/>
          <p:cNvSpPr txBox="1">
            <a:spLocks noChangeArrowheads="1"/>
          </p:cNvSpPr>
          <p:nvPr/>
        </p:nvSpPr>
        <p:spPr bwMode="auto">
          <a:xfrm>
            <a:off x="596900" y="5848350"/>
            <a:ext cx="8296275" cy="461963"/>
          </a:xfrm>
          <a:prstGeom prst="rect">
            <a:avLst/>
          </a:prstGeom>
          <a:noFill/>
          <a:ln w="9525">
            <a:noFill/>
            <a:miter lim="800000"/>
            <a:headEnd/>
            <a:tailEnd/>
          </a:ln>
        </p:spPr>
        <p:txBody>
          <a:bodyPr>
            <a:spAutoFit/>
          </a:bodyPr>
          <a:lstStyle/>
          <a:p>
            <a:pPr>
              <a:defRPr/>
            </a:pPr>
            <a:r>
              <a:rPr lang="en-US" sz="1200" dirty="0">
                <a:solidFill>
                  <a:schemeClr val="bg1">
                    <a:lumMod val="50000"/>
                  </a:schemeClr>
                </a:solidFill>
                <a:latin typeface="Arial Narrow" pitchFamily="34" charset="0"/>
              </a:rPr>
              <a:t>The (n) indicates the number of respondents who were asked the question.  Sample sizes for those who gave a response varied for individual items.  Percents are based on those who gave a response to the statement.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rot="10800000" flipV="1">
            <a:off x="2822575" y="317500"/>
            <a:ext cx="3478213" cy="369888"/>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KCTCS Opportunities</a:t>
            </a:r>
          </a:p>
        </p:txBody>
      </p:sp>
      <p:sp>
        <p:nvSpPr>
          <p:cNvPr id="3" name="TextBox 2"/>
          <p:cNvSpPr txBox="1"/>
          <p:nvPr/>
        </p:nvSpPr>
        <p:spPr>
          <a:xfrm rot="10800000" flipV="1">
            <a:off x="482600" y="1700213"/>
            <a:ext cx="8237538" cy="5238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Please click on the response that most closely represents how much you agree or disagree with the statement.  For each statement click on either strongly agree, mostly agree, somewhat agree, mostly disagree or strongly disagree.</a:t>
            </a:r>
          </a:p>
        </p:txBody>
      </p:sp>
      <p:graphicFrame>
        <p:nvGraphicFramePr>
          <p:cNvPr id="4" name="Table 3"/>
          <p:cNvGraphicFramePr>
            <a:graphicFrameLocks noGrp="1"/>
          </p:cNvGraphicFramePr>
          <p:nvPr/>
        </p:nvGraphicFramePr>
        <p:xfrm>
          <a:off x="769938" y="2795588"/>
          <a:ext cx="7834552" cy="2975988"/>
        </p:xfrm>
        <a:graphic>
          <a:graphicData uri="http://schemas.openxmlformats.org/drawingml/2006/table">
            <a:tbl>
              <a:tblPr firstRow="1" bandRow="1">
                <a:tableStyleId>{5C22544A-7EE6-4342-B048-85BDC9FD1C3A}</a:tableStyleId>
              </a:tblPr>
              <a:tblGrid>
                <a:gridCol w="3962304"/>
                <a:gridCol w="540314"/>
                <a:gridCol w="1710993"/>
                <a:gridCol w="1620941"/>
              </a:tblGrid>
              <a:tr h="299693">
                <a:tc>
                  <a:txBody>
                    <a:bodyPr/>
                    <a:lstStyle/>
                    <a:p>
                      <a:pPr algn="ctr"/>
                      <a:endParaRPr lang="en-US" sz="1200" dirty="0">
                        <a:latin typeface="Arial Narrow" pitchFamily="34" charset="0"/>
                      </a:endParaRPr>
                    </a:p>
                  </a:txBody>
                  <a:tcPr anchor="ctr">
                    <a:lnL w="12700" cap="flat" cmpd="sng" algn="ctr">
                      <a:solidFill>
                        <a:srgbClr val="77933C"/>
                      </a:solidFill>
                      <a:prstDash val="solid"/>
                      <a:round/>
                      <a:headEnd type="none" w="med" len="med"/>
                      <a:tailEnd type="none" w="med" len="med"/>
                    </a:lnL>
                    <a:lnT w="12700" cap="flat" cmpd="sng" algn="ctr">
                      <a:solidFill>
                        <a:srgbClr val="77933C"/>
                      </a:solidFill>
                      <a:prstDash val="solid"/>
                      <a:round/>
                      <a:headEnd type="none" w="med" len="med"/>
                      <a:tailEnd type="none" w="med" len="med"/>
                    </a:lnT>
                    <a:solidFill>
                      <a:srgbClr val="604A7B"/>
                    </a:solidFill>
                  </a:tcPr>
                </a:tc>
                <a:tc>
                  <a:txBody>
                    <a:bodyPr/>
                    <a:lstStyle/>
                    <a:p>
                      <a:pPr algn="ctr"/>
                      <a:endParaRPr lang="en-US" sz="1200" dirty="0">
                        <a:latin typeface="Arial Narrow" pitchFamily="34" charset="0"/>
                      </a:endParaRPr>
                    </a:p>
                  </a:txBody>
                  <a:tcPr anchor="ctr">
                    <a:lnT w="12700" cap="flat" cmpd="sng" algn="ctr">
                      <a:solidFill>
                        <a:srgbClr val="77933C"/>
                      </a:solidFill>
                      <a:prstDash val="solid"/>
                      <a:round/>
                      <a:headEnd type="none" w="med" len="med"/>
                      <a:tailEnd type="none" w="med" len="med"/>
                    </a:lnT>
                    <a:solidFill>
                      <a:srgbClr val="604A7B"/>
                    </a:solidFill>
                  </a:tcPr>
                </a:tc>
                <a:tc gridSpan="2">
                  <a:txBody>
                    <a:bodyPr/>
                    <a:lstStyle/>
                    <a:p>
                      <a:pPr algn="ctr"/>
                      <a:r>
                        <a:rPr lang="en-US" sz="1400" u="sng" dirty="0" smtClean="0">
                          <a:latin typeface="Arial Narrow" pitchFamily="34" charset="0"/>
                        </a:rPr>
                        <a:t>Percent Strongly/Mostly Agree</a:t>
                      </a:r>
                      <a:endParaRPr lang="en-US" sz="1400" u="sng" dirty="0">
                        <a:latin typeface="Arial Narrow" pitchFamily="34" charset="0"/>
                      </a:endParaRPr>
                    </a:p>
                  </a:txBody>
                  <a:tcPr anchor="ctr">
                    <a:lnT w="12700" cap="flat" cmpd="sng" algn="ctr">
                      <a:solidFill>
                        <a:srgbClr val="77933C"/>
                      </a:solidFill>
                      <a:prstDash val="solid"/>
                      <a:round/>
                      <a:headEnd type="none" w="med" len="med"/>
                      <a:tailEnd type="none" w="med" len="med"/>
                    </a:lnT>
                    <a:solidFill>
                      <a:srgbClr val="604A7B"/>
                    </a:solidFill>
                  </a:tcPr>
                </a:tc>
                <a:tc hMerge="1">
                  <a:txBody>
                    <a:bodyPr/>
                    <a:lstStyle/>
                    <a:p>
                      <a:pPr algn="ctr"/>
                      <a:endParaRPr lang="en-US" sz="1200" dirty="0">
                        <a:latin typeface="Arial Narrow" pitchFamily="34" charset="0"/>
                      </a:endParaRPr>
                    </a:p>
                  </a:txBody>
                  <a:tcPr anchor="ctr"/>
                </a:tc>
              </a:tr>
              <a:tr h="352076">
                <a:tc>
                  <a:txBody>
                    <a:bodyPr/>
                    <a:lstStyle/>
                    <a:p>
                      <a:pPr algn="ctr"/>
                      <a:endParaRPr lang="en-US" sz="1400" b="1" dirty="0">
                        <a:latin typeface="Arial Narrow" pitchFamily="34" charset="0"/>
                      </a:endParaRPr>
                    </a:p>
                  </a:txBody>
                  <a:tcPr anchor="ctr">
                    <a:lnL w="12700" cap="flat" cmpd="sng" algn="ctr">
                      <a:solidFill>
                        <a:srgbClr val="77933C"/>
                      </a:solidFill>
                      <a:prstDash val="solid"/>
                      <a:round/>
                      <a:headEnd type="none" w="med" len="med"/>
                      <a:tailEnd type="none" w="med" len="med"/>
                    </a:lnL>
                    <a:solidFill>
                      <a:srgbClr val="BFBFBF"/>
                    </a:solidFill>
                  </a:tcPr>
                </a:tc>
                <a:tc>
                  <a:txBody>
                    <a:bodyPr/>
                    <a:lstStyle/>
                    <a:p>
                      <a:pPr algn="ctr"/>
                      <a:endParaRPr lang="en-US" sz="1200" dirty="0">
                        <a:latin typeface="Arial Narrow" pitchFamily="34" charset="0"/>
                      </a:endParaRPr>
                    </a:p>
                  </a:txBody>
                  <a:tcPr anchor="ctr">
                    <a:solidFill>
                      <a:srgbClr val="BFBFBF"/>
                    </a:solidFill>
                  </a:tcPr>
                </a:tc>
                <a:tc>
                  <a:txBody>
                    <a:bodyPr/>
                    <a:lstStyle/>
                    <a:p>
                      <a:pPr algn="ctr"/>
                      <a:r>
                        <a:rPr lang="en-US" sz="1400" b="1" u="sng" dirty="0" smtClean="0">
                          <a:latin typeface="Arial Narrow" pitchFamily="34" charset="0"/>
                        </a:rPr>
                        <a:t>Then</a:t>
                      </a:r>
                      <a:endParaRPr lang="en-US" sz="1400" b="1" u="sng" dirty="0">
                        <a:latin typeface="Arial Narrow" pitchFamily="34" charset="0"/>
                      </a:endParaRPr>
                    </a:p>
                  </a:txBody>
                  <a:tcPr anchor="ctr">
                    <a:solidFill>
                      <a:srgbClr val="BFBFBF"/>
                    </a:solidFill>
                  </a:tcPr>
                </a:tc>
                <a:tc>
                  <a:txBody>
                    <a:bodyPr/>
                    <a:lstStyle/>
                    <a:p>
                      <a:pPr algn="ctr"/>
                      <a:r>
                        <a:rPr lang="en-US" sz="1400" b="1" u="sng" dirty="0" smtClean="0">
                          <a:latin typeface="Arial Narrow" pitchFamily="34" charset="0"/>
                        </a:rPr>
                        <a:t>Now</a:t>
                      </a:r>
                      <a:endParaRPr lang="en-US" sz="1400" b="1" u="sng" dirty="0">
                        <a:latin typeface="Arial Narrow" pitchFamily="34" charset="0"/>
                      </a:endParaRPr>
                    </a:p>
                  </a:txBody>
                  <a:tcPr anchor="ctr">
                    <a:solidFill>
                      <a:srgbClr val="BFBFBF"/>
                    </a:solidFill>
                  </a:tcPr>
                </a:tc>
              </a:tr>
              <a:tr h="6306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itchFamily="34" charset="0"/>
                        </a:rPr>
                        <a:t>KCTCS offers good programs that help students improve their employment opportunities</a:t>
                      </a:r>
                    </a:p>
                  </a:txBody>
                  <a:tcPr anchor="ctr">
                    <a:lnL w="1270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200"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91%</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89%</a:t>
                      </a:r>
                      <a:endParaRPr lang="en-US" sz="1400" b="1" dirty="0">
                        <a:latin typeface="Arial Narrow" pitchFamily="34" charset="0"/>
                      </a:endParaRPr>
                    </a:p>
                  </a:txBody>
                  <a:tcPr anchor="ctr">
                    <a:solidFill>
                      <a:schemeClr val="accent4">
                        <a:lumMod val="20000"/>
                        <a:lumOff val="80000"/>
                      </a:schemeClr>
                    </a:solidFill>
                  </a:tcPr>
                </a:tc>
              </a:tr>
              <a:tr h="591176">
                <a:tc>
                  <a:txBody>
                    <a:bodyPr/>
                    <a:lstStyle/>
                    <a:p>
                      <a:pPr algn="ctr"/>
                      <a:r>
                        <a:rPr lang="en-US" sz="1400" b="1" dirty="0" smtClean="0">
                          <a:latin typeface="Arial Narrow" pitchFamily="34" charset="0"/>
                        </a:rPr>
                        <a:t>KCTCS</a:t>
                      </a:r>
                      <a:r>
                        <a:rPr lang="en-US" sz="1400" b="1" baseline="0" dirty="0" smtClean="0">
                          <a:latin typeface="Arial Narrow" pitchFamily="34" charset="0"/>
                        </a:rPr>
                        <a:t>  colleges are a good place to start by earning credits that transfer toward a 4-year degree</a:t>
                      </a:r>
                      <a:endParaRPr lang="en-US" sz="1400" b="1" dirty="0">
                        <a:latin typeface="Arial Narrow" pitchFamily="34" charset="0"/>
                      </a:endParaRPr>
                    </a:p>
                  </a:txBody>
                  <a:tcPr anchor="ctr">
                    <a:lnL w="12700" cap="flat" cmpd="sng" algn="ctr">
                      <a:solidFill>
                        <a:srgbClr val="77933C"/>
                      </a:solidFill>
                      <a:prstDash val="solid"/>
                      <a:round/>
                      <a:headEnd type="none" w="med" len="med"/>
                      <a:tailEnd type="none" w="med" len="med"/>
                    </a:lnL>
                    <a:solidFill>
                      <a:srgbClr val="BFBFBF"/>
                    </a:solidFill>
                  </a:tcPr>
                </a:tc>
                <a:tc>
                  <a:txBody>
                    <a:bodyPr/>
                    <a:lstStyle/>
                    <a:p>
                      <a:pPr algn="ctr"/>
                      <a:endParaRPr lang="en-US" sz="1200"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79%</a:t>
                      </a: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82%</a:t>
                      </a:r>
                      <a:endParaRPr lang="en-US" sz="1400" b="1" dirty="0">
                        <a:latin typeface="Arial Narrow" pitchFamily="34" charset="0"/>
                      </a:endParaRPr>
                    </a:p>
                  </a:txBody>
                  <a:tcPr anchor="ctr">
                    <a:solidFill>
                      <a:srgbClr val="BFBFBF"/>
                    </a:solidFill>
                  </a:tcPr>
                </a:tc>
              </a:tr>
              <a:tr h="504547">
                <a:tc>
                  <a:txBody>
                    <a:bodyPr/>
                    <a:lstStyle/>
                    <a:p>
                      <a:pPr algn="ctr"/>
                      <a:r>
                        <a:rPr lang="en-US" sz="1400" b="1" dirty="0" smtClean="0">
                          <a:latin typeface="Arial Narrow" pitchFamily="34" charset="0"/>
                        </a:rPr>
                        <a:t>KCTCS colleges are a good place to get college experience while still in school</a:t>
                      </a:r>
                      <a:endParaRPr lang="en-US" sz="1400" b="1" dirty="0">
                        <a:latin typeface="Arial Narrow" pitchFamily="34" charset="0"/>
                      </a:endParaRPr>
                    </a:p>
                  </a:txBody>
                  <a:tcPr anchor="ctr">
                    <a:lnL w="1270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200"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79%</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82%</a:t>
                      </a:r>
                      <a:endParaRPr lang="en-US" sz="1400" b="1" dirty="0">
                        <a:latin typeface="Arial Narrow" pitchFamily="34" charset="0"/>
                      </a:endParaRPr>
                    </a:p>
                  </a:txBody>
                  <a:tcPr anchor="ctr">
                    <a:solidFill>
                      <a:schemeClr val="accent4">
                        <a:lumMod val="20000"/>
                        <a:lumOff val="80000"/>
                      </a:schemeClr>
                    </a:solidFill>
                  </a:tcPr>
                </a:tc>
              </a:tr>
              <a:tr h="262773">
                <a:tc>
                  <a:txBody>
                    <a:bodyPr/>
                    <a:lstStyle/>
                    <a:p>
                      <a:pPr algn="ctr"/>
                      <a:endParaRPr lang="en-US" sz="1400" b="1" dirty="0">
                        <a:latin typeface="Arial Narrow" pitchFamily="34" charset="0"/>
                      </a:endParaRPr>
                    </a:p>
                  </a:txBody>
                  <a:tcPr anchor="ctr">
                    <a:lnL w="1270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200" dirty="0">
                        <a:latin typeface="Arial Narrow" pitchFamily="34" charset="0"/>
                      </a:endParaRPr>
                    </a:p>
                  </a:txBody>
                  <a:tcPr anchor="ctr">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r>
              <a:tr h="240594">
                <a:tc>
                  <a:txBody>
                    <a:bodyPr/>
                    <a:lstStyle/>
                    <a:p>
                      <a:pPr algn="ctr"/>
                      <a:r>
                        <a:rPr lang="en-US" sz="1200" b="0" baseline="0" dirty="0" smtClean="0">
                          <a:latin typeface="Arial Narrow" pitchFamily="34" charset="0"/>
                        </a:rPr>
                        <a:t>n =</a:t>
                      </a:r>
                      <a:endParaRPr lang="en-US" sz="1200" b="0" dirty="0">
                        <a:latin typeface="Arial Narrow" pitchFamily="34" charset="0"/>
                      </a:endParaRPr>
                    </a:p>
                  </a:txBody>
                  <a:tcPr>
                    <a:lnL w="12700" cap="flat" cmpd="sng" algn="ctr">
                      <a:solidFill>
                        <a:srgbClr val="77933C"/>
                      </a:solidFill>
                      <a:prstDash val="solid"/>
                      <a:round/>
                      <a:headEnd type="none" w="med" len="med"/>
                      <a:tailEnd type="none" w="med" len="med"/>
                    </a:lnL>
                    <a:lnB w="12700" cap="flat" cmpd="sng" algn="ctr">
                      <a:solidFill>
                        <a:srgbClr val="77933C"/>
                      </a:solidFill>
                      <a:prstDash val="solid"/>
                      <a:round/>
                      <a:headEnd type="none" w="med" len="med"/>
                      <a:tailEnd type="none" w="med" len="med"/>
                    </a:lnB>
                    <a:solidFill>
                      <a:schemeClr val="bg1">
                        <a:lumMod val="75000"/>
                      </a:schemeClr>
                    </a:solidFill>
                  </a:tcPr>
                </a:tc>
                <a:tc>
                  <a:txBody>
                    <a:bodyPr/>
                    <a:lstStyle/>
                    <a:p>
                      <a:pPr algn="ctr"/>
                      <a:endParaRPr lang="en-US" sz="1200" b="0" dirty="0">
                        <a:latin typeface="Arial Narrow" pitchFamily="34" charset="0"/>
                      </a:endParaRPr>
                    </a:p>
                  </a:txBody>
                  <a:tcPr>
                    <a:lnB w="12700" cap="flat" cmpd="sng" algn="ctr">
                      <a:solidFill>
                        <a:srgbClr val="77933C"/>
                      </a:solidFill>
                      <a:prstDash val="solid"/>
                      <a:round/>
                      <a:headEnd type="none" w="med" len="med"/>
                      <a:tailEnd type="none" w="med" len="med"/>
                    </a:lnB>
                    <a:solidFill>
                      <a:schemeClr val="bg1">
                        <a:lumMod val="75000"/>
                      </a:schemeClr>
                    </a:solidFill>
                  </a:tcPr>
                </a:tc>
                <a:tc>
                  <a:txBody>
                    <a:bodyPr/>
                    <a:lstStyle/>
                    <a:p>
                      <a:pPr algn="ctr"/>
                      <a:r>
                        <a:rPr lang="en-US" sz="1200" b="0" dirty="0" smtClean="0">
                          <a:latin typeface="Arial Narrow" pitchFamily="34" charset="0"/>
                        </a:rPr>
                        <a:t>196</a:t>
                      </a:r>
                      <a:endParaRPr lang="en-US" sz="1200" b="0" dirty="0">
                        <a:latin typeface="Arial Narrow" pitchFamily="34" charset="0"/>
                      </a:endParaRPr>
                    </a:p>
                  </a:txBody>
                  <a:tcPr>
                    <a:lnB w="12700" cap="flat" cmpd="sng" algn="ctr">
                      <a:solidFill>
                        <a:srgbClr val="77933C"/>
                      </a:solidFill>
                      <a:prstDash val="solid"/>
                      <a:round/>
                      <a:headEnd type="none" w="med" len="med"/>
                      <a:tailEnd type="none" w="med" len="med"/>
                    </a:lnB>
                    <a:solidFill>
                      <a:schemeClr val="bg1">
                        <a:lumMod val="75000"/>
                      </a:schemeClr>
                    </a:solidFill>
                  </a:tcPr>
                </a:tc>
                <a:tc>
                  <a:txBody>
                    <a:bodyPr/>
                    <a:lstStyle/>
                    <a:p>
                      <a:pPr algn="ctr"/>
                      <a:r>
                        <a:rPr lang="en-US" sz="1200" b="0" dirty="0" smtClean="0">
                          <a:latin typeface="Arial Narrow" pitchFamily="34" charset="0"/>
                        </a:rPr>
                        <a:t>318</a:t>
                      </a:r>
                      <a:endParaRPr lang="en-US" sz="1200" b="0" dirty="0">
                        <a:latin typeface="Arial Narrow" pitchFamily="34" charset="0"/>
                      </a:endParaRPr>
                    </a:p>
                  </a:txBody>
                  <a:tcPr>
                    <a:lnB w="12700" cap="flat" cmpd="sng" algn="ctr">
                      <a:solidFill>
                        <a:srgbClr val="77933C"/>
                      </a:solidFill>
                      <a:prstDash val="solid"/>
                      <a:round/>
                      <a:headEnd type="none" w="med" len="med"/>
                      <a:tailEnd type="none" w="med" len="med"/>
                    </a:lnB>
                    <a:solidFill>
                      <a:schemeClr val="bg1">
                        <a:lumMod val="75000"/>
                      </a:schemeClr>
                    </a:solidFill>
                  </a:tcPr>
                </a:tc>
              </a:tr>
            </a:tbl>
          </a:graphicData>
        </a:graphic>
      </p:graphicFrame>
      <p:sp>
        <p:nvSpPr>
          <p:cNvPr id="22573" name="TextBox 4"/>
          <p:cNvSpPr txBox="1">
            <a:spLocks noChangeArrowheads="1"/>
          </p:cNvSpPr>
          <p:nvPr/>
        </p:nvSpPr>
        <p:spPr bwMode="auto">
          <a:xfrm rot="10800000" flipV="1">
            <a:off x="1230313" y="893763"/>
            <a:ext cx="6740525" cy="738187"/>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KCTCS continued to get high marks as a place to “start” postsecondary education and then to continue it by offering good programs and credits toward a four-year degree and/or building skills for good employment opportunities.</a:t>
            </a:r>
          </a:p>
        </p:txBody>
      </p:sp>
      <p:sp>
        <p:nvSpPr>
          <p:cNvPr id="6" name="TextBox 4"/>
          <p:cNvSpPr txBox="1">
            <a:spLocks noChangeArrowheads="1"/>
          </p:cNvSpPr>
          <p:nvPr/>
        </p:nvSpPr>
        <p:spPr bwMode="auto">
          <a:xfrm>
            <a:off x="596900" y="5848350"/>
            <a:ext cx="8296275" cy="461963"/>
          </a:xfrm>
          <a:prstGeom prst="rect">
            <a:avLst/>
          </a:prstGeom>
          <a:noFill/>
          <a:ln w="9525">
            <a:noFill/>
            <a:miter lim="800000"/>
            <a:headEnd/>
            <a:tailEnd/>
          </a:ln>
        </p:spPr>
        <p:txBody>
          <a:bodyPr>
            <a:spAutoFit/>
          </a:bodyPr>
          <a:lstStyle/>
          <a:p>
            <a:pPr>
              <a:defRPr/>
            </a:pPr>
            <a:r>
              <a:rPr lang="en-US" sz="1200" dirty="0">
                <a:solidFill>
                  <a:schemeClr val="bg1">
                    <a:lumMod val="50000"/>
                  </a:schemeClr>
                </a:solidFill>
                <a:latin typeface="Arial Narrow" pitchFamily="34" charset="0"/>
              </a:rPr>
              <a:t>The (n) indicates the number of respondents who were asked the question.  Sample sizes for those who gave a response varied for individual items.  Percents are based on those who gave a response to the statement.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4"/>
          <p:cNvSpPr txBox="1">
            <a:spLocks noChangeArrowheads="1"/>
          </p:cNvSpPr>
          <p:nvPr/>
        </p:nvSpPr>
        <p:spPr bwMode="auto">
          <a:xfrm rot="10800000" flipV="1">
            <a:off x="2016125" y="309563"/>
            <a:ext cx="5091113" cy="369887"/>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KCTCS Staff Responsiveness &amp; Involvement</a:t>
            </a:r>
          </a:p>
        </p:txBody>
      </p:sp>
      <p:sp>
        <p:nvSpPr>
          <p:cNvPr id="4" name="TextBox 3"/>
          <p:cNvSpPr txBox="1"/>
          <p:nvPr/>
        </p:nvSpPr>
        <p:spPr>
          <a:xfrm rot="10800000" flipV="1">
            <a:off x="769938" y="1643063"/>
            <a:ext cx="7604125" cy="5238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Again using the same scale of excellent, very good, good, fair or poor, please rate the same KCTCS college closest to you in their communication areas.  First/next, how would you rate it in its …?</a:t>
            </a:r>
          </a:p>
        </p:txBody>
      </p:sp>
      <p:graphicFrame>
        <p:nvGraphicFramePr>
          <p:cNvPr id="5" name="Table 4"/>
          <p:cNvGraphicFramePr>
            <a:graphicFrameLocks noGrp="1"/>
          </p:cNvGraphicFramePr>
          <p:nvPr/>
        </p:nvGraphicFramePr>
        <p:xfrm>
          <a:off x="827088" y="2620963"/>
          <a:ext cx="7719336" cy="2939994"/>
        </p:xfrm>
        <a:graphic>
          <a:graphicData uri="http://schemas.openxmlformats.org/drawingml/2006/table">
            <a:tbl>
              <a:tblPr firstRow="1" bandRow="1">
                <a:tableStyleId>{5C22544A-7EE6-4342-B048-85BDC9FD1C3A}</a:tableStyleId>
              </a:tblPr>
              <a:tblGrid>
                <a:gridCol w="3225992"/>
                <a:gridCol w="633676"/>
                <a:gridCol w="1929834"/>
                <a:gridCol w="1929834"/>
              </a:tblGrid>
              <a:tr h="307119">
                <a:tc>
                  <a:txBody>
                    <a:bodyPr/>
                    <a:lstStyle/>
                    <a:p>
                      <a:pPr algn="ctr"/>
                      <a:endParaRPr lang="en-US" sz="1400" b="1" dirty="0">
                        <a:latin typeface="Arial Narrow" pitchFamily="34" charset="0"/>
                      </a:endParaRPr>
                    </a:p>
                  </a:txBody>
                  <a:tcPr>
                    <a:lnL w="19050" cap="flat" cmpd="sng" algn="ctr">
                      <a:solidFill>
                        <a:srgbClr val="77933C"/>
                      </a:solidFill>
                      <a:prstDash val="solid"/>
                      <a:round/>
                      <a:headEnd type="none" w="med" len="med"/>
                      <a:tailEnd type="none" w="med" len="med"/>
                    </a:lnL>
                    <a:lnT w="19050" cap="flat" cmpd="sng" algn="ctr">
                      <a:solidFill>
                        <a:srgbClr val="77933C"/>
                      </a:solidFill>
                      <a:prstDash val="solid"/>
                      <a:round/>
                      <a:headEnd type="none" w="med" len="med"/>
                      <a:tailEnd type="none" w="med" len="med"/>
                    </a:lnT>
                    <a:solidFill>
                      <a:srgbClr val="604A7B"/>
                    </a:solidFill>
                  </a:tcPr>
                </a:tc>
                <a:tc>
                  <a:txBody>
                    <a:bodyPr/>
                    <a:lstStyle/>
                    <a:p>
                      <a:pPr algn="ctr"/>
                      <a:endParaRPr lang="en-US" sz="1400" b="1" dirty="0">
                        <a:latin typeface="Arial Narrow" pitchFamily="34" charset="0"/>
                      </a:endParaRPr>
                    </a:p>
                  </a:txBody>
                  <a:tcPr>
                    <a:lnT w="19050" cap="flat" cmpd="sng" algn="ctr">
                      <a:solidFill>
                        <a:srgbClr val="77933C"/>
                      </a:solidFill>
                      <a:prstDash val="solid"/>
                      <a:round/>
                      <a:headEnd type="none" w="med" len="med"/>
                      <a:tailEnd type="none" w="med" len="med"/>
                    </a:lnT>
                    <a:solidFill>
                      <a:srgbClr val="604A7B"/>
                    </a:solidFill>
                  </a:tcPr>
                </a:tc>
                <a:tc gridSpan="2">
                  <a:txBody>
                    <a:bodyPr/>
                    <a:lstStyle/>
                    <a:p>
                      <a:pPr algn="ctr"/>
                      <a:r>
                        <a:rPr lang="en-US" sz="1400" b="1" dirty="0" smtClean="0">
                          <a:latin typeface="Arial Narrow" pitchFamily="34" charset="0"/>
                        </a:rPr>
                        <a:t>Percent Excellent/Very</a:t>
                      </a:r>
                      <a:r>
                        <a:rPr lang="en-US" sz="1400" b="1" baseline="0" dirty="0" smtClean="0">
                          <a:latin typeface="Arial Narrow" pitchFamily="34" charset="0"/>
                        </a:rPr>
                        <a:t> Good</a:t>
                      </a:r>
                      <a:endParaRPr lang="en-US" sz="1400" b="1" dirty="0">
                        <a:latin typeface="Arial Narrow" pitchFamily="34" charset="0"/>
                      </a:endParaRPr>
                    </a:p>
                  </a:txBody>
                  <a:tcPr>
                    <a:lnR w="19050" cap="flat" cmpd="sng" algn="ctr">
                      <a:solidFill>
                        <a:srgbClr val="77933C"/>
                      </a:solidFill>
                      <a:prstDash val="solid"/>
                      <a:round/>
                      <a:headEnd type="none" w="med" len="med"/>
                      <a:tailEnd type="none" w="med" len="med"/>
                    </a:lnR>
                    <a:lnT w="19050" cap="flat" cmpd="sng" algn="ctr">
                      <a:solidFill>
                        <a:srgbClr val="77933C"/>
                      </a:solidFill>
                      <a:prstDash val="solid"/>
                      <a:round/>
                      <a:headEnd type="none" w="med" len="med"/>
                      <a:tailEnd type="none" w="med" len="med"/>
                    </a:lnT>
                    <a:solidFill>
                      <a:srgbClr val="604A7B"/>
                    </a:solidFill>
                  </a:tcPr>
                </a:tc>
                <a:tc hMerge="1">
                  <a:txBody>
                    <a:bodyPr/>
                    <a:lstStyle/>
                    <a:p>
                      <a:endParaRPr lang="en-US" dirty="0"/>
                    </a:p>
                  </a:txBody>
                  <a:tcPr/>
                </a:tc>
              </a:tr>
              <a:tr h="307119">
                <a:tc>
                  <a:txBody>
                    <a:bodyPr/>
                    <a:lstStyle/>
                    <a:p>
                      <a:pPr algn="l"/>
                      <a:endParaRPr lang="en-US" sz="1400" b="1" u="sng" dirty="0">
                        <a:latin typeface="Arial Narrow" pitchFamily="34" charset="0"/>
                      </a:endParaRPr>
                    </a:p>
                  </a:txBody>
                  <a:tcP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solidFill>
                      <a:srgbClr val="BFBFBF"/>
                    </a:solidFill>
                  </a:tcPr>
                </a:tc>
                <a:tc>
                  <a:txBody>
                    <a:bodyPr/>
                    <a:lstStyle/>
                    <a:p>
                      <a:pPr algn="ctr"/>
                      <a:r>
                        <a:rPr lang="en-US" sz="1400" b="1" u="sng" dirty="0" smtClean="0">
                          <a:latin typeface="Arial Narrow" pitchFamily="34" charset="0"/>
                        </a:rPr>
                        <a:t>Then (%)</a:t>
                      </a:r>
                      <a:endParaRPr lang="en-US" sz="1400" b="1" u="sng" dirty="0">
                        <a:latin typeface="Arial Narrow" pitchFamily="34" charset="0"/>
                      </a:endParaRPr>
                    </a:p>
                  </a:txBody>
                  <a:tcPr>
                    <a:solidFill>
                      <a:srgbClr val="BFBFBF"/>
                    </a:solidFill>
                  </a:tcPr>
                </a:tc>
                <a:tc>
                  <a:txBody>
                    <a:bodyPr/>
                    <a:lstStyle/>
                    <a:p>
                      <a:pPr algn="ctr"/>
                      <a:r>
                        <a:rPr lang="en-US" sz="1400" b="1" u="sng" dirty="0" smtClean="0">
                          <a:latin typeface="Arial Narrow" pitchFamily="34" charset="0"/>
                        </a:rPr>
                        <a:t>Now (%)</a:t>
                      </a:r>
                      <a:endParaRPr lang="en-US" sz="1400" b="1" u="sng" dirty="0">
                        <a:latin typeface="Arial Narrow" pitchFamily="34" charset="0"/>
                      </a:endParaRPr>
                    </a:p>
                  </a:txBody>
                  <a:tcPr>
                    <a:lnR w="19050" cap="flat" cmpd="sng" algn="ctr">
                      <a:solidFill>
                        <a:srgbClr val="77933C"/>
                      </a:solidFill>
                      <a:prstDash val="solid"/>
                      <a:round/>
                      <a:headEnd type="none" w="med" len="med"/>
                      <a:tailEnd type="none" w="med" len="med"/>
                    </a:lnR>
                    <a:solidFill>
                      <a:srgbClr val="BFBFBF"/>
                    </a:solidFill>
                  </a:tcPr>
                </a:tc>
              </a:tr>
              <a:tr h="307119">
                <a:tc>
                  <a:txBody>
                    <a:bodyPr/>
                    <a:lstStyle/>
                    <a:p>
                      <a:pPr algn="ctr"/>
                      <a:r>
                        <a:rPr lang="en-US" sz="1400" b="1" dirty="0" smtClean="0">
                          <a:latin typeface="Arial Narrow" pitchFamily="34" charset="0"/>
                        </a:rPr>
                        <a:t>Responsiveness to request for information</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57</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67</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307119">
                <a:tc>
                  <a:txBody>
                    <a:bodyPr/>
                    <a:lstStyle/>
                    <a:p>
                      <a:pPr algn="ctr"/>
                      <a:r>
                        <a:rPr lang="en-US" sz="1400" b="1" dirty="0" smtClean="0">
                          <a:latin typeface="Arial Narrow" pitchFamily="34" charset="0"/>
                        </a:rPr>
                        <a:t>Helpfulness of staff</a:t>
                      </a:r>
                    </a:p>
                  </a:txBody>
                  <a:tcPr anchor="ct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56</a:t>
                      </a: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64</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rgbClr val="BFBFBF"/>
                    </a:solidFill>
                  </a:tcPr>
                </a:tc>
              </a:tr>
              <a:tr h="307119">
                <a:tc>
                  <a:txBody>
                    <a:bodyPr/>
                    <a:lstStyle/>
                    <a:p>
                      <a:pPr algn="ctr"/>
                      <a:r>
                        <a:rPr lang="en-US" sz="1400" b="1" u="none" dirty="0" smtClean="0">
                          <a:latin typeface="Arial Narrow" pitchFamily="34" charset="0"/>
                        </a:rPr>
                        <a:t>Involvement</a:t>
                      </a:r>
                      <a:r>
                        <a:rPr lang="en-US" sz="1400" b="1" u="none" baseline="0" dirty="0" smtClean="0">
                          <a:latin typeface="Arial Narrow" pitchFamily="34" charset="0"/>
                        </a:rPr>
                        <a:t> in the Community</a:t>
                      </a:r>
                      <a:endParaRPr lang="en-US" sz="1400" b="1" u="none"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45</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53</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498348">
                <a:tc>
                  <a:txBody>
                    <a:bodyPr/>
                    <a:lstStyle/>
                    <a:p>
                      <a:pPr algn="ctr"/>
                      <a:r>
                        <a:rPr lang="en-US" sz="1400" b="1" dirty="0" smtClean="0">
                          <a:latin typeface="Arial Narrow" pitchFamily="34" charset="0"/>
                        </a:rPr>
                        <a:t>Frequency</a:t>
                      </a:r>
                      <a:r>
                        <a:rPr lang="en-US" sz="1400" b="1" baseline="0" dirty="0" smtClean="0">
                          <a:latin typeface="Arial Narrow" pitchFamily="34" charset="0"/>
                        </a:rPr>
                        <a:t> of contact with guidance counselors and/or teachers</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45</a:t>
                      </a: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50</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rgbClr val="BFBFBF"/>
                    </a:solidFill>
                  </a:tcPr>
                </a:tc>
              </a:tr>
              <a:tr h="307119">
                <a:tc>
                  <a:txBody>
                    <a:bodyPr/>
                    <a:lstStyle/>
                    <a:p>
                      <a:pPr algn="ctr"/>
                      <a:r>
                        <a:rPr lang="en-US" sz="1400" b="1" dirty="0" smtClean="0">
                          <a:latin typeface="Arial Narrow" pitchFamily="34" charset="0"/>
                        </a:rPr>
                        <a:t>Involvement</a:t>
                      </a:r>
                      <a:r>
                        <a:rPr lang="en-US" sz="1400" b="1" baseline="0" dirty="0" smtClean="0">
                          <a:latin typeface="Arial Narrow" pitchFamily="34" charset="0"/>
                        </a:rPr>
                        <a:t> in your high school</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38</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52</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293146">
                <a:tc>
                  <a:txBody>
                    <a:bodyPr/>
                    <a:lstStyle/>
                    <a:p>
                      <a:pPr algn="ct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bg1">
                        <a:lumMod val="75000"/>
                      </a:schemeClr>
                    </a:solidFill>
                  </a:tcPr>
                </a:tc>
                <a:tc>
                  <a:txBody>
                    <a:bodyPr/>
                    <a:lstStyle/>
                    <a:p>
                      <a:pPr algn="ctr"/>
                      <a:endParaRPr lang="en-US" sz="1400" b="1" dirty="0">
                        <a:latin typeface="Arial Narrow" pitchFamily="34" charset="0"/>
                      </a:endParaRPr>
                    </a:p>
                  </a:txBody>
                  <a:tcPr anchor="ctr">
                    <a:solidFill>
                      <a:schemeClr val="bg1">
                        <a:lumMod val="75000"/>
                      </a:schemeClr>
                    </a:solidFill>
                  </a:tcPr>
                </a:tc>
                <a:tc>
                  <a:txBody>
                    <a:bodyPr/>
                    <a:lstStyle/>
                    <a:p>
                      <a:pPr algn="ctr"/>
                      <a:endParaRPr lang="en-US" sz="1400" b="1" dirty="0">
                        <a:latin typeface="Arial Narrow" pitchFamily="34" charset="0"/>
                      </a:endParaRPr>
                    </a:p>
                  </a:txBody>
                  <a:tcPr anchor="ctr">
                    <a:solidFill>
                      <a:schemeClr val="bg1">
                        <a:lumMod val="75000"/>
                      </a:schemeClr>
                    </a:solidFill>
                  </a:tcPr>
                </a:tc>
                <a:tc>
                  <a:txBody>
                    <a:bodyPr/>
                    <a:lstStyle/>
                    <a:p>
                      <a:pPr algn="ct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bg1">
                        <a:lumMod val="75000"/>
                      </a:schemeClr>
                    </a:solidFill>
                  </a:tcPr>
                </a:tc>
              </a:tr>
              <a:tr h="263831">
                <a:tc>
                  <a:txBody>
                    <a:bodyPr/>
                    <a:lstStyle/>
                    <a:p>
                      <a:pPr algn="ctr"/>
                      <a:r>
                        <a:rPr lang="en-US" sz="1200" b="0" baseline="0" dirty="0" smtClean="0">
                          <a:latin typeface="Arial Narrow" pitchFamily="34" charset="0"/>
                        </a:rPr>
                        <a:t>n =</a:t>
                      </a:r>
                      <a:endParaRPr lang="en-US" sz="1200" b="0" dirty="0">
                        <a:latin typeface="Arial Narrow" pitchFamily="34" charset="0"/>
                      </a:endParaRPr>
                    </a:p>
                  </a:txBody>
                  <a:tcPr>
                    <a:lnL w="19050" cap="flat" cmpd="sng" algn="ctr">
                      <a:solidFill>
                        <a:srgbClr val="77933C"/>
                      </a:solidFill>
                      <a:prstDash val="solid"/>
                      <a:round/>
                      <a:headEnd type="none" w="med" len="med"/>
                      <a:tailEnd type="none" w="med" len="med"/>
                    </a:lnL>
                    <a:lnB w="19050" cap="flat" cmpd="sng" algn="ctr">
                      <a:solidFill>
                        <a:srgbClr val="77933C"/>
                      </a:solidFill>
                      <a:prstDash val="solid"/>
                      <a:round/>
                      <a:headEnd type="none" w="med" len="med"/>
                      <a:tailEnd type="none" w="med" len="med"/>
                    </a:lnB>
                    <a:solidFill>
                      <a:schemeClr val="accent4">
                        <a:lumMod val="20000"/>
                        <a:lumOff val="80000"/>
                      </a:schemeClr>
                    </a:solidFill>
                  </a:tcPr>
                </a:tc>
                <a:tc>
                  <a:txBody>
                    <a:bodyPr/>
                    <a:lstStyle/>
                    <a:p>
                      <a:pPr algn="ctr"/>
                      <a:endParaRPr lang="en-US" sz="1200" b="0" dirty="0">
                        <a:latin typeface="Arial Narrow" pitchFamily="34" charset="0"/>
                      </a:endParaRPr>
                    </a:p>
                  </a:txBody>
                  <a:tcPr>
                    <a:lnB w="19050" cap="flat" cmpd="sng" algn="ctr">
                      <a:solidFill>
                        <a:srgbClr val="77933C"/>
                      </a:solidFill>
                      <a:prstDash val="solid"/>
                      <a:round/>
                      <a:headEnd type="none" w="med" len="med"/>
                      <a:tailEnd type="none" w="med" len="med"/>
                    </a:lnB>
                    <a:solidFill>
                      <a:schemeClr val="accent4">
                        <a:lumMod val="20000"/>
                        <a:lumOff val="80000"/>
                      </a:schemeClr>
                    </a:solidFill>
                  </a:tcPr>
                </a:tc>
                <a:tc>
                  <a:txBody>
                    <a:bodyPr/>
                    <a:lstStyle/>
                    <a:p>
                      <a:pPr algn="ctr"/>
                      <a:r>
                        <a:rPr lang="en-US" sz="1200" b="0" dirty="0" smtClean="0">
                          <a:latin typeface="Arial Narrow" pitchFamily="34" charset="0"/>
                        </a:rPr>
                        <a:t>196</a:t>
                      </a:r>
                      <a:endParaRPr lang="en-US" sz="1200" b="0" dirty="0">
                        <a:latin typeface="Arial Narrow" pitchFamily="34" charset="0"/>
                      </a:endParaRPr>
                    </a:p>
                  </a:txBody>
                  <a:tcPr>
                    <a:lnB w="19050" cap="flat" cmpd="sng" algn="ctr">
                      <a:solidFill>
                        <a:srgbClr val="77933C"/>
                      </a:solidFill>
                      <a:prstDash val="solid"/>
                      <a:round/>
                      <a:headEnd type="none" w="med" len="med"/>
                      <a:tailEnd type="none" w="med" len="med"/>
                    </a:lnB>
                    <a:solidFill>
                      <a:schemeClr val="accent4">
                        <a:lumMod val="20000"/>
                        <a:lumOff val="80000"/>
                      </a:schemeClr>
                    </a:solidFill>
                  </a:tcPr>
                </a:tc>
                <a:tc>
                  <a:txBody>
                    <a:bodyPr/>
                    <a:lstStyle/>
                    <a:p>
                      <a:pPr algn="ctr"/>
                      <a:r>
                        <a:rPr lang="en-US" sz="1200" b="0" dirty="0" smtClean="0">
                          <a:latin typeface="Arial Narrow" pitchFamily="34" charset="0"/>
                        </a:rPr>
                        <a:t>318</a:t>
                      </a:r>
                      <a:endParaRPr lang="en-US" sz="1200" b="0" dirty="0">
                        <a:latin typeface="Arial Narrow" pitchFamily="34" charset="0"/>
                      </a:endParaRPr>
                    </a:p>
                  </a:txBody>
                  <a:tcPr>
                    <a:lnR w="19050" cap="flat" cmpd="sng" algn="ctr">
                      <a:solidFill>
                        <a:srgbClr val="77933C"/>
                      </a:solidFill>
                      <a:prstDash val="solid"/>
                      <a:round/>
                      <a:headEnd type="none" w="med" len="med"/>
                      <a:tailEnd type="none" w="med" len="med"/>
                    </a:lnR>
                    <a:lnB w="19050" cap="flat" cmpd="sng" algn="ctr">
                      <a:solidFill>
                        <a:srgbClr val="77933C"/>
                      </a:solidFill>
                      <a:prstDash val="solid"/>
                      <a:round/>
                      <a:headEnd type="none" w="med" len="med"/>
                      <a:tailEnd type="none" w="med" len="med"/>
                    </a:lnB>
                    <a:solidFill>
                      <a:schemeClr val="accent4">
                        <a:lumMod val="20000"/>
                        <a:lumOff val="80000"/>
                      </a:schemeClr>
                    </a:solidFill>
                  </a:tcPr>
                </a:tc>
              </a:tr>
            </a:tbl>
          </a:graphicData>
        </a:graphic>
      </p:graphicFrame>
      <p:sp>
        <p:nvSpPr>
          <p:cNvPr id="24632" name="TextBox 6"/>
          <p:cNvSpPr txBox="1">
            <a:spLocks noChangeArrowheads="1"/>
          </p:cNvSpPr>
          <p:nvPr/>
        </p:nvSpPr>
        <p:spPr bwMode="auto">
          <a:xfrm rot="10800000" flipV="1">
            <a:off x="769938" y="836613"/>
            <a:ext cx="7720012" cy="738187"/>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KCTCS staff – especially in the non-urban areas of the state have apparently “reached out” considerably to high school teachers and counselors – much more so than was the case five years ago.  Their efforts to respond to requests and directly involve themselves in the school have been clearly recognized.</a:t>
            </a:r>
          </a:p>
        </p:txBody>
      </p:sp>
      <p:sp>
        <p:nvSpPr>
          <p:cNvPr id="7" name="Isosceles Triangle 6"/>
          <p:cNvSpPr/>
          <p:nvPr/>
        </p:nvSpPr>
        <p:spPr>
          <a:xfrm>
            <a:off x="7794625" y="3371850"/>
            <a:ext cx="119063" cy="1143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Isosceles Triangle 7"/>
          <p:cNvSpPr/>
          <p:nvPr/>
        </p:nvSpPr>
        <p:spPr>
          <a:xfrm>
            <a:off x="7797800" y="3948113"/>
            <a:ext cx="119063" cy="1143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Isosceles Triangle 8"/>
          <p:cNvSpPr/>
          <p:nvPr/>
        </p:nvSpPr>
        <p:spPr>
          <a:xfrm>
            <a:off x="7797800" y="4754563"/>
            <a:ext cx="119063" cy="1143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TextBox 4"/>
          <p:cNvSpPr txBox="1">
            <a:spLocks noChangeArrowheads="1"/>
          </p:cNvSpPr>
          <p:nvPr/>
        </p:nvSpPr>
        <p:spPr bwMode="auto">
          <a:xfrm>
            <a:off x="596900" y="5848350"/>
            <a:ext cx="8296275" cy="461963"/>
          </a:xfrm>
          <a:prstGeom prst="rect">
            <a:avLst/>
          </a:prstGeom>
          <a:noFill/>
          <a:ln w="9525">
            <a:noFill/>
            <a:miter lim="800000"/>
            <a:headEnd/>
            <a:tailEnd/>
          </a:ln>
        </p:spPr>
        <p:txBody>
          <a:bodyPr>
            <a:spAutoFit/>
          </a:bodyPr>
          <a:lstStyle/>
          <a:p>
            <a:pPr>
              <a:defRPr/>
            </a:pPr>
            <a:r>
              <a:rPr lang="en-US" sz="1200" dirty="0">
                <a:solidFill>
                  <a:schemeClr val="bg1">
                    <a:lumMod val="50000"/>
                  </a:schemeClr>
                </a:solidFill>
                <a:latin typeface="Arial Narrow" pitchFamily="34" charset="0"/>
              </a:rPr>
              <a:t>The (n) indicates the number of respondents who were asked the question.  Sample sizes for those who gave a response varied for individual items.  Percents are based on those who gave a response to the statement.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1"/>
          <p:cNvSpPr txBox="1">
            <a:spLocks noChangeArrowheads="1"/>
          </p:cNvSpPr>
          <p:nvPr/>
        </p:nvSpPr>
        <p:spPr bwMode="auto">
          <a:xfrm rot="10800000" flipV="1">
            <a:off x="2209800" y="317500"/>
            <a:ext cx="4687888" cy="369888"/>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KCTCS Information &amp; Communication</a:t>
            </a:r>
          </a:p>
        </p:txBody>
      </p:sp>
      <p:sp>
        <p:nvSpPr>
          <p:cNvPr id="3" name="TextBox 2"/>
          <p:cNvSpPr txBox="1"/>
          <p:nvPr/>
        </p:nvSpPr>
        <p:spPr>
          <a:xfrm rot="10800000" flipV="1">
            <a:off x="942975" y="1758950"/>
            <a:ext cx="7258050" cy="5238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Again using the same scale of excellent, very good, good, fair or poor, please rate the same KCTCS college closest to you in their communication areas.  First/next, how would you rate it in its …?</a:t>
            </a:r>
          </a:p>
        </p:txBody>
      </p:sp>
      <p:graphicFrame>
        <p:nvGraphicFramePr>
          <p:cNvPr id="4" name="Table 3"/>
          <p:cNvGraphicFramePr>
            <a:graphicFrameLocks noGrp="1"/>
          </p:cNvGraphicFramePr>
          <p:nvPr/>
        </p:nvGraphicFramePr>
        <p:xfrm>
          <a:off x="827088" y="2936875"/>
          <a:ext cx="7719336" cy="2834640"/>
        </p:xfrm>
        <a:graphic>
          <a:graphicData uri="http://schemas.openxmlformats.org/drawingml/2006/table">
            <a:tbl>
              <a:tblPr firstRow="1" bandRow="1">
                <a:tableStyleId>{5C22544A-7EE6-4342-B048-85BDC9FD1C3A}</a:tableStyleId>
              </a:tblPr>
              <a:tblGrid>
                <a:gridCol w="3225992"/>
                <a:gridCol w="633676"/>
                <a:gridCol w="1929834"/>
                <a:gridCol w="1929834"/>
              </a:tblGrid>
              <a:tr h="297530">
                <a:tc>
                  <a:txBody>
                    <a:bodyPr/>
                    <a:lstStyle/>
                    <a:p>
                      <a:pPr algn="ctr"/>
                      <a:endParaRPr lang="en-US" sz="1400" b="1" dirty="0">
                        <a:latin typeface="Arial Narrow" pitchFamily="34" charset="0"/>
                      </a:endParaRPr>
                    </a:p>
                  </a:txBody>
                  <a:tcPr>
                    <a:lnL w="19050" cap="flat" cmpd="sng" algn="ctr">
                      <a:solidFill>
                        <a:srgbClr val="77933C"/>
                      </a:solidFill>
                      <a:prstDash val="solid"/>
                      <a:round/>
                      <a:headEnd type="none" w="med" len="med"/>
                      <a:tailEnd type="none" w="med" len="med"/>
                    </a:lnL>
                    <a:lnT w="19050" cap="flat" cmpd="sng" algn="ctr">
                      <a:solidFill>
                        <a:srgbClr val="77933C"/>
                      </a:solidFill>
                      <a:prstDash val="solid"/>
                      <a:round/>
                      <a:headEnd type="none" w="med" len="med"/>
                      <a:tailEnd type="none" w="med" len="med"/>
                    </a:lnT>
                    <a:solidFill>
                      <a:srgbClr val="604A7B"/>
                    </a:solidFill>
                  </a:tcPr>
                </a:tc>
                <a:tc>
                  <a:txBody>
                    <a:bodyPr/>
                    <a:lstStyle/>
                    <a:p>
                      <a:pPr algn="ctr"/>
                      <a:endParaRPr lang="en-US" sz="1400" b="1" dirty="0">
                        <a:latin typeface="Arial Narrow" pitchFamily="34" charset="0"/>
                      </a:endParaRPr>
                    </a:p>
                  </a:txBody>
                  <a:tcPr>
                    <a:lnT w="19050" cap="flat" cmpd="sng" algn="ctr">
                      <a:solidFill>
                        <a:srgbClr val="77933C"/>
                      </a:solidFill>
                      <a:prstDash val="solid"/>
                      <a:round/>
                      <a:headEnd type="none" w="med" len="med"/>
                      <a:tailEnd type="none" w="med" len="med"/>
                    </a:lnT>
                    <a:solidFill>
                      <a:srgbClr val="604A7B"/>
                    </a:solidFill>
                  </a:tcPr>
                </a:tc>
                <a:tc gridSpan="2">
                  <a:txBody>
                    <a:bodyPr/>
                    <a:lstStyle/>
                    <a:p>
                      <a:pPr algn="ctr"/>
                      <a:r>
                        <a:rPr lang="en-US" sz="1400" b="1" dirty="0" smtClean="0">
                          <a:latin typeface="Arial Narrow" pitchFamily="34" charset="0"/>
                        </a:rPr>
                        <a:t>Percent Excellent/Very</a:t>
                      </a:r>
                      <a:r>
                        <a:rPr lang="en-US" sz="1400" b="1" baseline="0" dirty="0" smtClean="0">
                          <a:latin typeface="Arial Narrow" pitchFamily="34" charset="0"/>
                        </a:rPr>
                        <a:t> Good</a:t>
                      </a:r>
                      <a:endParaRPr lang="en-US" sz="1400" b="1" dirty="0">
                        <a:latin typeface="Arial Narrow" pitchFamily="34" charset="0"/>
                      </a:endParaRPr>
                    </a:p>
                  </a:txBody>
                  <a:tcPr>
                    <a:lnR w="19050" cap="flat" cmpd="sng" algn="ctr">
                      <a:solidFill>
                        <a:srgbClr val="77933C"/>
                      </a:solidFill>
                      <a:prstDash val="solid"/>
                      <a:round/>
                      <a:headEnd type="none" w="med" len="med"/>
                      <a:tailEnd type="none" w="med" len="med"/>
                    </a:lnR>
                    <a:lnT w="19050" cap="flat" cmpd="sng" algn="ctr">
                      <a:solidFill>
                        <a:srgbClr val="77933C"/>
                      </a:solidFill>
                      <a:prstDash val="solid"/>
                      <a:round/>
                      <a:headEnd type="none" w="med" len="med"/>
                      <a:tailEnd type="none" w="med" len="med"/>
                    </a:lnT>
                    <a:solidFill>
                      <a:srgbClr val="604A7B"/>
                    </a:solidFill>
                  </a:tcPr>
                </a:tc>
                <a:tc hMerge="1">
                  <a:txBody>
                    <a:bodyPr/>
                    <a:lstStyle/>
                    <a:p>
                      <a:endParaRPr lang="en-US" dirty="0"/>
                    </a:p>
                  </a:txBody>
                  <a:tcPr/>
                </a:tc>
              </a:tr>
              <a:tr h="297530">
                <a:tc>
                  <a:txBody>
                    <a:bodyPr/>
                    <a:lstStyle/>
                    <a:p>
                      <a:pPr algn="l"/>
                      <a:endParaRPr lang="en-US" sz="1400" b="1" u="sng" dirty="0">
                        <a:latin typeface="Arial Narrow" pitchFamily="34" charset="0"/>
                      </a:endParaRPr>
                    </a:p>
                  </a:txBody>
                  <a:tcP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solidFill>
                      <a:srgbClr val="BFBFBF"/>
                    </a:solidFill>
                  </a:tcPr>
                </a:tc>
                <a:tc>
                  <a:txBody>
                    <a:bodyPr/>
                    <a:lstStyle/>
                    <a:p>
                      <a:pPr algn="ctr"/>
                      <a:r>
                        <a:rPr lang="en-US" sz="1400" b="1" u="sng" dirty="0" smtClean="0">
                          <a:latin typeface="Arial Narrow" pitchFamily="34" charset="0"/>
                        </a:rPr>
                        <a:t>Then (%)</a:t>
                      </a:r>
                      <a:endParaRPr lang="en-US" sz="1400" b="1" u="sng" dirty="0">
                        <a:latin typeface="Arial Narrow" pitchFamily="34" charset="0"/>
                      </a:endParaRPr>
                    </a:p>
                  </a:txBody>
                  <a:tcPr>
                    <a:solidFill>
                      <a:srgbClr val="BFBFBF"/>
                    </a:solidFill>
                  </a:tcPr>
                </a:tc>
                <a:tc>
                  <a:txBody>
                    <a:bodyPr/>
                    <a:lstStyle/>
                    <a:p>
                      <a:pPr algn="ctr"/>
                      <a:r>
                        <a:rPr lang="en-US" sz="1400" b="1" u="sng" dirty="0" smtClean="0">
                          <a:latin typeface="Arial Narrow" pitchFamily="34" charset="0"/>
                        </a:rPr>
                        <a:t>Now (%)</a:t>
                      </a:r>
                      <a:endParaRPr lang="en-US" sz="1400" b="1" u="sng" dirty="0">
                        <a:latin typeface="Arial Narrow" pitchFamily="34" charset="0"/>
                      </a:endParaRPr>
                    </a:p>
                  </a:txBody>
                  <a:tcPr>
                    <a:lnR w="19050" cap="flat" cmpd="sng" algn="ctr">
                      <a:solidFill>
                        <a:srgbClr val="77933C"/>
                      </a:solidFill>
                      <a:prstDash val="solid"/>
                      <a:round/>
                      <a:headEnd type="none" w="med" len="med"/>
                      <a:tailEnd type="none" w="med" len="med"/>
                    </a:lnR>
                    <a:solidFill>
                      <a:srgbClr val="BFBFBF"/>
                    </a:solidFill>
                  </a:tcPr>
                </a:tc>
              </a:tr>
              <a:tr h="297530">
                <a:tc>
                  <a:txBody>
                    <a:bodyPr/>
                    <a:lstStyle/>
                    <a:p>
                      <a:pPr algn="ctr"/>
                      <a:r>
                        <a:rPr lang="en-US" sz="1400" b="1" dirty="0" smtClean="0">
                          <a:latin typeface="Arial Narrow" pitchFamily="34" charset="0"/>
                        </a:rPr>
                        <a:t>Information</a:t>
                      </a:r>
                      <a:r>
                        <a:rPr lang="en-US" sz="1400" b="1" baseline="0" dirty="0" smtClean="0">
                          <a:latin typeface="Arial Narrow" pitchFamily="34" charset="0"/>
                        </a:rPr>
                        <a:t> provided at college fairs</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57</a:t>
                      </a:r>
                    </a:p>
                  </a:txBody>
                  <a:tcPr anchor="ctr">
                    <a:solidFill>
                      <a:schemeClr val="accent4">
                        <a:lumMod val="20000"/>
                        <a:lumOff val="80000"/>
                      </a:schemeClr>
                    </a:solidFill>
                  </a:tcPr>
                </a:tc>
                <a:tc>
                  <a:txBody>
                    <a:bodyPr/>
                    <a:lstStyle/>
                    <a:p>
                      <a:pPr algn="ctr"/>
                      <a:r>
                        <a:rPr lang="en-US" sz="1400" b="1" dirty="0" smtClean="0">
                          <a:latin typeface="Arial Narrow" pitchFamily="34" charset="0"/>
                        </a:rPr>
                        <a:t>70</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497291">
                <a:tc>
                  <a:txBody>
                    <a:bodyPr/>
                    <a:lstStyle/>
                    <a:p>
                      <a:pPr algn="ctr"/>
                      <a:r>
                        <a:rPr lang="en-US" sz="1400" b="1" dirty="0" smtClean="0">
                          <a:latin typeface="Arial Narrow" pitchFamily="34" charset="0"/>
                        </a:rPr>
                        <a:t>Attractiveness</a:t>
                      </a:r>
                      <a:r>
                        <a:rPr lang="en-US" sz="1400" b="1" baseline="0" dirty="0" smtClean="0">
                          <a:latin typeface="Arial Narrow" pitchFamily="34" charset="0"/>
                        </a:rPr>
                        <a:t> of publications including brochures and pamphlets</a:t>
                      </a:r>
                      <a:endParaRPr lang="en-US" sz="1400" b="1" dirty="0" smtClean="0">
                        <a:latin typeface="Arial Narrow" pitchFamily="34" charset="0"/>
                      </a:endParaRPr>
                    </a:p>
                  </a:txBody>
                  <a:tcPr anchor="ct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48</a:t>
                      </a: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60</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rgbClr val="BFBFBF"/>
                    </a:solidFill>
                  </a:tcPr>
                </a:tc>
              </a:tr>
              <a:tr h="297530">
                <a:tc>
                  <a:txBody>
                    <a:bodyPr/>
                    <a:lstStyle/>
                    <a:p>
                      <a:pPr algn="ctr"/>
                      <a:r>
                        <a:rPr lang="en-US" sz="1400" b="1" u="none" dirty="0" smtClean="0">
                          <a:latin typeface="Arial Narrow" pitchFamily="34" charset="0"/>
                        </a:rPr>
                        <a:t>Overall</a:t>
                      </a:r>
                      <a:r>
                        <a:rPr lang="en-US" sz="1400" b="1" u="none" baseline="0" dirty="0" smtClean="0">
                          <a:latin typeface="Arial Narrow" pitchFamily="34" charset="0"/>
                        </a:rPr>
                        <a:t> Website</a:t>
                      </a:r>
                      <a:endParaRPr lang="en-US" sz="1400" b="1" u="none"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46</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61</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497291">
                <a:tc>
                  <a:txBody>
                    <a:bodyPr/>
                    <a:lstStyle/>
                    <a:p>
                      <a:pPr algn="ctr"/>
                      <a:r>
                        <a:rPr lang="en-US" sz="1400" b="1" dirty="0" smtClean="0">
                          <a:latin typeface="Arial Narrow" pitchFamily="34" charset="0"/>
                        </a:rPr>
                        <a:t>Variety</a:t>
                      </a:r>
                      <a:r>
                        <a:rPr lang="en-US" sz="1400" b="1" baseline="0" dirty="0" smtClean="0">
                          <a:latin typeface="Arial Narrow" pitchFamily="34" charset="0"/>
                        </a:rPr>
                        <a:t> of publications to meet the needs of students interested in different programs</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36</a:t>
                      </a: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55</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rgbClr val="BFBFBF"/>
                    </a:solidFill>
                  </a:tcPr>
                </a:tc>
              </a:tr>
              <a:tr h="297530">
                <a:tc>
                  <a:txBody>
                    <a:bodyPr/>
                    <a:lstStyle/>
                    <a:p>
                      <a:pPr algn="ct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endParaRPr lang="en-US" sz="1400" b="1" dirty="0">
                        <a:latin typeface="Arial Narrow" pitchFamily="34" charset="0"/>
                      </a:endParaRPr>
                    </a:p>
                  </a:txBody>
                  <a:tcPr anchor="ctr">
                    <a:solidFill>
                      <a:schemeClr val="accent4">
                        <a:lumMod val="20000"/>
                        <a:lumOff val="80000"/>
                      </a:schemeClr>
                    </a:solidFill>
                  </a:tcPr>
                </a:tc>
                <a:tc>
                  <a:txBody>
                    <a:bodyPr/>
                    <a:lstStyle/>
                    <a:p>
                      <a:pPr algn="ct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263272">
                <a:tc>
                  <a:txBody>
                    <a:bodyPr/>
                    <a:lstStyle/>
                    <a:p>
                      <a:pPr algn="ctr"/>
                      <a:r>
                        <a:rPr lang="en-US" sz="1200" b="0" dirty="0" smtClean="0">
                          <a:latin typeface="Arial Narrow" pitchFamily="34" charset="0"/>
                        </a:rPr>
                        <a:t>n =</a:t>
                      </a:r>
                      <a:endParaRPr lang="en-US" sz="1200" b="0" dirty="0">
                        <a:latin typeface="Arial Narrow" pitchFamily="34" charset="0"/>
                      </a:endParaRPr>
                    </a:p>
                  </a:txBody>
                  <a:tcPr anchor="ctr">
                    <a:lnL w="19050" cap="flat" cmpd="sng" algn="ctr">
                      <a:solidFill>
                        <a:srgbClr val="77933C"/>
                      </a:solidFill>
                      <a:prstDash val="solid"/>
                      <a:round/>
                      <a:headEnd type="none" w="med" len="med"/>
                      <a:tailEnd type="none" w="med" len="med"/>
                    </a:lnL>
                    <a:lnB w="19050" cap="flat" cmpd="sng" algn="ctr">
                      <a:solidFill>
                        <a:srgbClr val="77933C"/>
                      </a:solidFill>
                      <a:prstDash val="solid"/>
                      <a:round/>
                      <a:headEnd type="none" w="med" len="med"/>
                      <a:tailEnd type="none" w="med" len="med"/>
                    </a:lnB>
                    <a:solidFill>
                      <a:schemeClr val="bg1">
                        <a:lumMod val="75000"/>
                      </a:schemeClr>
                    </a:solidFill>
                  </a:tcPr>
                </a:tc>
                <a:tc>
                  <a:txBody>
                    <a:bodyPr/>
                    <a:lstStyle/>
                    <a:p>
                      <a:pPr algn="ctr"/>
                      <a:endParaRPr lang="en-US" sz="1200" b="0" dirty="0">
                        <a:latin typeface="Arial Narrow" pitchFamily="34" charset="0"/>
                      </a:endParaRPr>
                    </a:p>
                  </a:txBody>
                  <a:tcPr anchor="ctr">
                    <a:lnB w="19050" cap="flat" cmpd="sng" algn="ctr">
                      <a:solidFill>
                        <a:srgbClr val="77933C"/>
                      </a:solidFill>
                      <a:prstDash val="solid"/>
                      <a:round/>
                      <a:headEnd type="none" w="med" len="med"/>
                      <a:tailEnd type="none" w="med" len="med"/>
                    </a:lnB>
                    <a:solidFill>
                      <a:schemeClr val="bg1">
                        <a:lumMod val="75000"/>
                      </a:schemeClr>
                    </a:solidFill>
                  </a:tcPr>
                </a:tc>
                <a:tc>
                  <a:txBody>
                    <a:bodyPr/>
                    <a:lstStyle/>
                    <a:p>
                      <a:pPr algn="ctr"/>
                      <a:r>
                        <a:rPr lang="en-US" sz="1200" b="0" dirty="0" smtClean="0">
                          <a:latin typeface="Arial Narrow" pitchFamily="34" charset="0"/>
                        </a:rPr>
                        <a:t>196</a:t>
                      </a:r>
                      <a:endParaRPr lang="en-US" sz="1200" b="0" dirty="0">
                        <a:latin typeface="Arial Narrow" pitchFamily="34" charset="0"/>
                      </a:endParaRPr>
                    </a:p>
                  </a:txBody>
                  <a:tcPr anchor="ctr">
                    <a:lnB w="19050" cap="flat" cmpd="sng" algn="ctr">
                      <a:solidFill>
                        <a:srgbClr val="77933C"/>
                      </a:solidFill>
                      <a:prstDash val="solid"/>
                      <a:round/>
                      <a:headEnd type="none" w="med" len="med"/>
                      <a:tailEnd type="none" w="med" len="med"/>
                    </a:lnB>
                    <a:solidFill>
                      <a:schemeClr val="bg1">
                        <a:lumMod val="75000"/>
                      </a:schemeClr>
                    </a:solidFill>
                  </a:tcPr>
                </a:tc>
                <a:tc>
                  <a:txBody>
                    <a:bodyPr/>
                    <a:lstStyle/>
                    <a:p>
                      <a:pPr algn="ctr"/>
                      <a:r>
                        <a:rPr lang="en-US" sz="1200" b="0" dirty="0" smtClean="0">
                          <a:latin typeface="Arial Narrow" pitchFamily="34" charset="0"/>
                        </a:rPr>
                        <a:t>318</a:t>
                      </a:r>
                      <a:endParaRPr lang="en-US" sz="1200" b="0" dirty="0">
                        <a:latin typeface="Arial Narrow" pitchFamily="34" charset="0"/>
                      </a:endParaRPr>
                    </a:p>
                  </a:txBody>
                  <a:tcPr anchor="ctr">
                    <a:lnR w="19050" cap="flat" cmpd="sng" algn="ctr">
                      <a:solidFill>
                        <a:srgbClr val="77933C"/>
                      </a:solidFill>
                      <a:prstDash val="solid"/>
                      <a:round/>
                      <a:headEnd type="none" w="med" len="med"/>
                      <a:tailEnd type="none" w="med" len="med"/>
                    </a:lnR>
                    <a:lnB w="19050" cap="flat" cmpd="sng" algn="ctr">
                      <a:solidFill>
                        <a:srgbClr val="77933C"/>
                      </a:solidFill>
                      <a:prstDash val="solid"/>
                      <a:round/>
                      <a:headEnd type="none" w="med" len="med"/>
                      <a:tailEnd type="none" w="med" len="med"/>
                    </a:lnB>
                    <a:solidFill>
                      <a:schemeClr val="bg1">
                        <a:lumMod val="75000"/>
                      </a:schemeClr>
                    </a:solidFill>
                  </a:tcPr>
                </a:tc>
              </a:tr>
            </a:tbl>
          </a:graphicData>
        </a:graphic>
      </p:graphicFrame>
      <p:sp>
        <p:nvSpPr>
          <p:cNvPr id="25651" name="TextBox 5"/>
          <p:cNvSpPr txBox="1">
            <a:spLocks noChangeArrowheads="1"/>
          </p:cNvSpPr>
          <p:nvPr/>
        </p:nvSpPr>
        <p:spPr bwMode="auto">
          <a:xfrm rot="10800000" flipV="1">
            <a:off x="712788" y="836613"/>
            <a:ext cx="7718425" cy="738187"/>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Information and communication between KCTCS Colleges and secondary school teachers and counselors has been phenomenal.  The variety and attractiveness of publications as well as the website received dramatically higher evaluations than five years ago. Every difference was discernable and significant.</a:t>
            </a:r>
          </a:p>
        </p:txBody>
      </p:sp>
      <p:sp>
        <p:nvSpPr>
          <p:cNvPr id="7" name="TextBox 4"/>
          <p:cNvSpPr txBox="1">
            <a:spLocks noChangeArrowheads="1"/>
          </p:cNvSpPr>
          <p:nvPr/>
        </p:nvSpPr>
        <p:spPr bwMode="auto">
          <a:xfrm>
            <a:off x="596900" y="5848350"/>
            <a:ext cx="8296275" cy="461963"/>
          </a:xfrm>
          <a:prstGeom prst="rect">
            <a:avLst/>
          </a:prstGeom>
          <a:noFill/>
          <a:ln w="9525">
            <a:noFill/>
            <a:miter lim="800000"/>
            <a:headEnd/>
            <a:tailEnd/>
          </a:ln>
        </p:spPr>
        <p:txBody>
          <a:bodyPr>
            <a:spAutoFit/>
          </a:bodyPr>
          <a:lstStyle/>
          <a:p>
            <a:pPr>
              <a:defRPr/>
            </a:pPr>
            <a:r>
              <a:rPr lang="en-US" sz="1200" dirty="0">
                <a:solidFill>
                  <a:schemeClr val="bg1">
                    <a:lumMod val="50000"/>
                  </a:schemeClr>
                </a:solidFill>
                <a:latin typeface="Arial Narrow" pitchFamily="34" charset="0"/>
              </a:rPr>
              <a:t>The (n) indicates the number of respondents who were asked the question.  Sample sizes for those who gave a response varied for individual items.  Percents are based on those who gave a response to the statement. </a:t>
            </a:r>
          </a:p>
        </p:txBody>
      </p:sp>
      <p:sp>
        <p:nvSpPr>
          <p:cNvPr id="12" name="Isosceles Triangle 11"/>
          <p:cNvSpPr/>
          <p:nvPr/>
        </p:nvSpPr>
        <p:spPr>
          <a:xfrm>
            <a:off x="7740650" y="3660775"/>
            <a:ext cx="119063" cy="1143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Isosceles Triangle 12"/>
          <p:cNvSpPr/>
          <p:nvPr/>
        </p:nvSpPr>
        <p:spPr>
          <a:xfrm>
            <a:off x="7740650" y="4064000"/>
            <a:ext cx="119063" cy="1143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Isosceles Triangle 13"/>
          <p:cNvSpPr/>
          <p:nvPr/>
        </p:nvSpPr>
        <p:spPr>
          <a:xfrm>
            <a:off x="7740650" y="4465638"/>
            <a:ext cx="119063" cy="115887"/>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Isosceles Triangle 14"/>
          <p:cNvSpPr/>
          <p:nvPr/>
        </p:nvSpPr>
        <p:spPr>
          <a:xfrm>
            <a:off x="7740650" y="4926013"/>
            <a:ext cx="119063" cy="115887"/>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4"/>
          <p:cNvSpPr txBox="1">
            <a:spLocks noChangeArrowheads="1"/>
          </p:cNvSpPr>
          <p:nvPr/>
        </p:nvSpPr>
        <p:spPr bwMode="auto">
          <a:xfrm rot="10800000" flipV="1">
            <a:off x="2209800" y="344488"/>
            <a:ext cx="4745038" cy="369887"/>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Behaviors With Closest KCTCS College</a:t>
            </a:r>
          </a:p>
        </p:txBody>
      </p:sp>
      <p:sp>
        <p:nvSpPr>
          <p:cNvPr id="3" name="TextBox 2"/>
          <p:cNvSpPr txBox="1"/>
          <p:nvPr/>
        </p:nvSpPr>
        <p:spPr>
          <a:xfrm rot="10800000" flipV="1">
            <a:off x="1230313" y="1931988"/>
            <a:ext cx="6740525" cy="306387"/>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In the past two years, have you ever (___) the community and technical college closest to you?</a:t>
            </a:r>
          </a:p>
        </p:txBody>
      </p:sp>
      <p:graphicFrame>
        <p:nvGraphicFramePr>
          <p:cNvPr id="7170" name="Chart 3"/>
          <p:cNvGraphicFramePr>
            <a:graphicFrameLocks/>
          </p:cNvGraphicFramePr>
          <p:nvPr/>
        </p:nvGraphicFramePr>
        <p:xfrm>
          <a:off x="1663700" y="2544763"/>
          <a:ext cx="5899150" cy="3619500"/>
        </p:xfrm>
        <a:graphic>
          <a:graphicData uri="http://schemas.openxmlformats.org/presentationml/2006/ole">
            <mc:AlternateContent xmlns:mc="http://schemas.openxmlformats.org/markup-compatibility/2006">
              <mc:Choice xmlns:v="urn:schemas-microsoft-com:vml" Requires="v">
                <p:oleObj spid="_x0000_s7171" r:id="rId4" imgW="5901439" imgH="3621338" progId="Excel.Chart.8">
                  <p:embed/>
                </p:oleObj>
              </mc:Choice>
              <mc:Fallback>
                <p:oleObj r:id="rId4" imgW="5901439" imgH="3621338" progId="Excel.Chart.8">
                  <p:embed/>
                  <p:pic>
                    <p:nvPicPr>
                      <p:cNvPr id="0" name="Char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3700" y="2544763"/>
                        <a:ext cx="5899150" cy="361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29" name="TextBox 4"/>
          <p:cNvSpPr txBox="1">
            <a:spLocks noChangeArrowheads="1"/>
          </p:cNvSpPr>
          <p:nvPr/>
        </p:nvSpPr>
        <p:spPr bwMode="auto">
          <a:xfrm rot="10800000" flipV="1">
            <a:off x="1289050" y="952500"/>
            <a:ext cx="6624638" cy="738188"/>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These Kentucky teachers and counselors were behaviorally engaged with the schools as well.  Two out of three had connected on the web, by phone or on campus.  They were clearly “working the system” on behalf of their students.</a:t>
            </a:r>
          </a:p>
        </p:txBody>
      </p:sp>
      <p:sp>
        <p:nvSpPr>
          <p:cNvPr id="6" name="TextBox 5"/>
          <p:cNvSpPr txBox="1"/>
          <p:nvPr/>
        </p:nvSpPr>
        <p:spPr>
          <a:xfrm>
            <a:off x="1403350" y="6173788"/>
            <a:ext cx="1152525" cy="307975"/>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n = 318</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Box 4"/>
          <p:cNvSpPr txBox="1">
            <a:spLocks noChangeArrowheads="1"/>
          </p:cNvSpPr>
          <p:nvPr/>
        </p:nvSpPr>
        <p:spPr bwMode="auto">
          <a:xfrm rot="10800000" flipV="1">
            <a:off x="2419350" y="325438"/>
            <a:ext cx="4341813" cy="369887"/>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KCTCS As A “Start And Transfer From” Option</a:t>
            </a:r>
          </a:p>
        </p:txBody>
      </p:sp>
      <p:sp>
        <p:nvSpPr>
          <p:cNvPr id="3" name="TextBox 2"/>
          <p:cNvSpPr txBox="1"/>
          <p:nvPr/>
        </p:nvSpPr>
        <p:spPr>
          <a:xfrm rot="10800000" flipV="1">
            <a:off x="423863" y="1585913"/>
            <a:ext cx="8237537" cy="5238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Again, using excellent, very good, good, fair or poor, how would you rate the KCTCS college closest to you as a place to start college and then transfer credits to a four-year college or university in Kentucky?</a:t>
            </a:r>
          </a:p>
        </p:txBody>
      </p:sp>
      <p:graphicFrame>
        <p:nvGraphicFramePr>
          <p:cNvPr id="8194" name="Chart 3"/>
          <p:cNvGraphicFramePr>
            <a:graphicFrameLocks/>
          </p:cNvGraphicFramePr>
          <p:nvPr/>
        </p:nvGraphicFramePr>
        <p:xfrm>
          <a:off x="1779588" y="3090863"/>
          <a:ext cx="2592387" cy="2592387"/>
        </p:xfrm>
        <a:graphic>
          <a:graphicData uri="http://schemas.openxmlformats.org/presentationml/2006/ole">
            <mc:AlternateContent xmlns:mc="http://schemas.openxmlformats.org/markup-compatibility/2006">
              <mc:Choice xmlns:v="urn:schemas-microsoft-com:vml" Requires="v">
                <p:oleObj spid="_x0000_s8195" r:id="rId4" imgW="2591025" imgH="2591025" progId="Excel.Chart.8">
                  <p:embed/>
                </p:oleObj>
              </mc:Choice>
              <mc:Fallback>
                <p:oleObj r:id="rId4" imgW="2591025" imgH="2591025" progId="Excel.Chart.8">
                  <p:embed/>
                  <p:pic>
                    <p:nvPicPr>
                      <p:cNvPr id="0" name="Char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9588" y="3090863"/>
                        <a:ext cx="2592387" cy="2592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5205413" y="2197100"/>
            <a:ext cx="3744912" cy="368300"/>
          </a:xfrm>
          <a:prstGeom prst="rect">
            <a:avLst/>
          </a:prstGeom>
          <a:noFill/>
        </p:spPr>
        <p:txBody>
          <a:bodyPr>
            <a:spAutoFit/>
          </a:bodyPr>
          <a:lstStyle/>
          <a:p>
            <a:pPr algn="ctr">
              <a:defRPr/>
            </a:pPr>
            <a:r>
              <a:rPr lang="en-US" dirty="0">
                <a:solidFill>
                  <a:schemeClr val="bg1">
                    <a:lumMod val="50000"/>
                  </a:schemeClr>
                </a:solidFill>
                <a:latin typeface="Arial Narrow" pitchFamily="34" charset="0"/>
              </a:rPr>
              <a:t>        Reasons</a:t>
            </a:r>
          </a:p>
        </p:txBody>
      </p:sp>
      <p:cxnSp>
        <p:nvCxnSpPr>
          <p:cNvPr id="8" name="Straight Connector 7"/>
          <p:cNvCxnSpPr/>
          <p:nvPr/>
        </p:nvCxnSpPr>
        <p:spPr>
          <a:xfrm>
            <a:off x="5665788" y="2554288"/>
            <a:ext cx="31686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608638" y="2670175"/>
            <a:ext cx="3341687" cy="3754438"/>
          </a:xfrm>
          <a:prstGeom prst="rect">
            <a:avLst/>
          </a:prstGeom>
          <a:noFill/>
        </p:spPr>
        <p:txBody>
          <a:bodyPr>
            <a:spAutoFit/>
          </a:bodyPr>
          <a:lstStyle/>
          <a:p>
            <a:pPr>
              <a:defRPr/>
            </a:pPr>
            <a:r>
              <a:rPr lang="en-US" sz="1400" u="sng" dirty="0">
                <a:solidFill>
                  <a:schemeClr val="bg1">
                    <a:lumMod val="50000"/>
                  </a:schemeClr>
                </a:solidFill>
                <a:latin typeface="Arial Narrow" pitchFamily="34" charset="0"/>
              </a:rPr>
              <a:t>Good Place to “Start”</a:t>
            </a:r>
            <a:r>
              <a:rPr lang="en-US" sz="1400" dirty="0">
                <a:solidFill>
                  <a:schemeClr val="bg1">
                    <a:lumMod val="50000"/>
                  </a:schemeClr>
                </a:solidFill>
                <a:latin typeface="Arial Narrow" pitchFamily="34" charset="0"/>
              </a:rPr>
              <a:t>		36%</a:t>
            </a:r>
          </a:p>
          <a:p>
            <a:pPr>
              <a:defRPr/>
            </a:pPr>
            <a:r>
              <a:rPr lang="en-US" sz="1400" dirty="0">
                <a:solidFill>
                  <a:schemeClr val="bg1">
                    <a:lumMod val="50000"/>
                  </a:schemeClr>
                </a:solidFill>
                <a:latin typeface="Arial Narrow" pitchFamily="34" charset="0"/>
              </a:rPr>
              <a:t>   - Less Intimidating</a:t>
            </a:r>
          </a:p>
          <a:p>
            <a:pPr>
              <a:defRPr/>
            </a:pPr>
            <a:r>
              <a:rPr lang="en-US" sz="1400" dirty="0">
                <a:solidFill>
                  <a:schemeClr val="bg1">
                    <a:lumMod val="50000"/>
                  </a:schemeClr>
                </a:solidFill>
                <a:latin typeface="Arial Narrow" pitchFamily="34" charset="0"/>
              </a:rPr>
              <a:t>   - Time to adjust/mature</a:t>
            </a:r>
          </a:p>
          <a:p>
            <a:pPr>
              <a:defRPr/>
            </a:pPr>
            <a:r>
              <a:rPr lang="en-US" sz="1400" dirty="0">
                <a:solidFill>
                  <a:schemeClr val="bg1">
                    <a:lumMod val="50000"/>
                  </a:schemeClr>
                </a:solidFill>
                <a:latin typeface="Arial Narrow" pitchFamily="34" charset="0"/>
              </a:rPr>
              <a:t>   - Evaluate career path</a:t>
            </a:r>
          </a:p>
          <a:p>
            <a:pPr>
              <a:defRPr/>
            </a:pPr>
            <a:endParaRPr lang="en-US" sz="1400" dirty="0">
              <a:solidFill>
                <a:schemeClr val="bg1">
                  <a:lumMod val="50000"/>
                </a:schemeClr>
              </a:solidFill>
              <a:latin typeface="Arial Narrow" pitchFamily="34" charset="0"/>
            </a:endParaRPr>
          </a:p>
          <a:p>
            <a:pPr>
              <a:defRPr/>
            </a:pPr>
            <a:r>
              <a:rPr lang="en-US" sz="1400" u="sng" dirty="0">
                <a:solidFill>
                  <a:schemeClr val="bg1">
                    <a:lumMod val="50000"/>
                  </a:schemeClr>
                </a:solidFill>
                <a:latin typeface="Arial Narrow" pitchFamily="34" charset="0"/>
              </a:rPr>
              <a:t>Cost</a:t>
            </a:r>
            <a:r>
              <a:rPr lang="en-US" sz="1400" dirty="0">
                <a:solidFill>
                  <a:schemeClr val="bg1">
                    <a:lumMod val="50000"/>
                  </a:schemeClr>
                </a:solidFill>
                <a:latin typeface="Arial Narrow" pitchFamily="34" charset="0"/>
              </a:rPr>
              <a:t>			35%</a:t>
            </a:r>
          </a:p>
          <a:p>
            <a:pPr>
              <a:defRPr/>
            </a:pPr>
            <a:r>
              <a:rPr lang="en-US" sz="1400" dirty="0">
                <a:solidFill>
                  <a:schemeClr val="bg1">
                    <a:lumMod val="50000"/>
                  </a:schemeClr>
                </a:solidFill>
                <a:latin typeface="Arial Narrow" pitchFamily="34" charset="0"/>
              </a:rPr>
              <a:t>   - More Affordable</a:t>
            </a:r>
          </a:p>
          <a:p>
            <a:pPr>
              <a:defRPr/>
            </a:pPr>
            <a:r>
              <a:rPr lang="en-US" sz="1400" dirty="0">
                <a:solidFill>
                  <a:schemeClr val="bg1">
                    <a:lumMod val="50000"/>
                  </a:schemeClr>
                </a:solidFill>
                <a:latin typeface="Arial Narrow" pitchFamily="34" charset="0"/>
              </a:rPr>
              <a:t>   - Live/work at home</a:t>
            </a:r>
          </a:p>
          <a:p>
            <a:pPr>
              <a:defRPr/>
            </a:pPr>
            <a:r>
              <a:rPr lang="en-US" sz="1400" dirty="0">
                <a:solidFill>
                  <a:schemeClr val="bg1">
                    <a:lumMod val="50000"/>
                  </a:schemeClr>
                </a:solidFill>
                <a:latin typeface="Arial Narrow" pitchFamily="34" charset="0"/>
              </a:rPr>
              <a:t>   - Financial Aid</a:t>
            </a:r>
          </a:p>
          <a:p>
            <a:pPr>
              <a:defRPr/>
            </a:pPr>
            <a:endParaRPr lang="en-US" sz="1400" dirty="0">
              <a:solidFill>
                <a:schemeClr val="bg1">
                  <a:lumMod val="50000"/>
                </a:schemeClr>
              </a:solidFill>
              <a:latin typeface="Arial Narrow" pitchFamily="34" charset="0"/>
            </a:endParaRPr>
          </a:p>
          <a:p>
            <a:pPr>
              <a:defRPr/>
            </a:pPr>
            <a:r>
              <a:rPr lang="en-US" sz="1400" u="sng" dirty="0">
                <a:solidFill>
                  <a:schemeClr val="bg1">
                    <a:lumMod val="50000"/>
                  </a:schemeClr>
                </a:solidFill>
                <a:latin typeface="Arial Narrow" pitchFamily="34" charset="0"/>
              </a:rPr>
              <a:t>Convenience</a:t>
            </a:r>
            <a:r>
              <a:rPr lang="en-US" sz="1400" dirty="0">
                <a:solidFill>
                  <a:schemeClr val="bg1">
                    <a:lumMod val="50000"/>
                  </a:schemeClr>
                </a:solidFill>
                <a:latin typeface="Arial Narrow" pitchFamily="34" charset="0"/>
              </a:rPr>
              <a:t>			19%</a:t>
            </a:r>
          </a:p>
          <a:p>
            <a:pPr>
              <a:defRPr/>
            </a:pPr>
            <a:r>
              <a:rPr lang="en-US" sz="1400" dirty="0">
                <a:solidFill>
                  <a:schemeClr val="bg1">
                    <a:lumMod val="50000"/>
                  </a:schemeClr>
                </a:solidFill>
                <a:latin typeface="Arial Narrow" pitchFamily="34" charset="0"/>
              </a:rPr>
              <a:t>   - Close to home</a:t>
            </a:r>
          </a:p>
          <a:p>
            <a:pPr>
              <a:defRPr/>
            </a:pPr>
            <a:r>
              <a:rPr lang="en-US" sz="1400" dirty="0">
                <a:solidFill>
                  <a:schemeClr val="bg1">
                    <a:lumMod val="50000"/>
                  </a:schemeClr>
                </a:solidFill>
                <a:latin typeface="Arial Narrow" pitchFamily="34" charset="0"/>
              </a:rPr>
              <a:t>   - Class times</a:t>
            </a:r>
          </a:p>
          <a:p>
            <a:pPr>
              <a:defRPr/>
            </a:pPr>
            <a:endParaRPr lang="en-US" sz="1400" dirty="0">
              <a:solidFill>
                <a:schemeClr val="bg1">
                  <a:lumMod val="50000"/>
                </a:schemeClr>
              </a:solidFill>
              <a:latin typeface="Arial Narrow" pitchFamily="34" charset="0"/>
            </a:endParaRPr>
          </a:p>
          <a:p>
            <a:pPr>
              <a:defRPr/>
            </a:pPr>
            <a:r>
              <a:rPr lang="en-US" sz="1400" u="sng" dirty="0">
                <a:solidFill>
                  <a:schemeClr val="bg1">
                    <a:lumMod val="50000"/>
                  </a:schemeClr>
                </a:solidFill>
                <a:latin typeface="Arial Narrow" pitchFamily="34" charset="0"/>
              </a:rPr>
              <a:t>Transfer of Credits</a:t>
            </a:r>
            <a:r>
              <a:rPr lang="en-US" sz="1400" dirty="0">
                <a:solidFill>
                  <a:schemeClr val="bg1">
                    <a:lumMod val="50000"/>
                  </a:schemeClr>
                </a:solidFill>
                <a:latin typeface="Arial Narrow" pitchFamily="34" charset="0"/>
              </a:rPr>
              <a:t>		13%</a:t>
            </a:r>
          </a:p>
          <a:p>
            <a:pPr>
              <a:defRPr/>
            </a:pPr>
            <a:r>
              <a:rPr lang="en-US" sz="1400" dirty="0">
                <a:solidFill>
                  <a:schemeClr val="bg1">
                    <a:lumMod val="50000"/>
                  </a:schemeClr>
                </a:solidFill>
                <a:latin typeface="Arial Narrow" pitchFamily="34" charset="0"/>
              </a:rPr>
              <a:t>   - Easy</a:t>
            </a:r>
          </a:p>
          <a:p>
            <a:pPr>
              <a:defRPr/>
            </a:pPr>
            <a:r>
              <a:rPr lang="en-US" sz="1400" dirty="0">
                <a:solidFill>
                  <a:schemeClr val="bg1">
                    <a:lumMod val="50000"/>
                  </a:schemeClr>
                </a:solidFill>
                <a:latin typeface="Arial Narrow" pitchFamily="34" charset="0"/>
              </a:rPr>
              <a:t>   - Dual credits in high school</a:t>
            </a:r>
          </a:p>
        </p:txBody>
      </p:sp>
      <p:sp>
        <p:nvSpPr>
          <p:cNvPr id="10" name="TextBox 9"/>
          <p:cNvSpPr txBox="1"/>
          <p:nvPr/>
        </p:nvSpPr>
        <p:spPr>
          <a:xfrm>
            <a:off x="1403350" y="6232525"/>
            <a:ext cx="1152525" cy="307975"/>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n = 301</a:t>
            </a:r>
          </a:p>
        </p:txBody>
      </p:sp>
      <p:sp>
        <p:nvSpPr>
          <p:cNvPr id="11" name="TextBox 10"/>
          <p:cNvSpPr txBox="1"/>
          <p:nvPr/>
        </p:nvSpPr>
        <p:spPr>
          <a:xfrm>
            <a:off x="4341813" y="3659188"/>
            <a:ext cx="633412" cy="523875"/>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Good</a:t>
            </a:r>
          </a:p>
          <a:p>
            <a:pPr>
              <a:defRPr/>
            </a:pPr>
            <a:r>
              <a:rPr lang="en-US" sz="1400" dirty="0">
                <a:solidFill>
                  <a:schemeClr val="bg1">
                    <a:lumMod val="50000"/>
                  </a:schemeClr>
                </a:solidFill>
                <a:latin typeface="Arial Narrow" pitchFamily="34" charset="0"/>
              </a:rPr>
              <a:t> 28%</a:t>
            </a:r>
          </a:p>
        </p:txBody>
      </p:sp>
      <p:sp>
        <p:nvSpPr>
          <p:cNvPr id="12" name="TextBox 11"/>
          <p:cNvSpPr txBox="1"/>
          <p:nvPr/>
        </p:nvSpPr>
        <p:spPr>
          <a:xfrm>
            <a:off x="2843213" y="2506663"/>
            <a:ext cx="979487" cy="523875"/>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Fair/Poor</a:t>
            </a:r>
          </a:p>
          <a:p>
            <a:pPr>
              <a:defRPr/>
            </a:pPr>
            <a:r>
              <a:rPr lang="en-US" sz="1400" dirty="0">
                <a:solidFill>
                  <a:schemeClr val="bg1">
                    <a:lumMod val="50000"/>
                  </a:schemeClr>
                </a:solidFill>
                <a:latin typeface="Arial Narrow" pitchFamily="34" charset="0"/>
              </a:rPr>
              <a:t>    5%</a:t>
            </a:r>
          </a:p>
        </p:txBody>
      </p:sp>
      <p:sp>
        <p:nvSpPr>
          <p:cNvPr id="13" name="TextBox 12"/>
          <p:cNvSpPr txBox="1"/>
          <p:nvPr/>
        </p:nvSpPr>
        <p:spPr>
          <a:xfrm>
            <a:off x="423863" y="4849813"/>
            <a:ext cx="1612900" cy="523875"/>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Excellent/Very Good</a:t>
            </a:r>
          </a:p>
          <a:p>
            <a:pPr>
              <a:defRPr/>
            </a:pPr>
            <a:r>
              <a:rPr lang="en-US" sz="1400" dirty="0">
                <a:solidFill>
                  <a:schemeClr val="bg1">
                    <a:lumMod val="50000"/>
                  </a:schemeClr>
                </a:solidFill>
                <a:latin typeface="Arial Narrow" pitchFamily="34" charset="0"/>
              </a:rPr>
              <a:t>            67%</a:t>
            </a:r>
          </a:p>
        </p:txBody>
      </p:sp>
      <p:sp>
        <p:nvSpPr>
          <p:cNvPr id="27660" name="TextBox 13"/>
          <p:cNvSpPr txBox="1">
            <a:spLocks noChangeArrowheads="1"/>
          </p:cNvSpPr>
          <p:nvPr/>
        </p:nvSpPr>
        <p:spPr bwMode="auto">
          <a:xfrm rot="10800000" flipV="1">
            <a:off x="1000125" y="779463"/>
            <a:ext cx="7143750" cy="738187"/>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The brand promise that “higher education begins here” was reinforced by teachers and counselors most of whom felt KCTCS was an excellent way to start postsecondary education in a less intimidating, more affordable and convenient way.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Box 1"/>
          <p:cNvSpPr txBox="1">
            <a:spLocks noChangeArrowheads="1"/>
          </p:cNvSpPr>
          <p:nvPr/>
        </p:nvSpPr>
        <p:spPr bwMode="auto">
          <a:xfrm rot="10800000" flipV="1">
            <a:off x="3074988" y="317500"/>
            <a:ext cx="3016250" cy="369888"/>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Ease Of Credit Transfer</a:t>
            </a:r>
          </a:p>
        </p:txBody>
      </p:sp>
      <p:sp>
        <p:nvSpPr>
          <p:cNvPr id="3" name="TextBox 2"/>
          <p:cNvSpPr txBox="1"/>
          <p:nvPr/>
        </p:nvSpPr>
        <p:spPr>
          <a:xfrm rot="10800000" flipV="1">
            <a:off x="1635125" y="1989138"/>
            <a:ext cx="5875338" cy="5238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Based on what you know or have heard is it (___) to transfer credits from the KCTCS college closest to you to a four-year college or university in Kentucky?</a:t>
            </a:r>
          </a:p>
        </p:txBody>
      </p:sp>
      <p:graphicFrame>
        <p:nvGraphicFramePr>
          <p:cNvPr id="9218" name="Chart 3"/>
          <p:cNvGraphicFramePr>
            <a:graphicFrameLocks/>
          </p:cNvGraphicFramePr>
          <p:nvPr/>
        </p:nvGraphicFramePr>
        <p:xfrm>
          <a:off x="3305175" y="3398838"/>
          <a:ext cx="2592388" cy="2592387"/>
        </p:xfrm>
        <a:graphic>
          <a:graphicData uri="http://schemas.openxmlformats.org/presentationml/2006/ole">
            <mc:AlternateContent xmlns:mc="http://schemas.openxmlformats.org/markup-compatibility/2006">
              <mc:Choice xmlns:v="urn:schemas-microsoft-com:vml" Requires="v">
                <p:oleObj spid="_x0000_s9219" r:id="rId4" imgW="2591025" imgH="2591025" progId="Excel.Chart.8">
                  <p:embed/>
                </p:oleObj>
              </mc:Choice>
              <mc:Fallback>
                <p:oleObj r:id="rId4" imgW="2591025" imgH="2591025" progId="Excel.Chart.8">
                  <p:embed/>
                  <p:pic>
                    <p:nvPicPr>
                      <p:cNvPr id="0" name="Char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5175" y="3398838"/>
                        <a:ext cx="2592388" cy="2592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5724525" y="4751388"/>
            <a:ext cx="2016125" cy="522287"/>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Difficult/Very Difficult</a:t>
            </a:r>
          </a:p>
          <a:p>
            <a:pPr>
              <a:defRPr/>
            </a:pPr>
            <a:r>
              <a:rPr lang="en-US" sz="1400" dirty="0">
                <a:solidFill>
                  <a:schemeClr val="bg1">
                    <a:lumMod val="50000"/>
                  </a:schemeClr>
                </a:solidFill>
                <a:latin typeface="Arial Narrow" pitchFamily="34" charset="0"/>
              </a:rPr>
              <a:t>             13%</a:t>
            </a:r>
          </a:p>
        </p:txBody>
      </p:sp>
      <p:sp>
        <p:nvSpPr>
          <p:cNvPr id="6" name="TextBox 5"/>
          <p:cNvSpPr txBox="1"/>
          <p:nvPr/>
        </p:nvSpPr>
        <p:spPr>
          <a:xfrm>
            <a:off x="5262563" y="3365500"/>
            <a:ext cx="1036637" cy="523875"/>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Very Easy</a:t>
            </a:r>
          </a:p>
          <a:p>
            <a:pPr>
              <a:defRPr/>
            </a:pPr>
            <a:r>
              <a:rPr lang="en-US" sz="1400" dirty="0">
                <a:solidFill>
                  <a:schemeClr val="bg1">
                    <a:lumMod val="50000"/>
                  </a:schemeClr>
                </a:solidFill>
                <a:latin typeface="Arial Narrow" pitchFamily="34" charset="0"/>
              </a:rPr>
              <a:t>     21%</a:t>
            </a:r>
          </a:p>
        </p:txBody>
      </p:sp>
      <p:sp>
        <p:nvSpPr>
          <p:cNvPr id="7" name="TextBox 6"/>
          <p:cNvSpPr txBox="1"/>
          <p:nvPr/>
        </p:nvSpPr>
        <p:spPr>
          <a:xfrm>
            <a:off x="2786063" y="5099050"/>
            <a:ext cx="806450" cy="523875"/>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     Easy</a:t>
            </a:r>
          </a:p>
          <a:p>
            <a:pPr>
              <a:defRPr/>
            </a:pPr>
            <a:r>
              <a:rPr lang="en-US" sz="1400" dirty="0">
                <a:solidFill>
                  <a:schemeClr val="bg1">
                    <a:lumMod val="50000"/>
                  </a:schemeClr>
                </a:solidFill>
                <a:latin typeface="Arial Narrow" pitchFamily="34" charset="0"/>
              </a:rPr>
              <a:t>     66%</a:t>
            </a:r>
          </a:p>
        </p:txBody>
      </p:sp>
      <p:sp>
        <p:nvSpPr>
          <p:cNvPr id="9" name="TextBox 8"/>
          <p:cNvSpPr txBox="1"/>
          <p:nvPr/>
        </p:nvSpPr>
        <p:spPr>
          <a:xfrm>
            <a:off x="3995738" y="6078538"/>
            <a:ext cx="1152525" cy="307975"/>
          </a:xfrm>
          <a:prstGeom prst="rect">
            <a:avLst/>
          </a:prstGeom>
          <a:noFill/>
        </p:spPr>
        <p:txBody>
          <a:bodyPr>
            <a:spAutoFit/>
          </a:bodyPr>
          <a:lstStyle/>
          <a:p>
            <a:pPr algn="ctr">
              <a:defRPr/>
            </a:pPr>
            <a:r>
              <a:rPr lang="en-US" sz="1400" dirty="0">
                <a:solidFill>
                  <a:schemeClr val="bg1">
                    <a:lumMod val="50000"/>
                  </a:schemeClr>
                </a:solidFill>
                <a:latin typeface="Arial Narrow" pitchFamily="34" charset="0"/>
              </a:rPr>
              <a:t>n = 242</a:t>
            </a:r>
          </a:p>
        </p:txBody>
      </p:sp>
      <p:sp>
        <p:nvSpPr>
          <p:cNvPr id="28681" name="TextBox 9"/>
          <p:cNvSpPr txBox="1">
            <a:spLocks noChangeArrowheads="1"/>
          </p:cNvSpPr>
          <p:nvPr/>
        </p:nvSpPr>
        <p:spPr bwMode="auto">
          <a:xfrm rot="10800000" flipV="1">
            <a:off x="1171575" y="952500"/>
            <a:ext cx="6856413" cy="738188"/>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The credit transfer process was seen as relatively easy to do.  Only one in eight felt it was difficult.  So teachers and counselors were already comfortable suggesting that their students pursue an associate’s degree, figuring it would be accepted when the time arrived.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Box 1"/>
          <p:cNvSpPr txBox="1">
            <a:spLocks noChangeArrowheads="1"/>
          </p:cNvSpPr>
          <p:nvPr/>
        </p:nvSpPr>
        <p:spPr bwMode="auto">
          <a:xfrm rot="10800000" flipV="1">
            <a:off x="2786063" y="317500"/>
            <a:ext cx="3535362" cy="369888"/>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Ease Of Credit Transfer</a:t>
            </a:r>
          </a:p>
        </p:txBody>
      </p:sp>
      <p:sp>
        <p:nvSpPr>
          <p:cNvPr id="3" name="TextBox 2"/>
          <p:cNvSpPr txBox="1"/>
          <p:nvPr/>
        </p:nvSpPr>
        <p:spPr>
          <a:xfrm rot="10800000" flipV="1">
            <a:off x="423863" y="1931988"/>
            <a:ext cx="8237537" cy="5238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To the best of your knowledge, over the past year has it become easier, about the same, or more difficult to get credits from the KCTCS college closest to you accepted at four-year colleges and universities in Kentucky?</a:t>
            </a:r>
          </a:p>
        </p:txBody>
      </p:sp>
      <p:sp>
        <p:nvSpPr>
          <p:cNvPr id="4" name="TextBox 3"/>
          <p:cNvSpPr txBox="1"/>
          <p:nvPr/>
        </p:nvSpPr>
        <p:spPr>
          <a:xfrm>
            <a:off x="5148263" y="3251200"/>
            <a:ext cx="3744912" cy="368300"/>
          </a:xfrm>
          <a:prstGeom prst="rect">
            <a:avLst/>
          </a:prstGeom>
          <a:noFill/>
        </p:spPr>
        <p:txBody>
          <a:bodyPr>
            <a:spAutoFit/>
          </a:bodyPr>
          <a:lstStyle/>
          <a:p>
            <a:pPr algn="ctr">
              <a:defRPr/>
            </a:pPr>
            <a:r>
              <a:rPr lang="en-US" dirty="0">
                <a:solidFill>
                  <a:schemeClr val="bg1">
                    <a:lumMod val="50000"/>
                  </a:schemeClr>
                </a:solidFill>
                <a:latin typeface="Arial Narrow" pitchFamily="34" charset="0"/>
              </a:rPr>
              <a:t>       Top Reasons for Easier Transfer</a:t>
            </a:r>
          </a:p>
        </p:txBody>
      </p:sp>
      <p:cxnSp>
        <p:nvCxnSpPr>
          <p:cNvPr id="5" name="Straight Connector 4"/>
          <p:cNvCxnSpPr/>
          <p:nvPr/>
        </p:nvCxnSpPr>
        <p:spPr>
          <a:xfrm>
            <a:off x="5838825" y="3540125"/>
            <a:ext cx="2708275"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608638" y="3770313"/>
            <a:ext cx="3341687" cy="1384300"/>
          </a:xfrm>
          <a:prstGeom prst="rect">
            <a:avLst/>
          </a:prstGeom>
          <a:noFill/>
        </p:spPr>
        <p:txBody>
          <a:bodyPr>
            <a:spAutoFit/>
          </a:bodyPr>
          <a:lstStyle/>
          <a:p>
            <a:pPr algn="ctr">
              <a:defRPr/>
            </a:pPr>
            <a:r>
              <a:rPr lang="en-US" sz="1400" dirty="0">
                <a:solidFill>
                  <a:schemeClr val="bg1">
                    <a:lumMod val="50000"/>
                  </a:schemeClr>
                </a:solidFill>
                <a:latin typeface="Arial Narrow" pitchFamily="34" charset="0"/>
              </a:rPr>
              <a:t>New Legislation	28%</a:t>
            </a:r>
          </a:p>
          <a:p>
            <a:pPr algn="ctr">
              <a:defRPr/>
            </a:pPr>
            <a:endParaRPr lang="en-US" sz="1400" dirty="0">
              <a:solidFill>
                <a:schemeClr val="bg1">
                  <a:lumMod val="50000"/>
                </a:schemeClr>
              </a:solidFill>
              <a:latin typeface="Arial Narrow" pitchFamily="34" charset="0"/>
            </a:endParaRPr>
          </a:p>
          <a:p>
            <a:pPr algn="ctr">
              <a:defRPr/>
            </a:pPr>
            <a:r>
              <a:rPr lang="en-US" sz="1400" dirty="0">
                <a:solidFill>
                  <a:schemeClr val="bg1">
                    <a:lumMod val="50000"/>
                  </a:schemeClr>
                </a:solidFill>
                <a:latin typeface="Arial Narrow" pitchFamily="34" charset="0"/>
              </a:rPr>
              <a:t>Efforts by KCTCS	28%</a:t>
            </a:r>
          </a:p>
          <a:p>
            <a:pPr algn="ctr">
              <a:defRPr/>
            </a:pPr>
            <a:endParaRPr lang="en-US" sz="1400" dirty="0">
              <a:solidFill>
                <a:schemeClr val="bg1">
                  <a:lumMod val="50000"/>
                </a:schemeClr>
              </a:solidFill>
              <a:latin typeface="Arial Narrow" pitchFamily="34" charset="0"/>
            </a:endParaRPr>
          </a:p>
          <a:p>
            <a:pPr algn="ctr">
              <a:defRPr/>
            </a:pPr>
            <a:r>
              <a:rPr lang="en-US" sz="1400" dirty="0">
                <a:solidFill>
                  <a:schemeClr val="bg1">
                    <a:lumMod val="50000"/>
                  </a:schemeClr>
                </a:solidFill>
                <a:latin typeface="Arial Narrow" pitchFamily="34" charset="0"/>
              </a:rPr>
              <a:t>Seems Easier/Experience	18%</a:t>
            </a:r>
          </a:p>
          <a:p>
            <a:pPr algn="ctr">
              <a:defRPr/>
            </a:pPr>
            <a:endParaRPr lang="en-US" sz="1400" dirty="0">
              <a:solidFill>
                <a:schemeClr val="bg1">
                  <a:lumMod val="50000"/>
                </a:schemeClr>
              </a:solidFill>
              <a:latin typeface="Arial Narrow" pitchFamily="34" charset="0"/>
            </a:endParaRPr>
          </a:p>
        </p:txBody>
      </p:sp>
      <p:sp>
        <p:nvSpPr>
          <p:cNvPr id="7" name="TextBox 6"/>
          <p:cNvSpPr txBox="1"/>
          <p:nvPr/>
        </p:nvSpPr>
        <p:spPr>
          <a:xfrm>
            <a:off x="2555875" y="6194425"/>
            <a:ext cx="1152525" cy="307975"/>
          </a:xfrm>
          <a:prstGeom prst="rect">
            <a:avLst/>
          </a:prstGeom>
          <a:noFill/>
        </p:spPr>
        <p:txBody>
          <a:bodyPr>
            <a:spAutoFit/>
          </a:bodyPr>
          <a:lstStyle/>
          <a:p>
            <a:pPr algn="ctr">
              <a:defRPr/>
            </a:pPr>
            <a:r>
              <a:rPr lang="en-US" sz="1400" dirty="0">
                <a:solidFill>
                  <a:schemeClr val="bg1">
                    <a:lumMod val="50000"/>
                  </a:schemeClr>
                </a:solidFill>
                <a:latin typeface="Arial Narrow" pitchFamily="34" charset="0"/>
              </a:rPr>
              <a:t>n = 318</a:t>
            </a:r>
          </a:p>
        </p:txBody>
      </p:sp>
      <p:sp>
        <p:nvSpPr>
          <p:cNvPr id="8" name="TextBox 7"/>
          <p:cNvSpPr txBox="1"/>
          <p:nvPr/>
        </p:nvSpPr>
        <p:spPr>
          <a:xfrm>
            <a:off x="6702425" y="5099050"/>
            <a:ext cx="1152525" cy="307975"/>
          </a:xfrm>
          <a:prstGeom prst="rect">
            <a:avLst/>
          </a:prstGeom>
          <a:noFill/>
        </p:spPr>
        <p:txBody>
          <a:bodyPr>
            <a:spAutoFit/>
          </a:bodyPr>
          <a:lstStyle/>
          <a:p>
            <a:pPr algn="ctr">
              <a:defRPr/>
            </a:pPr>
            <a:r>
              <a:rPr lang="en-US" sz="1400" dirty="0">
                <a:solidFill>
                  <a:schemeClr val="bg1">
                    <a:lumMod val="50000"/>
                  </a:schemeClr>
                </a:solidFill>
                <a:latin typeface="Arial Narrow" pitchFamily="34" charset="0"/>
              </a:rPr>
              <a:t>n = 72</a:t>
            </a:r>
          </a:p>
        </p:txBody>
      </p:sp>
      <p:graphicFrame>
        <p:nvGraphicFramePr>
          <p:cNvPr id="10242" name="Chart 8"/>
          <p:cNvGraphicFramePr>
            <a:graphicFrameLocks/>
          </p:cNvGraphicFramePr>
          <p:nvPr/>
        </p:nvGraphicFramePr>
        <p:xfrm>
          <a:off x="1836738" y="3224213"/>
          <a:ext cx="2593975" cy="2592387"/>
        </p:xfrm>
        <a:graphic>
          <a:graphicData uri="http://schemas.openxmlformats.org/presentationml/2006/ole">
            <mc:AlternateContent xmlns:mc="http://schemas.openxmlformats.org/markup-compatibility/2006">
              <mc:Choice xmlns:v="urn:schemas-microsoft-com:vml" Requires="v">
                <p:oleObj spid="_x0000_s10243" r:id="rId4" imgW="2597121" imgH="2591025" progId="Excel.Chart.8">
                  <p:embed/>
                </p:oleObj>
              </mc:Choice>
              <mc:Fallback>
                <p:oleObj r:id="rId4" imgW="2597121" imgH="2591025" progId="Excel.Chart.8">
                  <p:embed/>
                  <p:pic>
                    <p:nvPicPr>
                      <p:cNvPr id="0" name="Chart 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6738" y="3224213"/>
                        <a:ext cx="2593975" cy="2592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1346200" y="3540125"/>
            <a:ext cx="979488" cy="523875"/>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Unsure</a:t>
            </a:r>
          </a:p>
          <a:p>
            <a:pPr>
              <a:defRPr/>
            </a:pPr>
            <a:r>
              <a:rPr lang="en-US" sz="1400" dirty="0">
                <a:solidFill>
                  <a:schemeClr val="bg1">
                    <a:lumMod val="50000"/>
                  </a:schemeClr>
                </a:solidFill>
                <a:latin typeface="Arial Narrow" pitchFamily="34" charset="0"/>
              </a:rPr>
              <a:t>   38%</a:t>
            </a:r>
          </a:p>
        </p:txBody>
      </p:sp>
      <p:sp>
        <p:nvSpPr>
          <p:cNvPr id="12" name="TextBox 11"/>
          <p:cNvSpPr txBox="1"/>
          <p:nvPr/>
        </p:nvSpPr>
        <p:spPr>
          <a:xfrm>
            <a:off x="3765550" y="5445125"/>
            <a:ext cx="979488" cy="523875"/>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 Same</a:t>
            </a:r>
          </a:p>
          <a:p>
            <a:pPr>
              <a:defRPr/>
            </a:pPr>
            <a:r>
              <a:rPr lang="en-US" sz="1400" dirty="0">
                <a:solidFill>
                  <a:schemeClr val="bg1">
                    <a:lumMod val="50000"/>
                  </a:schemeClr>
                </a:solidFill>
                <a:latin typeface="Arial Narrow" pitchFamily="34" charset="0"/>
              </a:rPr>
              <a:t>   39%</a:t>
            </a:r>
          </a:p>
        </p:txBody>
      </p:sp>
      <p:sp>
        <p:nvSpPr>
          <p:cNvPr id="13" name="TextBox 12"/>
          <p:cNvSpPr txBox="1"/>
          <p:nvPr/>
        </p:nvSpPr>
        <p:spPr>
          <a:xfrm>
            <a:off x="4341813" y="4173538"/>
            <a:ext cx="1095375" cy="522287"/>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More Difficult</a:t>
            </a:r>
          </a:p>
          <a:p>
            <a:pPr>
              <a:defRPr/>
            </a:pPr>
            <a:r>
              <a:rPr lang="en-US" sz="1400" dirty="0">
                <a:solidFill>
                  <a:schemeClr val="bg1">
                    <a:lumMod val="50000"/>
                  </a:schemeClr>
                </a:solidFill>
                <a:latin typeface="Arial Narrow" pitchFamily="34" charset="0"/>
              </a:rPr>
              <a:t>       1%</a:t>
            </a:r>
          </a:p>
        </p:txBody>
      </p:sp>
      <p:sp>
        <p:nvSpPr>
          <p:cNvPr id="14" name="TextBox 13"/>
          <p:cNvSpPr txBox="1"/>
          <p:nvPr/>
        </p:nvSpPr>
        <p:spPr>
          <a:xfrm>
            <a:off x="3881438" y="3194050"/>
            <a:ext cx="979487" cy="523875"/>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 Easier</a:t>
            </a:r>
          </a:p>
          <a:p>
            <a:pPr>
              <a:defRPr/>
            </a:pPr>
            <a:r>
              <a:rPr lang="en-US" sz="1400" dirty="0">
                <a:solidFill>
                  <a:schemeClr val="bg1">
                    <a:lumMod val="50000"/>
                  </a:schemeClr>
                </a:solidFill>
                <a:latin typeface="Arial Narrow" pitchFamily="34" charset="0"/>
              </a:rPr>
              <a:t>   23%</a:t>
            </a:r>
          </a:p>
        </p:txBody>
      </p:sp>
      <p:sp>
        <p:nvSpPr>
          <p:cNvPr id="29710" name="TextBox 15"/>
          <p:cNvSpPr txBox="1">
            <a:spLocks noChangeArrowheads="1"/>
          </p:cNvSpPr>
          <p:nvPr/>
        </p:nvSpPr>
        <p:spPr bwMode="auto">
          <a:xfrm rot="10800000" flipV="1">
            <a:off x="1000125" y="952500"/>
            <a:ext cx="7200900" cy="738188"/>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The impact of the recent legislation to require state university acceptance of KCTCS credits had yet to make a major impression on these teachers and counselors.  Only 23 percent thought it had gotten easier to transfer credits and only 28 percent of them attributed it to the new legislation. </a:t>
            </a:r>
          </a:p>
        </p:txBody>
      </p:sp>
      <p:cxnSp>
        <p:nvCxnSpPr>
          <p:cNvPr id="17" name="Straight Arrow Connector 16"/>
          <p:cNvCxnSpPr/>
          <p:nvPr/>
        </p:nvCxnSpPr>
        <p:spPr>
          <a:xfrm>
            <a:off x="4745038" y="3424238"/>
            <a:ext cx="1004887" cy="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Box 4"/>
          <p:cNvSpPr txBox="1">
            <a:spLocks noChangeArrowheads="1"/>
          </p:cNvSpPr>
          <p:nvPr/>
        </p:nvSpPr>
        <p:spPr bwMode="auto">
          <a:xfrm rot="10800000" flipV="1">
            <a:off x="2439988" y="344488"/>
            <a:ext cx="4608512" cy="369887"/>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Recommended Usage Of KCTCS Opportunities</a:t>
            </a:r>
          </a:p>
        </p:txBody>
      </p:sp>
      <p:sp>
        <p:nvSpPr>
          <p:cNvPr id="4" name="TextBox 3"/>
          <p:cNvSpPr txBox="1"/>
          <p:nvPr/>
        </p:nvSpPr>
        <p:spPr>
          <a:xfrm rot="10800000" flipV="1">
            <a:off x="885825" y="1795463"/>
            <a:ext cx="7372350" cy="3079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In the past several years have you ever recommended to a student that they (___) at a KCTCS college?</a:t>
            </a:r>
          </a:p>
        </p:txBody>
      </p:sp>
      <p:graphicFrame>
        <p:nvGraphicFramePr>
          <p:cNvPr id="11266" name="Chart 4"/>
          <p:cNvGraphicFramePr>
            <a:graphicFrameLocks/>
          </p:cNvGraphicFramePr>
          <p:nvPr/>
        </p:nvGraphicFramePr>
        <p:xfrm>
          <a:off x="1144588" y="2506663"/>
          <a:ext cx="7318375" cy="3714750"/>
        </p:xfrm>
        <a:graphic>
          <a:graphicData uri="http://schemas.openxmlformats.org/presentationml/2006/ole">
            <mc:AlternateContent xmlns:mc="http://schemas.openxmlformats.org/markup-compatibility/2006">
              <mc:Choice xmlns:v="urn:schemas-microsoft-com:vml" Requires="v">
                <p:oleObj spid="_x0000_s11267" r:id="rId4" imgW="7315834" imgH="3718882" progId="Excel.Chart.8">
                  <p:embed/>
                </p:oleObj>
              </mc:Choice>
              <mc:Fallback>
                <p:oleObj r:id="rId4" imgW="7315834" imgH="3718882" progId="Excel.Chart.8">
                  <p:embed/>
                  <p:pic>
                    <p:nvPicPr>
                      <p:cNvPr id="0" name="Char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4588" y="2506663"/>
                        <a:ext cx="7318375" cy="3714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25" name="TextBox 5"/>
          <p:cNvSpPr txBox="1">
            <a:spLocks noChangeArrowheads="1"/>
          </p:cNvSpPr>
          <p:nvPr/>
        </p:nvSpPr>
        <p:spPr bwMode="auto">
          <a:xfrm rot="10800000" flipV="1">
            <a:off x="539750" y="1001713"/>
            <a:ext cx="8121650" cy="522287"/>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Kentucky teachers and counselors were clearly “selling” the KCTCS brand to their students.  Four out of five had recommended that a student enroll in an associate program.  The majority suggested other alternatives as well.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9938" y="2276475"/>
          <a:ext cx="7720012" cy="3451225"/>
        </p:xfrm>
        <a:graphic>
          <a:graphicData uri="http://schemas.openxmlformats.org/drawingml/2006/table">
            <a:tbl>
              <a:tblPr firstRow="1" bandRow="1">
                <a:tableStyleId>{5C22544A-7EE6-4342-B048-85BDC9FD1C3A}</a:tableStyleId>
              </a:tblPr>
              <a:tblGrid>
                <a:gridCol w="3225992"/>
                <a:gridCol w="633676"/>
                <a:gridCol w="1929834"/>
                <a:gridCol w="1929834"/>
              </a:tblGrid>
              <a:tr h="324407">
                <a:tc>
                  <a:txBody>
                    <a:bodyPr/>
                    <a:lstStyle/>
                    <a:p>
                      <a:pPr algn="ctr"/>
                      <a:endParaRPr lang="en-US" sz="1400" b="1" dirty="0">
                        <a:latin typeface="Arial Narrow" pitchFamily="34" charset="0"/>
                      </a:endParaRPr>
                    </a:p>
                  </a:txBody>
                  <a:tcPr>
                    <a:lnL w="1905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04A7B"/>
                    </a:solidFill>
                  </a:tcPr>
                </a:tc>
                <a:tc>
                  <a:txBody>
                    <a:bodyPr/>
                    <a:lstStyle/>
                    <a:p>
                      <a:pPr algn="ctr"/>
                      <a:endParaRPr lang="en-US" sz="1400" b="1" dirty="0">
                        <a:latin typeface="Arial Narrow"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04A7B"/>
                    </a:solidFill>
                  </a:tcPr>
                </a:tc>
                <a:tc gridSpan="2">
                  <a:txBody>
                    <a:bodyPr/>
                    <a:lstStyle/>
                    <a:p>
                      <a:pPr algn="ctr"/>
                      <a:r>
                        <a:rPr lang="en-US" sz="1400" b="1" dirty="0" smtClean="0">
                          <a:latin typeface="Arial Narrow" pitchFamily="34" charset="0"/>
                        </a:rPr>
                        <a:t>Percent “Yes”</a:t>
                      </a:r>
                      <a:endParaRPr lang="en-US" sz="1400" b="1" dirty="0">
                        <a:latin typeface="Arial Narrow" pitchFamily="34" charset="0"/>
                      </a:endParaRPr>
                    </a:p>
                  </a:txBody>
                  <a:tcPr>
                    <a:lnL w="1270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04A7B"/>
                    </a:solidFill>
                  </a:tcPr>
                </a:tc>
                <a:tc hMerge="1">
                  <a:txBody>
                    <a:bodyPr/>
                    <a:lstStyle/>
                    <a:p>
                      <a:endParaRPr lang="en-US" dirty="0"/>
                    </a:p>
                  </a:txBody>
                  <a:tcPr/>
                </a:tc>
              </a:tr>
              <a:tr h="324407">
                <a:tc>
                  <a:txBody>
                    <a:bodyPr/>
                    <a:lstStyle/>
                    <a:p>
                      <a:pPr algn="l"/>
                      <a:endParaRPr lang="en-US" sz="1400" b="1" u="sng" dirty="0">
                        <a:latin typeface="Arial Narrow" pitchFamily="34" charset="0"/>
                      </a:endParaRPr>
                    </a:p>
                  </a:txBody>
                  <a:tcPr>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a:endParaRPr lang="en-US" sz="1400" b="1" dirty="0">
                        <a:latin typeface="Arial Narrow"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a:r>
                        <a:rPr lang="en-US" sz="1400" b="1" u="sng" dirty="0" smtClean="0">
                          <a:latin typeface="Arial Narrow" pitchFamily="34" charset="0"/>
                        </a:rPr>
                        <a:t>Then (%)</a:t>
                      </a:r>
                      <a:endParaRPr lang="en-US" sz="1400" b="1" u="sng" dirty="0">
                        <a:latin typeface="Arial Narrow"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a:r>
                        <a:rPr lang="en-US" sz="1400" b="1" u="sng" dirty="0" smtClean="0">
                          <a:latin typeface="Arial Narrow" pitchFamily="34" charset="0"/>
                        </a:rPr>
                        <a:t>Now</a:t>
                      </a:r>
                      <a:r>
                        <a:rPr lang="en-US" sz="1400" b="1" u="sng" baseline="0" dirty="0" smtClean="0">
                          <a:latin typeface="Arial Narrow" pitchFamily="34" charset="0"/>
                        </a:rPr>
                        <a:t> </a:t>
                      </a:r>
                      <a:r>
                        <a:rPr lang="en-US" sz="1400" b="1" u="sng" dirty="0" smtClean="0">
                          <a:latin typeface="Arial Narrow" pitchFamily="34" charset="0"/>
                        </a:rPr>
                        <a:t>(%)</a:t>
                      </a:r>
                      <a:endParaRPr lang="en-US" sz="1400" b="1" u="sng" dirty="0">
                        <a:latin typeface="Arial Narrow" pitchFamily="34" charset="0"/>
                      </a:endParaRPr>
                    </a:p>
                  </a:txBody>
                  <a:tcPr>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r>
              <a:tr h="453282">
                <a:tc>
                  <a:txBody>
                    <a:bodyPr/>
                    <a:lstStyle/>
                    <a:p>
                      <a:pPr algn="ctr"/>
                      <a:r>
                        <a:rPr lang="en-US" sz="1400" b="1" dirty="0" smtClean="0">
                          <a:latin typeface="Arial Narrow" pitchFamily="34" charset="0"/>
                        </a:rPr>
                        <a:t>A student interested in entering a technical field of employment</a:t>
                      </a:r>
                      <a:endParaRPr lang="en-US" sz="1400" b="1" dirty="0">
                        <a:latin typeface="Arial Narrow" pitchFamily="34" charset="0"/>
                      </a:endParaRPr>
                    </a:p>
                  </a:txBody>
                  <a:tcPr anchor="ctr">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en-US" sz="1400" b="1" dirty="0">
                        <a:latin typeface="Arial Narrow"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400" b="1" dirty="0" smtClean="0">
                          <a:latin typeface="Arial Narrow" pitchFamily="34" charset="0"/>
                        </a:rPr>
                        <a:t>94</a:t>
                      </a:r>
                      <a:endParaRPr lang="en-US" sz="1400" b="1" dirty="0">
                        <a:latin typeface="Arial Narrow"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400" b="1" dirty="0" smtClean="0">
                          <a:latin typeface="Arial Narrow" pitchFamily="34" charset="0"/>
                        </a:rPr>
                        <a:t>94</a:t>
                      </a:r>
                      <a:endParaRPr lang="en-US" sz="1400" b="1" dirty="0">
                        <a:latin typeface="Arial Narrow" pitchFamily="34" charset="0"/>
                      </a:endParaRPr>
                    </a:p>
                  </a:txBody>
                  <a:tcPr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453282">
                <a:tc>
                  <a:txBody>
                    <a:bodyPr/>
                    <a:lstStyle/>
                    <a:p>
                      <a:pPr algn="ctr"/>
                      <a:r>
                        <a:rPr lang="en-US" sz="1400" b="1" dirty="0" smtClean="0">
                          <a:latin typeface="Arial Narrow" pitchFamily="34" charset="0"/>
                        </a:rPr>
                        <a:t>A student</a:t>
                      </a:r>
                      <a:r>
                        <a:rPr lang="en-US" sz="1400" b="1" baseline="0" dirty="0" smtClean="0">
                          <a:latin typeface="Arial Narrow" pitchFamily="34" charset="0"/>
                        </a:rPr>
                        <a:t> who was otherwise not considering postsecondary education</a:t>
                      </a:r>
                      <a:endParaRPr lang="en-US" sz="1400" b="1" dirty="0">
                        <a:latin typeface="Arial Narrow" pitchFamily="34" charset="0"/>
                      </a:endParaRPr>
                    </a:p>
                  </a:txBody>
                  <a:tcPr anchor="ctr">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a:endParaRPr lang="en-US" sz="1400" b="1" dirty="0">
                        <a:latin typeface="Arial Narrow"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a:r>
                        <a:rPr lang="en-US" sz="1400" b="1" dirty="0" smtClean="0">
                          <a:latin typeface="Arial Narrow" pitchFamily="34" charset="0"/>
                        </a:rPr>
                        <a:t>92</a:t>
                      </a:r>
                      <a:endParaRPr lang="en-US" sz="1400" b="1" dirty="0">
                        <a:latin typeface="Arial Narrow"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a:r>
                        <a:rPr lang="en-US" sz="1400" b="1" dirty="0" smtClean="0">
                          <a:latin typeface="Arial Narrow" pitchFamily="34" charset="0"/>
                        </a:rPr>
                        <a:t>92</a:t>
                      </a:r>
                      <a:endParaRPr lang="en-US" sz="1400" b="1" dirty="0">
                        <a:latin typeface="Arial Narrow" pitchFamily="34" charset="0"/>
                      </a:endParaRPr>
                    </a:p>
                  </a:txBody>
                  <a:tcPr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r>
              <a:tr h="324407">
                <a:tc>
                  <a:txBody>
                    <a:bodyPr/>
                    <a:lstStyle/>
                    <a:p>
                      <a:pPr algn="ctr"/>
                      <a:r>
                        <a:rPr lang="en-US" sz="1400" b="1" u="none" dirty="0" smtClean="0">
                          <a:latin typeface="Arial Narrow" pitchFamily="34" charset="0"/>
                        </a:rPr>
                        <a:t>A</a:t>
                      </a:r>
                      <a:r>
                        <a:rPr lang="en-US" sz="1400" b="1" u="none" baseline="0" dirty="0" smtClean="0">
                          <a:latin typeface="Arial Narrow" pitchFamily="34" charset="0"/>
                        </a:rPr>
                        <a:t> student struggling with academics</a:t>
                      </a:r>
                      <a:endParaRPr lang="en-US" sz="1400" b="1" u="none" dirty="0">
                        <a:latin typeface="Arial Narrow" pitchFamily="34" charset="0"/>
                      </a:endParaRPr>
                    </a:p>
                  </a:txBody>
                  <a:tcPr anchor="ctr">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en-US" sz="1400" b="1" dirty="0">
                        <a:latin typeface="Arial Narrow"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400" b="1" dirty="0" smtClean="0">
                          <a:latin typeface="Arial Narrow" pitchFamily="34" charset="0"/>
                        </a:rPr>
                        <a:t>89</a:t>
                      </a:r>
                      <a:endParaRPr lang="en-US" sz="1400" b="1" dirty="0">
                        <a:latin typeface="Arial Narrow"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400" b="1" dirty="0" smtClean="0">
                          <a:latin typeface="Arial Narrow" pitchFamily="34" charset="0"/>
                        </a:rPr>
                        <a:t>89</a:t>
                      </a:r>
                      <a:endParaRPr lang="en-US" sz="1400" b="1" dirty="0">
                        <a:latin typeface="Arial Narrow" pitchFamily="34" charset="0"/>
                      </a:endParaRPr>
                    </a:p>
                  </a:txBody>
                  <a:tcPr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453282">
                <a:tc>
                  <a:txBody>
                    <a:bodyPr/>
                    <a:lstStyle/>
                    <a:p>
                      <a:pPr algn="ctr"/>
                      <a:r>
                        <a:rPr lang="en-US" sz="1400" b="1" dirty="0" smtClean="0">
                          <a:latin typeface="Arial Narrow" pitchFamily="34" charset="0"/>
                        </a:rPr>
                        <a:t>A student whose family you think is struggling financially</a:t>
                      </a:r>
                      <a:endParaRPr lang="en-US" sz="1400" b="1" dirty="0">
                        <a:latin typeface="Arial Narrow" pitchFamily="34" charset="0"/>
                      </a:endParaRPr>
                    </a:p>
                  </a:txBody>
                  <a:tcPr anchor="ctr">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a:endParaRPr lang="en-US" sz="1400" b="1" dirty="0">
                        <a:latin typeface="Arial Narrow"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a:r>
                        <a:rPr lang="en-US" sz="1400" b="1" dirty="0" smtClean="0">
                          <a:latin typeface="Arial Narrow" pitchFamily="34" charset="0"/>
                        </a:rPr>
                        <a:t>NA</a:t>
                      </a:r>
                      <a:endParaRPr lang="en-US" sz="1400" b="1" dirty="0">
                        <a:latin typeface="Arial Narrow"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a:r>
                        <a:rPr lang="en-US" sz="1400" b="1" dirty="0" smtClean="0">
                          <a:latin typeface="Arial Narrow" pitchFamily="34" charset="0"/>
                        </a:rPr>
                        <a:t>86</a:t>
                      </a:r>
                      <a:endParaRPr lang="en-US" sz="1400" b="1" dirty="0">
                        <a:latin typeface="Arial Narrow" pitchFamily="34" charset="0"/>
                      </a:endParaRPr>
                    </a:p>
                  </a:txBody>
                  <a:tcPr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r>
              <a:tr h="324407">
                <a:tc>
                  <a:txBody>
                    <a:bodyPr/>
                    <a:lstStyle/>
                    <a:p>
                      <a:pPr algn="ctr"/>
                      <a:r>
                        <a:rPr lang="en-US" sz="1400" b="1" dirty="0" smtClean="0">
                          <a:latin typeface="Arial Narrow" pitchFamily="34" charset="0"/>
                        </a:rPr>
                        <a:t>An honor student</a:t>
                      </a:r>
                      <a:endParaRPr lang="en-US" sz="1400" b="1" dirty="0">
                        <a:latin typeface="Arial Narrow" pitchFamily="34" charset="0"/>
                      </a:endParaRPr>
                    </a:p>
                  </a:txBody>
                  <a:tcPr anchor="ctr">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en-US" sz="1400" b="1" dirty="0">
                        <a:latin typeface="Arial Narrow"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400" b="1" dirty="0" smtClean="0">
                          <a:latin typeface="Arial Narrow" pitchFamily="34" charset="0"/>
                        </a:rPr>
                        <a:t>59</a:t>
                      </a:r>
                      <a:endParaRPr lang="en-US" sz="1400" b="1" dirty="0">
                        <a:latin typeface="Arial Narrow"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400" b="1" dirty="0" smtClean="0">
                          <a:latin typeface="Arial Narrow" pitchFamily="34" charset="0"/>
                        </a:rPr>
                        <a:t>50</a:t>
                      </a:r>
                      <a:endParaRPr lang="en-US" sz="1400" b="1" dirty="0">
                        <a:latin typeface="Arial Narrow" pitchFamily="34" charset="0"/>
                      </a:endParaRPr>
                    </a:p>
                  </a:txBody>
                  <a:tcPr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24407">
                <a:tc>
                  <a:txBody>
                    <a:bodyPr/>
                    <a:lstStyle/>
                    <a:p>
                      <a:pPr algn="ctr"/>
                      <a:endParaRPr lang="en-US" sz="1400" b="1" dirty="0">
                        <a:latin typeface="Arial Narrow" pitchFamily="34" charset="0"/>
                      </a:endParaRPr>
                    </a:p>
                  </a:txBody>
                  <a:tcPr anchor="ctr">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a:endParaRPr lang="en-US" sz="1400" b="1" dirty="0">
                        <a:latin typeface="Arial Narrow"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a:endParaRPr lang="en-US" sz="1400" b="1" dirty="0">
                        <a:latin typeface="Arial Narrow"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a:endParaRPr lang="en-US" sz="1400" b="1" dirty="0">
                        <a:latin typeface="Arial Narrow" pitchFamily="34" charset="0"/>
                      </a:endParaRPr>
                    </a:p>
                  </a:txBody>
                  <a:tcPr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r>
              <a:tr h="239973">
                <a:tc>
                  <a:txBody>
                    <a:bodyPr/>
                    <a:lstStyle/>
                    <a:p>
                      <a:pPr algn="ctr"/>
                      <a:r>
                        <a:rPr lang="en-US" sz="1200" b="0" dirty="0" smtClean="0">
                          <a:latin typeface="Arial Narrow" pitchFamily="34" charset="0"/>
                        </a:rPr>
                        <a:t>n =</a:t>
                      </a:r>
                      <a:endParaRPr lang="en-US" sz="1200" b="0" dirty="0">
                        <a:latin typeface="Arial Narrow" pitchFamily="34" charset="0"/>
                      </a:endParaRPr>
                    </a:p>
                  </a:txBody>
                  <a:tcPr anchor="ctr">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en-US" sz="1200" b="0" dirty="0">
                        <a:latin typeface="Arial Narrow"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00" b="0" dirty="0" smtClean="0">
                          <a:latin typeface="Arial Narrow" pitchFamily="34" charset="0"/>
                        </a:rPr>
                        <a:t>(196)</a:t>
                      </a:r>
                      <a:endParaRPr lang="en-US" sz="1200" b="0" dirty="0">
                        <a:latin typeface="Arial Narrow"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00" b="0" dirty="0" smtClean="0">
                          <a:latin typeface="Arial Narrow" pitchFamily="34" charset="0"/>
                        </a:rPr>
                        <a:t>(318)</a:t>
                      </a:r>
                      <a:endParaRPr lang="en-US" sz="1200" b="0" dirty="0">
                        <a:latin typeface="Arial Narrow" pitchFamily="34" charset="0"/>
                      </a:endParaRPr>
                    </a:p>
                  </a:txBody>
                  <a:tcPr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3" name="TextBox 2"/>
          <p:cNvSpPr txBox="1"/>
          <p:nvPr/>
        </p:nvSpPr>
        <p:spPr>
          <a:xfrm rot="10800000" flipV="1">
            <a:off x="769938" y="1643063"/>
            <a:ext cx="7604125" cy="5238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In the past several years, have you ever recommended that the following type of student seriously consider enrolling in a Kentucky Community and Technical college?</a:t>
            </a:r>
          </a:p>
        </p:txBody>
      </p:sp>
      <p:sp>
        <p:nvSpPr>
          <p:cNvPr id="32807" name="TextBox 3"/>
          <p:cNvSpPr txBox="1">
            <a:spLocks noChangeArrowheads="1"/>
          </p:cNvSpPr>
          <p:nvPr/>
        </p:nvSpPr>
        <p:spPr bwMode="auto">
          <a:xfrm rot="10800000" flipV="1">
            <a:off x="2613025" y="317500"/>
            <a:ext cx="3881438" cy="369888"/>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KCTCS Student Recommendation</a:t>
            </a:r>
          </a:p>
        </p:txBody>
      </p:sp>
      <p:sp>
        <p:nvSpPr>
          <p:cNvPr id="31785" name="TextBox 5"/>
          <p:cNvSpPr txBox="1">
            <a:spLocks noChangeArrowheads="1"/>
          </p:cNvSpPr>
          <p:nvPr/>
        </p:nvSpPr>
        <p:spPr bwMode="auto">
          <a:xfrm rot="10800000" flipV="1">
            <a:off x="482600" y="836613"/>
            <a:ext cx="8178800" cy="738187"/>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KCTCS schools were mostly appreciated for what they can do for their students who might otherwise not consider school after high school or those looking for a technical field to excel in as a way to a better job.  They also thought it would be a good fit for those struggling with academics or finances.</a:t>
            </a:r>
          </a:p>
        </p:txBody>
      </p:sp>
      <p:sp>
        <p:nvSpPr>
          <p:cNvPr id="7" name="Isosceles Triangle 6"/>
          <p:cNvSpPr/>
          <p:nvPr/>
        </p:nvSpPr>
        <p:spPr>
          <a:xfrm rot="10800000">
            <a:off x="7683500" y="4926013"/>
            <a:ext cx="119063" cy="1143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TextBox 4"/>
          <p:cNvSpPr txBox="1">
            <a:spLocks noChangeArrowheads="1"/>
          </p:cNvSpPr>
          <p:nvPr/>
        </p:nvSpPr>
        <p:spPr bwMode="auto">
          <a:xfrm>
            <a:off x="596900" y="5848350"/>
            <a:ext cx="8296275" cy="461963"/>
          </a:xfrm>
          <a:prstGeom prst="rect">
            <a:avLst/>
          </a:prstGeom>
          <a:noFill/>
          <a:ln w="9525">
            <a:noFill/>
            <a:miter lim="800000"/>
            <a:headEnd/>
            <a:tailEnd/>
          </a:ln>
        </p:spPr>
        <p:txBody>
          <a:bodyPr>
            <a:spAutoFit/>
          </a:bodyPr>
          <a:lstStyle/>
          <a:p>
            <a:pPr>
              <a:defRPr/>
            </a:pPr>
            <a:r>
              <a:rPr lang="en-US" sz="1200" dirty="0">
                <a:solidFill>
                  <a:schemeClr val="bg1">
                    <a:lumMod val="50000"/>
                  </a:schemeClr>
                </a:solidFill>
                <a:latin typeface="Arial Narrow" pitchFamily="34" charset="0"/>
              </a:rPr>
              <a:t>The (n) indicates the number of respondents who were asked the question.  Sample sizes for those who gave a response varied for individual items.  Percents are based on those who gave a response to the statement.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5"/>
          <p:cNvSpPr txBox="1">
            <a:spLocks noChangeArrowheads="1"/>
          </p:cNvSpPr>
          <p:nvPr/>
        </p:nvSpPr>
        <p:spPr bwMode="auto">
          <a:xfrm>
            <a:off x="1066800" y="381000"/>
            <a:ext cx="7010400" cy="338138"/>
          </a:xfrm>
          <a:prstGeom prst="rect">
            <a:avLst/>
          </a:prstGeom>
          <a:noFill/>
          <a:ln w="9525">
            <a:noFill/>
            <a:miter lim="800000"/>
            <a:headEnd/>
            <a:tailEnd/>
          </a:ln>
        </p:spPr>
        <p:txBody>
          <a:bodyPr>
            <a:spAutoFit/>
          </a:bodyPr>
          <a:lstStyle/>
          <a:p>
            <a:pPr algn="ctr" eaLnBrk="0" hangingPunct="0">
              <a:spcBef>
                <a:spcPct val="50000"/>
              </a:spcBef>
            </a:pPr>
            <a:r>
              <a:rPr lang="en-US" sz="1600" b="1">
                <a:solidFill>
                  <a:schemeClr val="bg1"/>
                </a:solidFill>
                <a:latin typeface="Arial Narrow" pitchFamily="34" charset="0"/>
              </a:rPr>
              <a:t>Research Design: Teachers &amp; Counselors</a:t>
            </a:r>
          </a:p>
        </p:txBody>
      </p:sp>
      <p:sp>
        <p:nvSpPr>
          <p:cNvPr id="13321" name="Text Box 7"/>
          <p:cNvSpPr txBox="1">
            <a:spLocks noChangeArrowheads="1"/>
          </p:cNvSpPr>
          <p:nvPr/>
        </p:nvSpPr>
        <p:spPr bwMode="auto">
          <a:xfrm>
            <a:off x="250825" y="893763"/>
            <a:ext cx="8664575" cy="4894262"/>
          </a:xfrm>
          <a:prstGeom prst="rect">
            <a:avLst/>
          </a:prstGeom>
          <a:noFill/>
          <a:ln w="9525">
            <a:noFill/>
            <a:miter lim="800000"/>
            <a:headEnd/>
            <a:tailEnd/>
          </a:ln>
        </p:spPr>
        <p:txBody>
          <a:bodyPr>
            <a:spAutoFit/>
          </a:bodyPr>
          <a:lstStyle/>
          <a:p>
            <a:pPr eaLnBrk="0" hangingPunct="0">
              <a:spcAft>
                <a:spcPts val="600"/>
              </a:spcAft>
              <a:tabLst>
                <a:tab pos="173038" algn="l"/>
                <a:tab pos="346075" algn="l"/>
              </a:tabLst>
              <a:defRPr/>
            </a:pPr>
            <a:r>
              <a:rPr lang="en-US" sz="1600" b="1" u="sng" dirty="0">
                <a:solidFill>
                  <a:schemeClr val="accent4">
                    <a:lumMod val="75000"/>
                  </a:schemeClr>
                </a:solidFill>
                <a:latin typeface="Arial Narrow" pitchFamily="34" charset="0"/>
              </a:rPr>
              <a:t>Objective</a:t>
            </a:r>
          </a:p>
          <a:p>
            <a:pPr eaLnBrk="0" hangingPunct="0">
              <a:tabLst>
                <a:tab pos="173038" algn="l"/>
                <a:tab pos="346075" algn="l"/>
              </a:tabLst>
              <a:defRPr/>
            </a:pPr>
            <a:r>
              <a:rPr lang="en-US" sz="1600" dirty="0">
                <a:solidFill>
                  <a:schemeClr val="tx1">
                    <a:lumMod val="50000"/>
                    <a:lumOff val="50000"/>
                  </a:schemeClr>
                </a:solidFill>
                <a:latin typeface="Arial Narrow" pitchFamily="34" charset="0"/>
              </a:rPr>
              <a:t>To understand the perceptions and attitudes of Kentucky public high school teachers and counselors of junior and senior high school students regarding Kentucky Community and Technical Colleges.</a:t>
            </a:r>
          </a:p>
          <a:p>
            <a:pPr eaLnBrk="0" hangingPunct="0">
              <a:tabLst>
                <a:tab pos="173038" algn="l"/>
                <a:tab pos="346075" algn="l"/>
              </a:tabLst>
              <a:defRPr/>
            </a:pPr>
            <a:endParaRPr lang="en-US" sz="1600" dirty="0">
              <a:solidFill>
                <a:schemeClr val="tx1">
                  <a:lumMod val="50000"/>
                  <a:lumOff val="50000"/>
                </a:schemeClr>
              </a:solidFill>
              <a:latin typeface="Arial Narrow" pitchFamily="34" charset="0"/>
            </a:endParaRPr>
          </a:p>
          <a:p>
            <a:pPr eaLnBrk="0" hangingPunct="0">
              <a:spcAft>
                <a:spcPts val="600"/>
              </a:spcAft>
              <a:tabLst>
                <a:tab pos="173038" algn="l"/>
                <a:tab pos="346075" algn="l"/>
              </a:tabLst>
              <a:defRPr/>
            </a:pPr>
            <a:r>
              <a:rPr lang="en-US" sz="1600" b="1" u="sng" dirty="0">
                <a:solidFill>
                  <a:schemeClr val="accent4">
                    <a:lumMod val="75000"/>
                  </a:schemeClr>
                </a:solidFill>
                <a:latin typeface="Arial Narrow" pitchFamily="34" charset="0"/>
              </a:rPr>
              <a:t>Methodology</a:t>
            </a:r>
          </a:p>
          <a:p>
            <a:pPr eaLnBrk="0" hangingPunct="0">
              <a:tabLst>
                <a:tab pos="173038" algn="l"/>
                <a:tab pos="346075" algn="l"/>
              </a:tabLst>
              <a:defRPr/>
            </a:pPr>
            <a:r>
              <a:rPr lang="en-US" sz="1600" dirty="0">
                <a:solidFill>
                  <a:schemeClr val="tx1">
                    <a:lumMod val="50000"/>
                    <a:lumOff val="50000"/>
                  </a:schemeClr>
                </a:solidFill>
                <a:latin typeface="Arial Narrow" pitchFamily="34" charset="0"/>
              </a:rPr>
              <a:t>Online Survey</a:t>
            </a:r>
          </a:p>
          <a:p>
            <a:pPr eaLnBrk="0" hangingPunct="0">
              <a:tabLst>
                <a:tab pos="173038" algn="l"/>
                <a:tab pos="346075" algn="l"/>
              </a:tabLst>
              <a:defRPr/>
            </a:pPr>
            <a:endParaRPr lang="en-US" sz="1600" dirty="0">
              <a:solidFill>
                <a:schemeClr val="tx1">
                  <a:lumMod val="50000"/>
                  <a:lumOff val="50000"/>
                </a:schemeClr>
              </a:solidFill>
              <a:latin typeface="Arial Narrow" pitchFamily="34" charset="0"/>
            </a:endParaRPr>
          </a:p>
          <a:p>
            <a:pPr eaLnBrk="0" hangingPunct="0">
              <a:tabLst>
                <a:tab pos="173038" algn="l"/>
                <a:tab pos="346075" algn="l"/>
              </a:tabLst>
              <a:defRPr/>
            </a:pPr>
            <a:r>
              <a:rPr lang="en-US" sz="1600" dirty="0">
                <a:solidFill>
                  <a:schemeClr val="tx1">
                    <a:lumMod val="50000"/>
                    <a:lumOff val="50000"/>
                  </a:schemeClr>
                </a:solidFill>
                <a:latin typeface="Arial Narrow" pitchFamily="34" charset="0"/>
              </a:rPr>
              <a:t>Multi-stage design </a:t>
            </a:r>
          </a:p>
          <a:p>
            <a:pPr eaLnBrk="0" hangingPunct="0">
              <a:tabLst>
                <a:tab pos="173038" algn="l"/>
                <a:tab pos="346075" algn="l"/>
              </a:tabLst>
              <a:defRPr/>
            </a:pPr>
            <a:endParaRPr lang="en-US" sz="1600" dirty="0">
              <a:solidFill>
                <a:schemeClr val="tx1">
                  <a:lumMod val="50000"/>
                  <a:lumOff val="50000"/>
                </a:schemeClr>
              </a:solidFill>
              <a:latin typeface="Arial Narrow" pitchFamily="34" charset="0"/>
            </a:endParaRPr>
          </a:p>
          <a:p>
            <a:pPr eaLnBrk="0" hangingPunct="0">
              <a:tabLst>
                <a:tab pos="173038" algn="l"/>
                <a:tab pos="346075" algn="l"/>
              </a:tabLst>
              <a:defRPr/>
            </a:pPr>
            <a:r>
              <a:rPr lang="en-US" sz="1600" dirty="0">
                <a:solidFill>
                  <a:schemeClr val="tx1">
                    <a:lumMod val="50000"/>
                    <a:lumOff val="50000"/>
                  </a:schemeClr>
                </a:solidFill>
                <a:latin typeface="Arial Narrow" pitchFamily="34" charset="0"/>
              </a:rPr>
              <a:t>Interviewers contacted high school principals throughout the state of Kentucky to ask their permission to send their teachers and counselors of juniors and seniors an invitation and link to do an online survey about postsecondary education.</a:t>
            </a:r>
          </a:p>
          <a:p>
            <a:pPr eaLnBrk="0" hangingPunct="0">
              <a:tabLst>
                <a:tab pos="173038" algn="l"/>
                <a:tab pos="346075" algn="l"/>
              </a:tabLst>
              <a:defRPr/>
            </a:pPr>
            <a:endParaRPr lang="en-US" sz="1600" dirty="0">
              <a:solidFill>
                <a:schemeClr val="tx1">
                  <a:lumMod val="50000"/>
                  <a:lumOff val="50000"/>
                </a:schemeClr>
              </a:solidFill>
              <a:latin typeface="Arial Narrow" pitchFamily="34" charset="0"/>
            </a:endParaRPr>
          </a:p>
          <a:p>
            <a:pPr eaLnBrk="0" hangingPunct="0">
              <a:tabLst>
                <a:tab pos="173038" algn="l"/>
                <a:tab pos="346075" algn="l"/>
              </a:tabLst>
              <a:defRPr/>
            </a:pPr>
            <a:r>
              <a:rPr lang="en-US" sz="1600" dirty="0">
                <a:solidFill>
                  <a:schemeClr val="tx1">
                    <a:lumMod val="50000"/>
                    <a:lumOff val="50000"/>
                  </a:schemeClr>
                </a:solidFill>
                <a:latin typeface="Arial Narrow" pitchFamily="34" charset="0"/>
              </a:rPr>
              <a:t>A spreadsheet was sent to all of those who agreed asking them to provide the email addresses of all teachers and counselors of juniors and seniors in their school.</a:t>
            </a:r>
          </a:p>
          <a:p>
            <a:pPr eaLnBrk="0" hangingPunct="0">
              <a:tabLst>
                <a:tab pos="173038" algn="l"/>
                <a:tab pos="346075" algn="l"/>
              </a:tabLst>
              <a:defRPr/>
            </a:pPr>
            <a:endParaRPr lang="en-US" sz="1600" dirty="0">
              <a:solidFill>
                <a:schemeClr val="tx1">
                  <a:lumMod val="50000"/>
                  <a:lumOff val="50000"/>
                </a:schemeClr>
              </a:solidFill>
              <a:latin typeface="Arial Narrow" pitchFamily="34" charset="0"/>
            </a:endParaRPr>
          </a:p>
          <a:p>
            <a:pPr eaLnBrk="0" hangingPunct="0">
              <a:tabLst>
                <a:tab pos="173038" algn="l"/>
                <a:tab pos="346075" algn="l"/>
              </a:tabLst>
              <a:defRPr/>
            </a:pPr>
            <a:r>
              <a:rPr lang="en-US" sz="1600" dirty="0">
                <a:solidFill>
                  <a:schemeClr val="tx1">
                    <a:lumMod val="50000"/>
                    <a:lumOff val="50000"/>
                  </a:schemeClr>
                </a:solidFill>
                <a:latin typeface="Arial Narrow" pitchFamily="34" charset="0"/>
              </a:rPr>
              <a:t>The teachers and counselors were sent the invitation and link to the Horizon Group International website in order to complete the interview.</a:t>
            </a:r>
          </a:p>
          <a:p>
            <a:pPr eaLnBrk="0" hangingPunct="0">
              <a:tabLst>
                <a:tab pos="173038" algn="l"/>
                <a:tab pos="346075" algn="l"/>
              </a:tabLst>
              <a:defRPr/>
            </a:pPr>
            <a:endParaRPr lang="en-US" sz="1400" dirty="0">
              <a:solidFill>
                <a:schemeClr val="tx1">
                  <a:lumMod val="50000"/>
                  <a:lumOff val="50000"/>
                </a:schemeClr>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1066800" y="381000"/>
            <a:ext cx="7010400" cy="338138"/>
          </a:xfrm>
          <a:prstGeom prst="rect">
            <a:avLst/>
          </a:prstGeom>
          <a:noFill/>
          <a:ln w="9525">
            <a:noFill/>
            <a:miter lim="800000"/>
            <a:headEnd/>
            <a:tailEnd/>
          </a:ln>
        </p:spPr>
        <p:txBody>
          <a:bodyPr>
            <a:spAutoFit/>
          </a:bodyPr>
          <a:lstStyle/>
          <a:p>
            <a:pPr algn="ctr" eaLnBrk="0" hangingPunct="0">
              <a:spcBef>
                <a:spcPct val="50000"/>
              </a:spcBef>
            </a:pPr>
            <a:r>
              <a:rPr lang="en-US" sz="1600" b="1">
                <a:solidFill>
                  <a:schemeClr val="bg1"/>
                </a:solidFill>
                <a:latin typeface="Arial Narrow" pitchFamily="34" charset="0"/>
              </a:rPr>
              <a:t>Research Design: Teachers &amp; Counselors</a:t>
            </a:r>
          </a:p>
        </p:txBody>
      </p:sp>
      <p:sp>
        <p:nvSpPr>
          <p:cNvPr id="13321" name="Text Box 7"/>
          <p:cNvSpPr txBox="1">
            <a:spLocks noChangeArrowheads="1"/>
          </p:cNvSpPr>
          <p:nvPr/>
        </p:nvSpPr>
        <p:spPr bwMode="auto">
          <a:xfrm>
            <a:off x="250825" y="1016000"/>
            <a:ext cx="8664575" cy="3278188"/>
          </a:xfrm>
          <a:prstGeom prst="rect">
            <a:avLst/>
          </a:prstGeom>
          <a:noFill/>
          <a:ln w="9525">
            <a:noFill/>
            <a:miter lim="800000"/>
            <a:headEnd/>
            <a:tailEnd/>
          </a:ln>
        </p:spPr>
        <p:txBody>
          <a:bodyPr>
            <a:spAutoFit/>
          </a:bodyPr>
          <a:lstStyle/>
          <a:p>
            <a:pPr eaLnBrk="0" hangingPunct="0">
              <a:spcAft>
                <a:spcPts val="600"/>
              </a:spcAft>
              <a:tabLst>
                <a:tab pos="173038" algn="l"/>
                <a:tab pos="346075" algn="l"/>
              </a:tabLst>
              <a:defRPr/>
            </a:pPr>
            <a:r>
              <a:rPr lang="en-US" sz="1600" b="1" u="sng" dirty="0">
                <a:solidFill>
                  <a:schemeClr val="accent4">
                    <a:lumMod val="75000"/>
                  </a:schemeClr>
                </a:solidFill>
                <a:latin typeface="Arial Narrow" pitchFamily="34" charset="0"/>
              </a:rPr>
              <a:t>Fieldwork</a:t>
            </a:r>
          </a:p>
          <a:p>
            <a:pPr eaLnBrk="0" hangingPunct="0">
              <a:tabLst>
                <a:tab pos="173038" algn="l"/>
                <a:tab pos="346075" algn="l"/>
              </a:tabLst>
              <a:defRPr/>
            </a:pPr>
            <a:r>
              <a:rPr lang="en-US" sz="1600" dirty="0">
                <a:solidFill>
                  <a:schemeClr val="tx1">
                    <a:lumMod val="50000"/>
                    <a:lumOff val="50000"/>
                  </a:schemeClr>
                </a:solidFill>
                <a:latin typeface="Arial Narrow" pitchFamily="34" charset="0"/>
              </a:rPr>
              <a:t>Recruit principals and collect email addresses: October – December 2010 </a:t>
            </a:r>
          </a:p>
          <a:p>
            <a:pPr eaLnBrk="0" hangingPunct="0">
              <a:tabLst>
                <a:tab pos="173038" algn="l"/>
                <a:tab pos="346075" algn="l"/>
              </a:tabLst>
              <a:defRPr/>
            </a:pPr>
            <a:r>
              <a:rPr lang="en-US" sz="1600" dirty="0">
                <a:solidFill>
                  <a:schemeClr val="tx1">
                    <a:lumMod val="50000"/>
                    <a:lumOff val="50000"/>
                  </a:schemeClr>
                </a:solidFill>
                <a:latin typeface="Arial Narrow" pitchFamily="34" charset="0"/>
              </a:rPr>
              <a:t> </a:t>
            </a:r>
          </a:p>
          <a:p>
            <a:pPr eaLnBrk="0" hangingPunct="0">
              <a:tabLst>
                <a:tab pos="173038" algn="l"/>
                <a:tab pos="346075" algn="l"/>
              </a:tabLst>
              <a:defRPr/>
            </a:pPr>
            <a:r>
              <a:rPr lang="en-US" sz="1600" dirty="0">
                <a:solidFill>
                  <a:schemeClr val="tx1">
                    <a:lumMod val="50000"/>
                    <a:lumOff val="50000"/>
                  </a:schemeClr>
                </a:solidFill>
                <a:latin typeface="Arial Narrow" pitchFamily="34" charset="0"/>
              </a:rPr>
              <a:t>Teachers and Counselors complete survey online: November 2010 – January 2011</a:t>
            </a:r>
          </a:p>
          <a:p>
            <a:pPr eaLnBrk="0" hangingPunct="0">
              <a:tabLst>
                <a:tab pos="173038" algn="l"/>
                <a:tab pos="346075" algn="l"/>
              </a:tabLst>
              <a:defRPr/>
            </a:pPr>
            <a:endParaRPr lang="en-US" sz="1600" dirty="0">
              <a:solidFill>
                <a:schemeClr val="tx1">
                  <a:lumMod val="50000"/>
                  <a:lumOff val="50000"/>
                </a:schemeClr>
              </a:solidFill>
              <a:latin typeface="Arial Narrow" pitchFamily="34" charset="0"/>
            </a:endParaRPr>
          </a:p>
          <a:p>
            <a:pPr eaLnBrk="0" hangingPunct="0">
              <a:spcAft>
                <a:spcPts val="600"/>
              </a:spcAft>
              <a:tabLst>
                <a:tab pos="173038" algn="l"/>
                <a:tab pos="346075" algn="l"/>
              </a:tabLst>
              <a:defRPr/>
            </a:pPr>
            <a:r>
              <a:rPr lang="en-US" sz="1600" b="1" u="sng" dirty="0">
                <a:solidFill>
                  <a:schemeClr val="accent4">
                    <a:lumMod val="75000"/>
                  </a:schemeClr>
                </a:solidFill>
                <a:latin typeface="Arial Narrow" pitchFamily="34" charset="0"/>
              </a:rPr>
              <a:t>Sample Size</a:t>
            </a:r>
          </a:p>
          <a:p>
            <a:pPr eaLnBrk="0" hangingPunct="0">
              <a:tabLst>
                <a:tab pos="173038" algn="l"/>
                <a:tab pos="346075" algn="l"/>
              </a:tabLst>
              <a:defRPr/>
            </a:pPr>
            <a:r>
              <a:rPr lang="en-US" sz="1600" dirty="0">
                <a:solidFill>
                  <a:schemeClr val="tx1">
                    <a:lumMod val="50000"/>
                    <a:lumOff val="50000"/>
                  </a:schemeClr>
                </a:solidFill>
                <a:latin typeface="Arial Narrow" pitchFamily="34" charset="0"/>
              </a:rPr>
              <a:t>Completed Interviews = 318</a:t>
            </a:r>
          </a:p>
          <a:p>
            <a:pPr eaLnBrk="0" hangingPunct="0">
              <a:tabLst>
                <a:tab pos="173038" algn="l"/>
                <a:tab pos="346075" algn="l"/>
              </a:tabLst>
              <a:defRPr/>
            </a:pPr>
            <a:endParaRPr lang="en-US" sz="1600" dirty="0">
              <a:solidFill>
                <a:schemeClr val="tx1">
                  <a:lumMod val="50000"/>
                  <a:lumOff val="50000"/>
                </a:schemeClr>
              </a:solidFill>
              <a:latin typeface="Arial Narrow" pitchFamily="34" charset="0"/>
            </a:endParaRPr>
          </a:p>
          <a:p>
            <a:pPr eaLnBrk="0" hangingPunct="0">
              <a:spcAft>
                <a:spcPts val="600"/>
              </a:spcAft>
              <a:tabLst>
                <a:tab pos="173038" algn="l"/>
                <a:tab pos="346075" algn="l"/>
              </a:tabLst>
              <a:defRPr/>
            </a:pPr>
            <a:r>
              <a:rPr lang="en-US" sz="1600" b="1" u="sng" dirty="0">
                <a:solidFill>
                  <a:schemeClr val="accent4">
                    <a:lumMod val="75000"/>
                  </a:schemeClr>
                </a:solidFill>
                <a:latin typeface="Arial Narrow" pitchFamily="34" charset="0"/>
              </a:rPr>
              <a:t>Reporting/Graphics</a:t>
            </a:r>
          </a:p>
          <a:p>
            <a:pPr eaLnBrk="0" hangingPunct="0">
              <a:tabLst>
                <a:tab pos="173038" algn="l"/>
                <a:tab pos="346075" algn="l"/>
              </a:tabLst>
              <a:defRPr/>
            </a:pPr>
            <a:r>
              <a:rPr lang="en-US" sz="1600" dirty="0">
                <a:solidFill>
                  <a:schemeClr val="tx1">
                    <a:lumMod val="50000"/>
                    <a:lumOff val="50000"/>
                  </a:schemeClr>
                </a:solidFill>
                <a:latin typeface="Arial Narrow" pitchFamily="34" charset="0"/>
              </a:rPr>
              <a:t>The percents shown on the graphs are based on those who had a response to the question.</a:t>
            </a:r>
          </a:p>
          <a:p>
            <a:pPr eaLnBrk="0" hangingPunct="0">
              <a:tabLst>
                <a:tab pos="173038" algn="l"/>
                <a:tab pos="346075" algn="l"/>
              </a:tabLst>
              <a:defRPr/>
            </a:pPr>
            <a:r>
              <a:rPr lang="en-US" sz="1600" dirty="0">
                <a:solidFill>
                  <a:schemeClr val="tx1">
                    <a:lumMod val="50000"/>
                    <a:lumOff val="50000"/>
                  </a:schemeClr>
                </a:solidFill>
                <a:latin typeface="Arial Narrow" pitchFamily="34" charset="0"/>
              </a:rPr>
              <a:t>A         on the graphs indicates a discernibly statistical difference from the corresponding segment at the 90 percent confidence level.</a:t>
            </a:r>
          </a:p>
        </p:txBody>
      </p:sp>
      <p:grpSp>
        <p:nvGrpSpPr>
          <p:cNvPr id="18436" name="Group 5"/>
          <p:cNvGrpSpPr>
            <a:grpSpLocks/>
          </p:cNvGrpSpPr>
          <p:nvPr/>
        </p:nvGrpSpPr>
        <p:grpSpPr bwMode="auto">
          <a:xfrm>
            <a:off x="520700" y="3825875"/>
            <a:ext cx="249238" cy="122238"/>
            <a:chOff x="2286000" y="6034088"/>
            <a:chExt cx="249238" cy="122237"/>
          </a:xfrm>
        </p:grpSpPr>
        <p:sp>
          <p:nvSpPr>
            <p:cNvPr id="17" name="Isosceles Triangle 16"/>
            <p:cNvSpPr/>
            <p:nvPr/>
          </p:nvSpPr>
          <p:spPr>
            <a:xfrm rot="10800000">
              <a:off x="2416175" y="6042026"/>
              <a:ext cx="119063" cy="11429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8" name="Isosceles Triangle 17"/>
            <p:cNvSpPr/>
            <p:nvPr/>
          </p:nvSpPr>
          <p:spPr>
            <a:xfrm>
              <a:off x="2286000" y="6034088"/>
              <a:ext cx="119063" cy="11429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609600" y="355600"/>
            <a:ext cx="7924800" cy="338138"/>
          </a:xfrm>
          <a:prstGeom prst="rect">
            <a:avLst/>
          </a:prstGeom>
          <a:noFill/>
          <a:ln w="9525">
            <a:noFill/>
            <a:miter lim="800000"/>
            <a:headEnd/>
            <a:tailEnd/>
          </a:ln>
        </p:spPr>
        <p:txBody>
          <a:bodyPr>
            <a:spAutoFit/>
          </a:bodyPr>
          <a:lstStyle/>
          <a:p>
            <a:pPr algn="ctr" eaLnBrk="0" hangingPunct="0">
              <a:spcBef>
                <a:spcPct val="50000"/>
              </a:spcBef>
            </a:pPr>
            <a:r>
              <a:rPr lang="en-US" sz="1600" b="1">
                <a:solidFill>
                  <a:schemeClr val="bg1"/>
                </a:solidFill>
                <a:latin typeface="Arial Narrow" pitchFamily="34" charset="0"/>
              </a:rPr>
              <a:t>Research Design: Teachers &amp; Counselors</a:t>
            </a:r>
          </a:p>
        </p:txBody>
      </p:sp>
      <p:sp>
        <p:nvSpPr>
          <p:cNvPr id="14340" name="Text Box 5"/>
          <p:cNvSpPr txBox="1">
            <a:spLocks noChangeArrowheads="1"/>
          </p:cNvSpPr>
          <p:nvPr/>
        </p:nvSpPr>
        <p:spPr bwMode="auto">
          <a:xfrm>
            <a:off x="5665788" y="4926013"/>
            <a:ext cx="2708275" cy="247650"/>
          </a:xfrm>
          <a:prstGeom prst="rect">
            <a:avLst/>
          </a:prstGeom>
          <a:noFill/>
          <a:ln w="9525">
            <a:noFill/>
            <a:miter lim="800000"/>
            <a:headEnd/>
            <a:tailEnd/>
          </a:ln>
        </p:spPr>
        <p:txBody>
          <a:bodyPr>
            <a:spAutoFit/>
          </a:bodyPr>
          <a:lstStyle/>
          <a:p>
            <a:pPr>
              <a:defRPr/>
            </a:pPr>
            <a:r>
              <a:rPr lang="en-US" sz="1000" i="1" dirty="0">
                <a:solidFill>
                  <a:schemeClr val="tx1">
                    <a:lumMod val="50000"/>
                    <a:lumOff val="50000"/>
                  </a:schemeClr>
                </a:solidFill>
                <a:latin typeface="Arial Narrow" pitchFamily="34" charset="0"/>
              </a:rPr>
              <a:t>*The lists sent from the schools included 1,666 emails.</a:t>
            </a:r>
          </a:p>
        </p:txBody>
      </p:sp>
      <p:sp>
        <p:nvSpPr>
          <p:cNvPr id="7" name="Text Box 5"/>
          <p:cNvSpPr txBox="1">
            <a:spLocks noChangeArrowheads="1"/>
          </p:cNvSpPr>
          <p:nvPr/>
        </p:nvSpPr>
        <p:spPr bwMode="auto">
          <a:xfrm>
            <a:off x="250825" y="779463"/>
            <a:ext cx="8443913" cy="5816600"/>
          </a:xfrm>
          <a:prstGeom prst="rect">
            <a:avLst/>
          </a:prstGeom>
          <a:noFill/>
          <a:ln w="9525">
            <a:noFill/>
            <a:miter lim="800000"/>
            <a:headEnd/>
            <a:tailEnd/>
          </a:ln>
        </p:spPr>
        <p:txBody>
          <a:bodyPr>
            <a:spAutoFit/>
          </a:bodyPr>
          <a:lstStyle/>
          <a:p>
            <a:pPr>
              <a:spcAft>
                <a:spcPts val="600"/>
              </a:spcAft>
              <a:defRPr/>
            </a:pPr>
            <a:r>
              <a:rPr lang="en-US" sz="1600" b="1" u="sng" dirty="0">
                <a:solidFill>
                  <a:schemeClr val="accent4">
                    <a:lumMod val="75000"/>
                  </a:schemeClr>
                </a:solidFill>
                <a:latin typeface="Arial Narrow" pitchFamily="34" charset="0"/>
              </a:rPr>
              <a:t> Methodology By Stage</a:t>
            </a:r>
          </a:p>
          <a:p>
            <a:pPr>
              <a:defRPr/>
            </a:pPr>
            <a:r>
              <a:rPr lang="en-US" sz="1600" dirty="0">
                <a:solidFill>
                  <a:schemeClr val="tx1">
                    <a:lumMod val="50000"/>
                    <a:lumOff val="50000"/>
                  </a:schemeClr>
                </a:solidFill>
                <a:latin typeface="Arial Narrow" pitchFamily="34" charset="0"/>
              </a:rPr>
              <a:t>A list was purchased of all public high schools in Kentucky.</a:t>
            </a:r>
          </a:p>
          <a:p>
            <a:pPr marL="463550" indent="-231775">
              <a:buFont typeface="Arial" pitchFamily="34" charset="0"/>
              <a:buChar char="•"/>
              <a:defRPr/>
            </a:pPr>
            <a:r>
              <a:rPr lang="en-US" sz="1600" dirty="0">
                <a:solidFill>
                  <a:schemeClr val="tx1">
                    <a:lumMod val="50000"/>
                    <a:lumOff val="50000"/>
                  </a:schemeClr>
                </a:solidFill>
                <a:latin typeface="Arial Narrow" pitchFamily="34" charset="0"/>
              </a:rPr>
              <a:t>Those included regular high schools, vocational and alternative schools.</a:t>
            </a:r>
          </a:p>
          <a:p>
            <a:pPr marL="463550" indent="-231775">
              <a:buFont typeface="Arial" pitchFamily="34" charset="0"/>
              <a:buChar char="•"/>
              <a:defRPr/>
            </a:pPr>
            <a:r>
              <a:rPr lang="en-US" sz="1600" dirty="0">
                <a:solidFill>
                  <a:schemeClr val="tx1">
                    <a:lumMod val="50000"/>
                    <a:lumOff val="50000"/>
                  </a:schemeClr>
                </a:solidFill>
                <a:latin typeface="Arial Narrow" pitchFamily="34" charset="0"/>
              </a:rPr>
              <a:t>The number of regular public high schools were 221. </a:t>
            </a:r>
          </a:p>
          <a:p>
            <a:pPr marL="463550" indent="-231775">
              <a:buFont typeface="Arial" pitchFamily="34" charset="0"/>
              <a:buChar char="•"/>
              <a:defRPr/>
            </a:pPr>
            <a:r>
              <a:rPr lang="en-US" sz="1600" dirty="0">
                <a:solidFill>
                  <a:schemeClr val="tx1">
                    <a:lumMod val="50000"/>
                    <a:lumOff val="50000"/>
                  </a:schemeClr>
                </a:solidFill>
                <a:latin typeface="Arial Narrow" pitchFamily="34" charset="0"/>
              </a:rPr>
              <a:t>An additional list of area technology centers (ATC) was obtained. </a:t>
            </a:r>
          </a:p>
          <a:p>
            <a:pPr marL="463550" indent="-231775">
              <a:buFont typeface="Arial" pitchFamily="34" charset="0"/>
              <a:buChar char="•"/>
              <a:defRPr/>
            </a:pPr>
            <a:r>
              <a:rPr lang="en-US" sz="1600" dirty="0">
                <a:solidFill>
                  <a:schemeClr val="tx1">
                    <a:lumMod val="50000"/>
                    <a:lumOff val="50000"/>
                  </a:schemeClr>
                </a:solidFill>
                <a:latin typeface="Arial Narrow" pitchFamily="34" charset="0"/>
              </a:rPr>
              <a:t>There were 54 ATC.</a:t>
            </a:r>
          </a:p>
          <a:p>
            <a:pPr marL="463550" indent="-231775">
              <a:buFont typeface="Arial" pitchFamily="34" charset="0"/>
              <a:buChar char="•"/>
              <a:defRPr/>
            </a:pPr>
            <a:r>
              <a:rPr lang="en-US" sz="1600" dirty="0">
                <a:solidFill>
                  <a:schemeClr val="tx1">
                    <a:lumMod val="50000"/>
                    <a:lumOff val="50000"/>
                  </a:schemeClr>
                </a:solidFill>
                <a:latin typeface="Arial Narrow" pitchFamily="34" charset="0"/>
              </a:rPr>
              <a:t>The lists were combined and a census was attempted. </a:t>
            </a:r>
          </a:p>
          <a:p>
            <a:pPr marL="463550" indent="-231775">
              <a:defRPr/>
            </a:pPr>
            <a:endParaRPr lang="en-US" sz="1600" dirty="0">
              <a:solidFill>
                <a:schemeClr val="tx1">
                  <a:lumMod val="50000"/>
                  <a:lumOff val="50000"/>
                </a:schemeClr>
              </a:solidFill>
              <a:latin typeface="Arial Narrow" pitchFamily="34" charset="0"/>
            </a:endParaRPr>
          </a:p>
          <a:p>
            <a:pPr>
              <a:defRPr/>
            </a:pPr>
            <a:r>
              <a:rPr lang="en-US" sz="1600" dirty="0">
                <a:solidFill>
                  <a:schemeClr val="tx1">
                    <a:lumMod val="50000"/>
                    <a:lumOff val="50000"/>
                  </a:schemeClr>
                </a:solidFill>
                <a:latin typeface="Arial Narrow" pitchFamily="34" charset="0"/>
              </a:rPr>
              <a:t>Total number of schools attempted were 275.                      </a:t>
            </a:r>
          </a:p>
          <a:p>
            <a:pPr marL="463550" indent="-231775">
              <a:buFont typeface="Arial" pitchFamily="34" charset="0"/>
              <a:buChar char="•"/>
              <a:defRPr/>
            </a:pPr>
            <a:r>
              <a:rPr lang="en-US" sz="1600" dirty="0">
                <a:solidFill>
                  <a:schemeClr val="tx1">
                    <a:lumMod val="50000"/>
                    <a:lumOff val="50000"/>
                  </a:schemeClr>
                </a:solidFill>
                <a:latin typeface="Arial Narrow" pitchFamily="34" charset="0"/>
              </a:rPr>
              <a:t>Of those, 258 were contacted.</a:t>
            </a:r>
          </a:p>
          <a:p>
            <a:pPr marL="463550" indent="-231775">
              <a:buFont typeface="Arial" pitchFamily="34" charset="0"/>
              <a:buChar char="•"/>
              <a:defRPr/>
            </a:pPr>
            <a:r>
              <a:rPr lang="en-US" sz="1600" dirty="0">
                <a:solidFill>
                  <a:schemeClr val="tx1">
                    <a:lumMod val="50000"/>
                    <a:lumOff val="50000"/>
                  </a:schemeClr>
                </a:solidFill>
                <a:latin typeface="Arial Narrow" pitchFamily="34" charset="0"/>
              </a:rPr>
              <a:t>Of those, 249 agreed to send email lists.</a:t>
            </a:r>
          </a:p>
          <a:p>
            <a:pPr marL="463550" indent="-231775">
              <a:buFont typeface="Arial" pitchFamily="34" charset="0"/>
              <a:buChar char="•"/>
              <a:defRPr/>
            </a:pPr>
            <a:r>
              <a:rPr lang="en-US" sz="1600" dirty="0">
                <a:solidFill>
                  <a:schemeClr val="tx1">
                    <a:lumMod val="50000"/>
                    <a:lumOff val="50000"/>
                  </a:schemeClr>
                </a:solidFill>
                <a:latin typeface="Arial Narrow" pitchFamily="34" charset="0"/>
              </a:rPr>
              <a:t>Of those, 108 Sent list (after multiple reminders)  </a:t>
            </a:r>
            <a:br>
              <a:rPr lang="en-US" sz="1600" dirty="0">
                <a:solidFill>
                  <a:schemeClr val="tx1">
                    <a:lumMod val="50000"/>
                    <a:lumOff val="50000"/>
                  </a:schemeClr>
                </a:solidFill>
                <a:latin typeface="Arial Narrow" pitchFamily="34" charset="0"/>
              </a:rPr>
            </a:br>
            <a:endParaRPr lang="en-US" sz="1600" dirty="0">
              <a:solidFill>
                <a:schemeClr val="tx1">
                  <a:lumMod val="50000"/>
                  <a:lumOff val="50000"/>
                </a:schemeClr>
              </a:solidFill>
              <a:latin typeface="Arial Narrow" pitchFamily="34" charset="0"/>
            </a:endParaRPr>
          </a:p>
          <a:p>
            <a:pPr>
              <a:defRPr/>
            </a:pPr>
            <a:r>
              <a:rPr lang="en-US" sz="1600" dirty="0">
                <a:solidFill>
                  <a:schemeClr val="tx1">
                    <a:lumMod val="50000"/>
                    <a:lumOff val="50000"/>
                  </a:schemeClr>
                </a:solidFill>
                <a:latin typeface="Arial Narrow" pitchFamily="34" charset="0"/>
              </a:rPr>
              <a:t>Interviews were completed with 318 teachers/counselors</a:t>
            </a:r>
          </a:p>
          <a:p>
            <a:pPr>
              <a:defRPr/>
            </a:pPr>
            <a:r>
              <a:rPr lang="en-US" sz="1600" dirty="0">
                <a:solidFill>
                  <a:schemeClr val="tx1">
                    <a:lumMod val="50000"/>
                    <a:lumOff val="50000"/>
                  </a:schemeClr>
                </a:solidFill>
                <a:latin typeface="Arial Narrow" pitchFamily="34" charset="0"/>
              </a:rPr>
              <a:t>representing 90 schools.</a:t>
            </a:r>
          </a:p>
          <a:p>
            <a:pPr>
              <a:spcAft>
                <a:spcPts val="600"/>
              </a:spcAft>
              <a:defRPr/>
            </a:pPr>
            <a:endParaRPr lang="en-US" sz="1600" dirty="0">
              <a:solidFill>
                <a:schemeClr val="tx1">
                  <a:lumMod val="50000"/>
                  <a:lumOff val="50000"/>
                </a:schemeClr>
              </a:solidFill>
              <a:latin typeface="Arial Narrow" pitchFamily="34" charset="0"/>
            </a:endParaRPr>
          </a:p>
          <a:p>
            <a:pPr>
              <a:spcAft>
                <a:spcPts val="600"/>
              </a:spcAft>
              <a:defRPr/>
            </a:pPr>
            <a:r>
              <a:rPr lang="en-US" sz="1600" dirty="0">
                <a:solidFill>
                  <a:schemeClr val="tx1">
                    <a:lumMod val="50000"/>
                    <a:lumOff val="50000"/>
                  </a:schemeClr>
                </a:solidFill>
                <a:latin typeface="Arial Narrow" pitchFamily="34" charset="0"/>
              </a:rPr>
              <a:t>Respondents worked in multiple areas.</a:t>
            </a:r>
          </a:p>
          <a:p>
            <a:pPr marL="463550" indent="-231775">
              <a:spcAft>
                <a:spcPts val="0"/>
              </a:spcAft>
              <a:buFont typeface="Arial" pitchFamily="34" charset="0"/>
              <a:buChar char="•"/>
              <a:defRPr/>
            </a:pPr>
            <a:r>
              <a:rPr lang="en-US" sz="1600" dirty="0">
                <a:solidFill>
                  <a:schemeClr val="tx1">
                    <a:lumMod val="50000"/>
                    <a:lumOff val="50000"/>
                  </a:schemeClr>
                </a:solidFill>
                <a:latin typeface="Arial Narrow" pitchFamily="34" charset="0"/>
              </a:rPr>
              <a:t>Teachers of Juniors: 	73%</a:t>
            </a:r>
          </a:p>
          <a:p>
            <a:pPr marL="463550" indent="-231775">
              <a:buFont typeface="Arial" pitchFamily="34" charset="0"/>
              <a:buChar char="•"/>
              <a:defRPr/>
            </a:pPr>
            <a:r>
              <a:rPr lang="en-US" sz="1600" dirty="0">
                <a:solidFill>
                  <a:schemeClr val="tx1">
                    <a:lumMod val="50000"/>
                    <a:lumOff val="50000"/>
                  </a:schemeClr>
                </a:solidFill>
                <a:latin typeface="Arial Narrow" pitchFamily="34" charset="0"/>
              </a:rPr>
              <a:t>Teachers of Seniors: 	71%</a:t>
            </a:r>
          </a:p>
          <a:p>
            <a:pPr marL="463550" indent="-231775">
              <a:buFont typeface="Arial" pitchFamily="34" charset="0"/>
              <a:buChar char="•"/>
              <a:defRPr/>
            </a:pPr>
            <a:r>
              <a:rPr lang="en-US" sz="1600" dirty="0">
                <a:solidFill>
                  <a:schemeClr val="tx1">
                    <a:lumMod val="50000"/>
                    <a:lumOff val="50000"/>
                  </a:schemeClr>
                </a:solidFill>
                <a:latin typeface="Arial Narrow" pitchFamily="34" charset="0"/>
              </a:rPr>
              <a:t>Counselors: 		17%</a:t>
            </a:r>
          </a:p>
          <a:p>
            <a:pPr marL="463550" indent="-231775">
              <a:buFont typeface="Arial" pitchFamily="34" charset="0"/>
              <a:buChar char="•"/>
              <a:defRPr/>
            </a:pPr>
            <a:r>
              <a:rPr lang="en-US" sz="1600" dirty="0">
                <a:solidFill>
                  <a:schemeClr val="tx1">
                    <a:lumMod val="50000"/>
                    <a:lumOff val="50000"/>
                  </a:schemeClr>
                </a:solidFill>
                <a:latin typeface="Arial Narrow" pitchFamily="34" charset="0"/>
              </a:rPr>
              <a:t>ATC Teachers/Counselors:	19%</a:t>
            </a:r>
          </a:p>
          <a:p>
            <a:pPr marL="627063" indent="-231775">
              <a:lnSpc>
                <a:spcPct val="150000"/>
              </a:lnSpc>
              <a:defRPr/>
            </a:pPr>
            <a:endParaRPr lang="en-US" sz="1400" dirty="0">
              <a:solidFill>
                <a:schemeClr val="tx1">
                  <a:lumMod val="50000"/>
                  <a:lumOff val="50000"/>
                </a:schemeClr>
              </a:solidFill>
              <a:latin typeface="Arial Narrow" pitchFamily="34" charset="0"/>
            </a:endParaRPr>
          </a:p>
        </p:txBody>
      </p:sp>
      <p:graphicFrame>
        <p:nvGraphicFramePr>
          <p:cNvPr id="8" name="Table 7"/>
          <p:cNvGraphicFramePr>
            <a:graphicFrameLocks noGrp="1"/>
          </p:cNvGraphicFramePr>
          <p:nvPr/>
        </p:nvGraphicFramePr>
        <p:xfrm>
          <a:off x="5148263" y="2738438"/>
          <a:ext cx="3686415" cy="2042160"/>
        </p:xfrm>
        <a:graphic>
          <a:graphicData uri="http://schemas.openxmlformats.org/drawingml/2006/table">
            <a:tbl>
              <a:tblPr firstRow="1" bandRow="1">
                <a:tableStyleId>{00A15C55-8517-42AA-B614-E9B94910E393}</a:tableStyleId>
              </a:tblPr>
              <a:tblGrid>
                <a:gridCol w="1702978"/>
                <a:gridCol w="946501"/>
                <a:gridCol w="1036936"/>
              </a:tblGrid>
              <a:tr h="296202">
                <a:tc>
                  <a:txBody>
                    <a:bodyPr/>
                    <a:lstStyle/>
                    <a:p>
                      <a:endParaRPr lang="en-US" sz="1400" dirty="0">
                        <a:solidFill>
                          <a:schemeClr val="tx1">
                            <a:lumMod val="50000"/>
                            <a:lumOff val="50000"/>
                          </a:schemeClr>
                        </a:solidFill>
                        <a:latin typeface="Arial Narrow" pitchFamily="34" charset="0"/>
                      </a:endParaRPr>
                    </a:p>
                  </a:txBody>
                  <a:tcPr/>
                </a:tc>
                <a:tc>
                  <a:txBody>
                    <a:bodyPr/>
                    <a:lstStyle/>
                    <a:p>
                      <a:pPr algn="ctr"/>
                      <a:r>
                        <a:rPr lang="en-US" sz="1400" dirty="0" smtClean="0">
                          <a:latin typeface="Arial Narrow" pitchFamily="34" charset="0"/>
                        </a:rPr>
                        <a:t>N=</a:t>
                      </a:r>
                      <a:endParaRPr lang="en-US" sz="1400" dirty="0">
                        <a:solidFill>
                          <a:schemeClr val="tx1">
                            <a:lumMod val="50000"/>
                            <a:lumOff val="50000"/>
                          </a:schemeClr>
                        </a:solidFill>
                        <a:latin typeface="Arial Narrow" pitchFamily="34" charset="0"/>
                      </a:endParaRPr>
                    </a:p>
                  </a:txBody>
                  <a:tcPr/>
                </a:tc>
                <a:tc>
                  <a:txBody>
                    <a:bodyPr/>
                    <a:lstStyle/>
                    <a:p>
                      <a:pPr algn="ctr"/>
                      <a:r>
                        <a:rPr lang="en-US" sz="1400" dirty="0" smtClean="0">
                          <a:latin typeface="Arial Narrow" pitchFamily="34" charset="0"/>
                        </a:rPr>
                        <a:t>% of Total</a:t>
                      </a:r>
                      <a:endParaRPr lang="en-US" sz="1400" dirty="0">
                        <a:solidFill>
                          <a:schemeClr val="tx1">
                            <a:lumMod val="50000"/>
                            <a:lumOff val="50000"/>
                          </a:schemeClr>
                        </a:solidFill>
                        <a:latin typeface="Arial Narrow" pitchFamily="34" charset="0"/>
                      </a:endParaRPr>
                    </a:p>
                  </a:txBody>
                  <a:tcPr/>
                </a:tc>
              </a:tr>
              <a:tr h="296202">
                <a:tc>
                  <a:txBody>
                    <a:bodyPr/>
                    <a:lstStyle/>
                    <a:p>
                      <a:r>
                        <a:rPr lang="en-US" sz="1400" dirty="0" smtClean="0">
                          <a:latin typeface="Arial Narrow" pitchFamily="34" charset="0"/>
                        </a:rPr>
                        <a:t>Total lists</a:t>
                      </a:r>
                      <a:endParaRPr lang="en-US" sz="1400" dirty="0" smtClean="0">
                        <a:solidFill>
                          <a:schemeClr val="tx1">
                            <a:lumMod val="50000"/>
                            <a:lumOff val="50000"/>
                          </a:schemeClr>
                        </a:solidFill>
                        <a:latin typeface="Arial Narrow" pitchFamily="34" charset="0"/>
                      </a:endParaRPr>
                    </a:p>
                  </a:txBody>
                  <a:tcPr/>
                </a:tc>
                <a:tc>
                  <a:txBody>
                    <a:bodyPr/>
                    <a:lstStyle/>
                    <a:p>
                      <a:pPr algn="ctr"/>
                      <a:r>
                        <a:rPr lang="en-US" sz="1400" dirty="0" smtClean="0">
                          <a:latin typeface="Arial Narrow" pitchFamily="34" charset="0"/>
                        </a:rPr>
                        <a:t>275</a:t>
                      </a:r>
                      <a:endParaRPr lang="en-US" sz="1400" dirty="0">
                        <a:solidFill>
                          <a:schemeClr val="tx1">
                            <a:lumMod val="50000"/>
                            <a:lumOff val="50000"/>
                          </a:schemeClr>
                        </a:solidFill>
                        <a:latin typeface="Arial Narrow" pitchFamily="34" charset="0"/>
                      </a:endParaRPr>
                    </a:p>
                  </a:txBody>
                  <a:tcPr anchor="ctr"/>
                </a:tc>
                <a:tc>
                  <a:txBody>
                    <a:bodyPr/>
                    <a:lstStyle/>
                    <a:p>
                      <a:pPr algn="ctr"/>
                      <a:r>
                        <a:rPr lang="en-US" sz="1400" dirty="0" smtClean="0">
                          <a:latin typeface="Arial Narrow" pitchFamily="34" charset="0"/>
                        </a:rPr>
                        <a:t>100%</a:t>
                      </a:r>
                      <a:endParaRPr lang="en-US" sz="1400" dirty="0">
                        <a:solidFill>
                          <a:schemeClr val="tx1">
                            <a:lumMod val="50000"/>
                            <a:lumOff val="50000"/>
                          </a:schemeClr>
                        </a:solidFill>
                        <a:latin typeface="Arial Narrow" pitchFamily="34" charset="0"/>
                      </a:endParaRPr>
                    </a:p>
                  </a:txBody>
                  <a:tcPr anchor="ctr"/>
                </a:tc>
              </a:tr>
              <a:tr h="296202">
                <a:tc>
                  <a:txBody>
                    <a:bodyPr/>
                    <a:lstStyle/>
                    <a:p>
                      <a:r>
                        <a:rPr lang="en-US" sz="1400" dirty="0" smtClean="0">
                          <a:latin typeface="Arial Narrow" pitchFamily="34" charset="0"/>
                        </a:rPr>
                        <a:t>Contacted</a:t>
                      </a:r>
                      <a:endParaRPr lang="en-US" sz="1400" dirty="0">
                        <a:solidFill>
                          <a:schemeClr val="tx1">
                            <a:lumMod val="50000"/>
                            <a:lumOff val="50000"/>
                          </a:schemeClr>
                        </a:solidFill>
                        <a:latin typeface="Arial Narrow" pitchFamily="34" charset="0"/>
                      </a:endParaRPr>
                    </a:p>
                  </a:txBody>
                  <a:tcPr/>
                </a:tc>
                <a:tc>
                  <a:txBody>
                    <a:bodyPr/>
                    <a:lstStyle/>
                    <a:p>
                      <a:pPr algn="ctr"/>
                      <a:r>
                        <a:rPr lang="en-US" sz="1400" dirty="0" smtClean="0">
                          <a:latin typeface="Arial Narrow" pitchFamily="34" charset="0"/>
                        </a:rPr>
                        <a:t>258</a:t>
                      </a:r>
                      <a:endParaRPr lang="en-US" sz="1400" dirty="0">
                        <a:solidFill>
                          <a:schemeClr val="tx1">
                            <a:lumMod val="50000"/>
                            <a:lumOff val="50000"/>
                          </a:schemeClr>
                        </a:solidFill>
                        <a:latin typeface="Arial Narrow" pitchFamily="34" charset="0"/>
                      </a:endParaRPr>
                    </a:p>
                  </a:txBody>
                  <a:tcPr anchor="ctr"/>
                </a:tc>
                <a:tc>
                  <a:txBody>
                    <a:bodyPr/>
                    <a:lstStyle/>
                    <a:p>
                      <a:pPr algn="ctr"/>
                      <a:r>
                        <a:rPr lang="en-US" sz="1400" dirty="0" smtClean="0">
                          <a:latin typeface="Arial Narrow" pitchFamily="34" charset="0"/>
                        </a:rPr>
                        <a:t>94%</a:t>
                      </a:r>
                      <a:endParaRPr lang="en-US" sz="1400" dirty="0">
                        <a:solidFill>
                          <a:schemeClr val="tx1">
                            <a:lumMod val="50000"/>
                            <a:lumOff val="50000"/>
                          </a:schemeClr>
                        </a:solidFill>
                        <a:latin typeface="Arial Narrow" pitchFamily="34" charset="0"/>
                      </a:endParaRPr>
                    </a:p>
                  </a:txBody>
                  <a:tcPr anchor="ctr"/>
                </a:tc>
              </a:tr>
              <a:tr h="296202">
                <a:tc>
                  <a:txBody>
                    <a:bodyPr/>
                    <a:lstStyle/>
                    <a:p>
                      <a:r>
                        <a:rPr lang="en-US" sz="1400" dirty="0" smtClean="0">
                          <a:latin typeface="Arial Narrow" pitchFamily="34" charset="0"/>
                        </a:rPr>
                        <a:t>Agreed to send list </a:t>
                      </a:r>
                      <a:endParaRPr lang="en-US" sz="1400" dirty="0">
                        <a:solidFill>
                          <a:schemeClr val="tx1">
                            <a:lumMod val="50000"/>
                            <a:lumOff val="50000"/>
                          </a:schemeClr>
                        </a:solidFill>
                        <a:latin typeface="Arial Narrow" pitchFamily="34" charset="0"/>
                      </a:endParaRPr>
                    </a:p>
                  </a:txBody>
                  <a:tcPr/>
                </a:tc>
                <a:tc>
                  <a:txBody>
                    <a:bodyPr/>
                    <a:lstStyle/>
                    <a:p>
                      <a:pPr algn="ctr"/>
                      <a:r>
                        <a:rPr lang="en-US" sz="1400" dirty="0" smtClean="0">
                          <a:latin typeface="Arial Narrow" pitchFamily="34" charset="0"/>
                        </a:rPr>
                        <a:t>249</a:t>
                      </a:r>
                      <a:endParaRPr lang="en-US" sz="1400" dirty="0">
                        <a:solidFill>
                          <a:schemeClr val="tx1">
                            <a:lumMod val="50000"/>
                            <a:lumOff val="50000"/>
                          </a:schemeClr>
                        </a:solidFill>
                        <a:latin typeface="Arial Narrow" pitchFamily="34" charset="0"/>
                      </a:endParaRPr>
                    </a:p>
                  </a:txBody>
                  <a:tcPr anchor="ctr"/>
                </a:tc>
                <a:tc>
                  <a:txBody>
                    <a:bodyPr/>
                    <a:lstStyle/>
                    <a:p>
                      <a:pPr algn="ctr"/>
                      <a:r>
                        <a:rPr lang="en-US" sz="1400" dirty="0" smtClean="0">
                          <a:latin typeface="Arial Narrow" pitchFamily="34" charset="0"/>
                        </a:rPr>
                        <a:t>91%</a:t>
                      </a:r>
                      <a:endParaRPr lang="en-US" sz="1400" dirty="0">
                        <a:solidFill>
                          <a:schemeClr val="tx1">
                            <a:lumMod val="50000"/>
                            <a:lumOff val="50000"/>
                          </a:schemeClr>
                        </a:solidFill>
                        <a:latin typeface="Arial Narrow" pitchFamily="34" charset="0"/>
                      </a:endParaRPr>
                    </a:p>
                  </a:txBody>
                  <a:tcPr anchor="ctr"/>
                </a:tc>
              </a:tr>
              <a:tr h="296202">
                <a:tc>
                  <a:txBody>
                    <a:bodyPr/>
                    <a:lstStyle/>
                    <a:p>
                      <a:r>
                        <a:rPr lang="en-US" sz="1400" dirty="0" smtClean="0">
                          <a:latin typeface="Arial Narrow" pitchFamily="34" charset="0"/>
                        </a:rPr>
                        <a:t>Actually</a:t>
                      </a:r>
                      <a:r>
                        <a:rPr lang="en-US" sz="1400" baseline="0" dirty="0" smtClean="0">
                          <a:latin typeface="Arial Narrow" pitchFamily="34" charset="0"/>
                        </a:rPr>
                        <a:t> </a:t>
                      </a:r>
                      <a:r>
                        <a:rPr lang="en-US" sz="1400" dirty="0" smtClean="0">
                          <a:latin typeface="Arial Narrow" pitchFamily="34" charset="0"/>
                        </a:rPr>
                        <a:t> sent list</a:t>
                      </a:r>
                      <a:endParaRPr lang="en-US" sz="1400" dirty="0">
                        <a:solidFill>
                          <a:schemeClr val="tx1">
                            <a:lumMod val="50000"/>
                            <a:lumOff val="50000"/>
                          </a:schemeClr>
                        </a:solidFill>
                        <a:latin typeface="Arial Narrow" pitchFamily="34" charset="0"/>
                      </a:endParaRPr>
                    </a:p>
                  </a:txBody>
                  <a:tcPr/>
                </a:tc>
                <a:tc>
                  <a:txBody>
                    <a:bodyPr/>
                    <a:lstStyle/>
                    <a:p>
                      <a:pPr algn="ctr"/>
                      <a:r>
                        <a:rPr lang="en-US" sz="1400" dirty="0" smtClean="0">
                          <a:latin typeface="Arial Narrow" pitchFamily="34" charset="0"/>
                        </a:rPr>
                        <a:t>108*</a:t>
                      </a:r>
                      <a:endParaRPr lang="en-US" sz="1400" dirty="0">
                        <a:solidFill>
                          <a:schemeClr val="tx1">
                            <a:lumMod val="50000"/>
                            <a:lumOff val="50000"/>
                          </a:schemeClr>
                        </a:solidFill>
                        <a:latin typeface="Arial Narrow" pitchFamily="34" charset="0"/>
                      </a:endParaRPr>
                    </a:p>
                  </a:txBody>
                  <a:tcPr anchor="ctr"/>
                </a:tc>
                <a:tc>
                  <a:txBody>
                    <a:bodyPr/>
                    <a:lstStyle/>
                    <a:p>
                      <a:pPr algn="ctr"/>
                      <a:r>
                        <a:rPr lang="en-US" sz="1400" dirty="0" smtClean="0">
                          <a:latin typeface="Arial Narrow" pitchFamily="34" charset="0"/>
                        </a:rPr>
                        <a:t>39%</a:t>
                      </a:r>
                      <a:endParaRPr lang="en-US" sz="1400" dirty="0">
                        <a:solidFill>
                          <a:schemeClr val="tx1">
                            <a:lumMod val="50000"/>
                            <a:lumOff val="50000"/>
                          </a:schemeClr>
                        </a:solidFill>
                        <a:latin typeface="Arial Narrow" pitchFamily="34" charset="0"/>
                      </a:endParaRPr>
                    </a:p>
                  </a:txBody>
                  <a:tcPr anchor="ctr"/>
                </a:tc>
              </a:tr>
              <a:tr h="503543">
                <a:tc>
                  <a:txBody>
                    <a:bodyPr/>
                    <a:lstStyle/>
                    <a:p>
                      <a:r>
                        <a:rPr lang="en-US" sz="1400" dirty="0" smtClean="0">
                          <a:latin typeface="Arial Narrow" pitchFamily="34" charset="0"/>
                        </a:rPr>
                        <a:t>Schools represented in completed interviews </a:t>
                      </a:r>
                      <a:endParaRPr lang="en-US" sz="1400" dirty="0">
                        <a:solidFill>
                          <a:schemeClr val="tx1">
                            <a:lumMod val="50000"/>
                            <a:lumOff val="50000"/>
                          </a:schemeClr>
                        </a:solidFill>
                        <a:latin typeface="Arial Narrow" pitchFamily="34" charset="0"/>
                      </a:endParaRPr>
                    </a:p>
                  </a:txBody>
                  <a:tcPr/>
                </a:tc>
                <a:tc>
                  <a:txBody>
                    <a:bodyPr/>
                    <a:lstStyle/>
                    <a:p>
                      <a:pPr algn="ctr"/>
                      <a:r>
                        <a:rPr lang="en-US" sz="1400" dirty="0" smtClean="0">
                          <a:latin typeface="Arial Narrow" pitchFamily="34" charset="0"/>
                        </a:rPr>
                        <a:t>90</a:t>
                      </a:r>
                      <a:endParaRPr lang="en-US" sz="1400" dirty="0">
                        <a:solidFill>
                          <a:schemeClr val="tx1">
                            <a:lumMod val="50000"/>
                            <a:lumOff val="50000"/>
                          </a:schemeClr>
                        </a:solidFill>
                        <a:latin typeface="Arial Narrow" pitchFamily="34" charset="0"/>
                      </a:endParaRPr>
                    </a:p>
                  </a:txBody>
                  <a:tcPr anchor="ctr"/>
                </a:tc>
                <a:tc>
                  <a:txBody>
                    <a:bodyPr/>
                    <a:lstStyle/>
                    <a:p>
                      <a:pPr algn="ctr"/>
                      <a:r>
                        <a:rPr lang="en-US" sz="1400" dirty="0" smtClean="0">
                          <a:latin typeface="Arial Narrow" pitchFamily="34" charset="0"/>
                        </a:rPr>
                        <a:t>33%</a:t>
                      </a:r>
                      <a:endParaRPr lang="en-US" sz="1400" dirty="0">
                        <a:solidFill>
                          <a:schemeClr val="tx1">
                            <a:lumMod val="50000"/>
                            <a:lumOff val="50000"/>
                          </a:schemeClr>
                        </a:solidFill>
                        <a:latin typeface="Arial Narrow" pitchFamily="34" charset="0"/>
                      </a:endParaRPr>
                    </a:p>
                  </a:txBody>
                  <a:tcPr anchor="ct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973138" y="2438400"/>
            <a:ext cx="3332162" cy="70802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sz="2000" dirty="0">
                <a:solidFill>
                  <a:schemeClr val="accent3">
                    <a:lumMod val="75000"/>
                  </a:schemeClr>
                </a:solidFill>
                <a:latin typeface="Arial Narrow" pitchFamily="34" charset="0"/>
              </a:rPr>
              <a:t>Teachers and Counselors Results</a:t>
            </a:r>
          </a:p>
          <a:p>
            <a:pPr fontAlgn="auto">
              <a:spcBef>
                <a:spcPts val="0"/>
              </a:spcBef>
              <a:spcAft>
                <a:spcPts val="0"/>
              </a:spcAft>
              <a:defRPr/>
            </a:pPr>
            <a:endParaRPr lang="en-US" sz="2000" dirty="0">
              <a:solidFill>
                <a:schemeClr val="tx1">
                  <a:lumMod val="75000"/>
                  <a:lumOff val="25000"/>
                </a:schemeClr>
              </a:solidFill>
              <a:latin typeface="Arial Narrow" pitchFamily="34" charset="0"/>
            </a:endParaRPr>
          </a:p>
        </p:txBody>
      </p:sp>
      <p:sp>
        <p:nvSpPr>
          <p:cNvPr id="6147" name="Line 4"/>
          <p:cNvSpPr>
            <a:spLocks noChangeShapeType="1"/>
          </p:cNvSpPr>
          <p:nvPr/>
        </p:nvSpPr>
        <p:spPr bwMode="auto">
          <a:xfrm>
            <a:off x="990600" y="2895600"/>
            <a:ext cx="8153400" cy="0"/>
          </a:xfrm>
          <a:prstGeom prst="line">
            <a:avLst/>
          </a:prstGeom>
          <a:noFill/>
          <a:ln w="9525">
            <a:solidFill>
              <a:schemeClr val="accent4">
                <a:lumMod val="75000"/>
              </a:schemeClr>
            </a:solidFill>
            <a:round/>
            <a:headEnd/>
            <a:tailEnd/>
          </a:ln>
        </p:spPr>
        <p:txBody>
          <a:bodyPr/>
          <a:lstStyle/>
          <a:p>
            <a:pPr>
              <a:defRPr/>
            </a:pPr>
            <a:endParaRPr lang="en-US" dirty="0"/>
          </a:p>
        </p:txBody>
      </p:sp>
      <p:pic>
        <p:nvPicPr>
          <p:cNvPr id="20484" name="Picture 9" descr="HorizonInSight-PURPLE.tif"/>
          <p:cNvPicPr>
            <a:picLocks noChangeAspect="1"/>
          </p:cNvPicPr>
          <p:nvPr/>
        </p:nvPicPr>
        <p:blipFill>
          <a:blip r:embed="rId3" cstate="print"/>
          <a:srcRect/>
          <a:stretch>
            <a:fillRect/>
          </a:stretch>
        </p:blipFill>
        <p:spPr bwMode="auto">
          <a:xfrm>
            <a:off x="152400" y="123825"/>
            <a:ext cx="1676400" cy="409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1057275" y="1758950"/>
            <a:ext cx="7027863" cy="738188"/>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Please start by thinking about a typical group of 10 students that you teach or counsel.  Thinking of those 10 students and the variety of postsecondary options available, please fill in the number of those students that you think would have the best fit in each of four options.</a:t>
            </a:r>
          </a:p>
        </p:txBody>
      </p:sp>
      <p:sp>
        <p:nvSpPr>
          <p:cNvPr id="21507" name="TextBox 4"/>
          <p:cNvSpPr txBox="1">
            <a:spLocks noChangeArrowheads="1"/>
          </p:cNvSpPr>
          <p:nvPr/>
        </p:nvSpPr>
        <p:spPr bwMode="auto">
          <a:xfrm rot="10800000" flipV="1">
            <a:off x="2671763" y="352425"/>
            <a:ext cx="3763962" cy="368300"/>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Teacher Perception of Student “Fit”</a:t>
            </a:r>
          </a:p>
        </p:txBody>
      </p:sp>
      <p:graphicFrame>
        <p:nvGraphicFramePr>
          <p:cNvPr id="8" name="Table 7"/>
          <p:cNvGraphicFramePr>
            <a:graphicFrameLocks noGrp="1"/>
          </p:cNvGraphicFramePr>
          <p:nvPr/>
        </p:nvGraphicFramePr>
        <p:xfrm>
          <a:off x="2152650" y="2622550"/>
          <a:ext cx="4954202" cy="3674439"/>
        </p:xfrm>
        <a:graphic>
          <a:graphicData uri="http://schemas.openxmlformats.org/drawingml/2006/table">
            <a:tbl>
              <a:tblPr firstRow="1" bandRow="1">
                <a:tableStyleId>{5C22544A-7EE6-4342-B048-85BDC9FD1C3A}</a:tableStyleId>
              </a:tblPr>
              <a:tblGrid>
                <a:gridCol w="1497782"/>
                <a:gridCol w="613701"/>
                <a:gridCol w="1460151"/>
                <a:gridCol w="1382568"/>
              </a:tblGrid>
              <a:tr h="346529">
                <a:tc>
                  <a:txBody>
                    <a:bodyPr/>
                    <a:lstStyle/>
                    <a:p>
                      <a:pPr algn="ctr"/>
                      <a:r>
                        <a:rPr lang="en-US" sz="1400" u="sng" dirty="0" smtClean="0">
                          <a:solidFill>
                            <a:schemeClr val="bg1"/>
                          </a:solidFill>
                          <a:latin typeface="Arial Narrow" pitchFamily="34" charset="0"/>
                        </a:rPr>
                        <a:t>Type of School</a:t>
                      </a:r>
                      <a:endParaRPr lang="en-US" sz="1400" u="sng" dirty="0">
                        <a:solidFill>
                          <a:schemeClr val="bg1"/>
                        </a:solidFill>
                        <a:latin typeface="Arial Narrow" pitchFamily="34" charset="0"/>
                      </a:endParaRPr>
                    </a:p>
                  </a:txBody>
                  <a:tcPr anchor="ctr">
                    <a:lnL w="19050" cap="flat" cmpd="sng" algn="ctr">
                      <a:solidFill>
                        <a:srgbClr val="77933C"/>
                      </a:solidFill>
                      <a:prstDash val="solid"/>
                      <a:round/>
                      <a:headEnd type="none" w="med" len="med"/>
                      <a:tailEnd type="none" w="med" len="med"/>
                    </a:lnL>
                    <a:lnT w="19050" cap="flat" cmpd="sng" algn="ctr">
                      <a:solidFill>
                        <a:srgbClr val="77933C"/>
                      </a:solidFill>
                      <a:prstDash val="solid"/>
                      <a:round/>
                      <a:headEnd type="none" w="med" len="med"/>
                      <a:tailEnd type="none" w="med" len="med"/>
                    </a:lnT>
                    <a:solidFill>
                      <a:srgbClr val="604A7B"/>
                    </a:solidFill>
                  </a:tcPr>
                </a:tc>
                <a:tc>
                  <a:txBody>
                    <a:bodyPr/>
                    <a:lstStyle/>
                    <a:p>
                      <a:pPr algn="ctr"/>
                      <a:endParaRPr lang="en-US" sz="1400" dirty="0">
                        <a:solidFill>
                          <a:schemeClr val="bg1"/>
                        </a:solidFill>
                        <a:latin typeface="Arial Narrow" pitchFamily="34" charset="0"/>
                      </a:endParaRPr>
                    </a:p>
                  </a:txBody>
                  <a:tcPr anchor="ctr">
                    <a:lnT w="19050" cap="flat" cmpd="sng" algn="ctr">
                      <a:solidFill>
                        <a:srgbClr val="77933C"/>
                      </a:solidFill>
                      <a:prstDash val="solid"/>
                      <a:round/>
                      <a:headEnd type="none" w="med" len="med"/>
                      <a:tailEnd type="none" w="med" len="med"/>
                    </a:lnT>
                    <a:solidFill>
                      <a:srgbClr val="604A7B"/>
                    </a:solidFill>
                  </a:tcPr>
                </a:tc>
                <a:tc gridSpan="2">
                  <a:txBody>
                    <a:bodyPr/>
                    <a:lstStyle/>
                    <a:p>
                      <a:pPr algn="ctr"/>
                      <a:r>
                        <a:rPr lang="en-US" sz="1400" u="sng" dirty="0" smtClean="0">
                          <a:solidFill>
                            <a:schemeClr val="bg1"/>
                          </a:solidFill>
                          <a:latin typeface="Arial Narrow" pitchFamily="34" charset="0"/>
                        </a:rPr>
                        <a:t>Best Fit for</a:t>
                      </a:r>
                      <a:r>
                        <a:rPr lang="en-US" sz="1400" u="sng" baseline="0" dirty="0" smtClean="0">
                          <a:solidFill>
                            <a:schemeClr val="bg1"/>
                          </a:solidFill>
                          <a:latin typeface="Arial Narrow" pitchFamily="34" charset="0"/>
                        </a:rPr>
                        <a:t> Students</a:t>
                      </a:r>
                      <a:endParaRPr lang="en-US" sz="1400" u="sng" dirty="0">
                        <a:solidFill>
                          <a:schemeClr val="bg1"/>
                        </a:solidFill>
                        <a:latin typeface="Arial Narrow" pitchFamily="34" charset="0"/>
                      </a:endParaRPr>
                    </a:p>
                  </a:txBody>
                  <a:tcPr anchor="ctr">
                    <a:lnR w="19050" cap="flat" cmpd="sng" algn="ctr">
                      <a:solidFill>
                        <a:srgbClr val="77933C"/>
                      </a:solidFill>
                      <a:prstDash val="solid"/>
                      <a:round/>
                      <a:headEnd type="none" w="med" len="med"/>
                      <a:tailEnd type="none" w="med" len="med"/>
                    </a:lnR>
                    <a:lnT w="19050" cap="flat" cmpd="sng" algn="ctr">
                      <a:solidFill>
                        <a:srgbClr val="77933C"/>
                      </a:solidFill>
                      <a:prstDash val="solid"/>
                      <a:round/>
                      <a:headEnd type="none" w="med" len="med"/>
                      <a:tailEnd type="none" w="med" len="med"/>
                    </a:lnT>
                    <a:solidFill>
                      <a:srgbClr val="604A7B"/>
                    </a:solidFill>
                  </a:tcPr>
                </a:tc>
                <a:tc hMerge="1">
                  <a:txBody>
                    <a:bodyPr/>
                    <a:lstStyle/>
                    <a:p>
                      <a:pPr algn="ctr"/>
                      <a:endParaRPr lang="en-US" dirty="0"/>
                    </a:p>
                  </a:txBody>
                  <a:tcPr anchor="ctr"/>
                </a:tc>
              </a:tr>
              <a:tr h="276073">
                <a:tc>
                  <a:txBody>
                    <a:bodyPr/>
                    <a:lstStyle/>
                    <a:p>
                      <a:pPr algn="ctr"/>
                      <a:endParaRPr lang="en-US" sz="1400" dirty="0">
                        <a:latin typeface="Arial Narrow" pitchFamily="34" charset="0"/>
                      </a:endParaRPr>
                    </a:p>
                  </a:txBody>
                  <a:tcPr anchor="ct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dirty="0">
                        <a:latin typeface="Arial Narrow" pitchFamily="34" charset="0"/>
                      </a:endParaRPr>
                    </a:p>
                  </a:txBody>
                  <a:tcPr anchor="ctr">
                    <a:solidFill>
                      <a:srgbClr val="BFBFBF"/>
                    </a:solidFill>
                  </a:tcPr>
                </a:tc>
                <a:tc>
                  <a:txBody>
                    <a:bodyPr/>
                    <a:lstStyle/>
                    <a:p>
                      <a:pPr algn="ctr"/>
                      <a:r>
                        <a:rPr lang="en-US" sz="1400" b="1" u="sng" dirty="0" smtClean="0">
                          <a:latin typeface="Arial Narrow" pitchFamily="34" charset="0"/>
                        </a:rPr>
                        <a:t>2006 </a:t>
                      </a:r>
                      <a:r>
                        <a:rPr lang="en-US" sz="1400" b="1" u="sng" baseline="0" dirty="0" smtClean="0">
                          <a:latin typeface="Arial Narrow" pitchFamily="34" charset="0"/>
                        </a:rPr>
                        <a:t>(%)*</a:t>
                      </a:r>
                      <a:endParaRPr lang="en-US" sz="1400" b="1" u="sng" dirty="0">
                        <a:latin typeface="Arial Narrow" pitchFamily="34" charset="0"/>
                      </a:endParaRPr>
                    </a:p>
                  </a:txBody>
                  <a:tcPr anchor="ctr">
                    <a:solidFill>
                      <a:srgbClr val="BFBFBF"/>
                    </a:solidFill>
                  </a:tcPr>
                </a:tc>
                <a:tc>
                  <a:txBody>
                    <a:bodyPr/>
                    <a:lstStyle/>
                    <a:p>
                      <a:pPr algn="ctr"/>
                      <a:r>
                        <a:rPr lang="en-US" sz="1400" b="1" u="sng" dirty="0" smtClean="0">
                          <a:latin typeface="Arial Narrow" pitchFamily="34" charset="0"/>
                        </a:rPr>
                        <a:t>2011 (%)*</a:t>
                      </a:r>
                      <a:endParaRPr lang="en-US" sz="1400" b="1" u="sng" dirty="0">
                        <a:latin typeface="Arial Narrow" pitchFamily="34" charset="0"/>
                      </a:endParaRPr>
                    </a:p>
                  </a:txBody>
                  <a:tcPr anchor="ctr">
                    <a:lnR w="19050" cap="flat" cmpd="sng" algn="ctr">
                      <a:solidFill>
                        <a:srgbClr val="77933C"/>
                      </a:solidFill>
                      <a:prstDash val="solid"/>
                      <a:round/>
                      <a:headEnd type="none" w="med" len="med"/>
                      <a:tailEnd type="none" w="med" len="med"/>
                    </a:lnR>
                    <a:solidFill>
                      <a:srgbClr val="BFBFBF"/>
                    </a:solidFill>
                  </a:tcPr>
                </a:tc>
              </a:tr>
              <a:tr h="346529">
                <a:tc>
                  <a:txBody>
                    <a:bodyPr/>
                    <a:lstStyle/>
                    <a:p>
                      <a:pPr algn="ctr"/>
                      <a:r>
                        <a:rPr lang="en-US" sz="1400" b="1" dirty="0" smtClean="0">
                          <a:latin typeface="Arial Narrow" pitchFamily="34" charset="0"/>
                        </a:rPr>
                        <a:t>Four-year College</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37</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35</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chemeClr val="accent4">
                        <a:lumMod val="20000"/>
                        <a:lumOff val="80000"/>
                      </a:schemeClr>
                    </a:solidFill>
                  </a:tcPr>
                </a:tc>
              </a:tr>
              <a:tr h="469324">
                <a:tc>
                  <a:txBody>
                    <a:bodyPr/>
                    <a:lstStyle/>
                    <a:p>
                      <a:pPr algn="ctr"/>
                      <a:r>
                        <a:rPr lang="en-US" sz="1400" b="1" dirty="0" smtClean="0">
                          <a:latin typeface="Arial Narrow" pitchFamily="34" charset="0"/>
                        </a:rPr>
                        <a:t>Community or Technical College</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32</a:t>
                      </a:r>
                      <a:endParaRPr lang="en-US" sz="1400" b="1"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32</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solidFill>
                      <a:srgbClr val="BFBFBF"/>
                    </a:solidFill>
                  </a:tcPr>
                </a:tc>
              </a:tr>
              <a:tr h="469324">
                <a:tc>
                  <a:txBody>
                    <a:bodyPr/>
                    <a:lstStyle/>
                    <a:p>
                      <a:pPr algn="ctr"/>
                      <a:r>
                        <a:rPr lang="en-US" sz="1400" b="1" dirty="0" smtClean="0">
                          <a:latin typeface="Arial Narrow" pitchFamily="34" charset="0"/>
                        </a:rPr>
                        <a:t>Private Business or Trade School</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16</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19</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accent4">
                        <a:lumMod val="20000"/>
                        <a:lumOff val="80000"/>
                      </a:schemeClr>
                    </a:solidFill>
                  </a:tcPr>
                </a:tc>
              </a:tr>
              <a:tr h="662575">
                <a:tc>
                  <a:txBody>
                    <a:bodyPr/>
                    <a:lstStyle/>
                    <a:p>
                      <a:pPr algn="ctr"/>
                      <a:r>
                        <a:rPr lang="en-US" sz="1400" b="1" dirty="0" smtClean="0">
                          <a:latin typeface="Arial Narrow" pitchFamily="34" charset="0"/>
                        </a:rPr>
                        <a:t>No Post- secondary Schooling</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400" dirty="0">
                        <a:latin typeface="Arial Narrow" pitchFamily="34" charset="0"/>
                      </a:endParaRPr>
                    </a:p>
                  </a:txBody>
                  <a:tcPr anchor="ctr">
                    <a:solidFill>
                      <a:srgbClr val="BFBFBF"/>
                    </a:solidFill>
                  </a:tcPr>
                </a:tc>
                <a:tc>
                  <a:txBody>
                    <a:bodyPr/>
                    <a:lstStyle/>
                    <a:p>
                      <a:pPr algn="ctr"/>
                      <a:r>
                        <a:rPr lang="en-US" sz="1400" b="1" dirty="0" smtClean="0">
                          <a:latin typeface="Arial Narrow" pitchFamily="34" charset="0"/>
                        </a:rPr>
                        <a:t>15</a:t>
                      </a:r>
                      <a:endParaRPr lang="en-US" sz="1400" b="1" dirty="0">
                        <a:latin typeface="Arial Narrow" pitchFamily="34" charset="0"/>
                      </a:endParaRPr>
                    </a:p>
                  </a:txBody>
                  <a:tcPr anchor="ctr">
                    <a:lnR w="19050" cap="flat" cmpd="sng" algn="ctr">
                      <a:solidFill>
                        <a:schemeClr val="bg1"/>
                      </a:solidFill>
                      <a:prstDash val="solid"/>
                      <a:round/>
                      <a:headEnd type="none" w="med" len="med"/>
                      <a:tailEnd type="none" w="med" len="med"/>
                    </a:lnR>
                    <a:solidFill>
                      <a:srgbClr val="BFBFBF"/>
                    </a:solidFill>
                  </a:tcPr>
                </a:tc>
                <a:tc>
                  <a:txBody>
                    <a:bodyPr/>
                    <a:lstStyle/>
                    <a:p>
                      <a:pPr algn="ctr"/>
                      <a:r>
                        <a:rPr lang="en-US" sz="1400" b="1" u="none" dirty="0" smtClean="0">
                          <a:latin typeface="Arial Narrow" pitchFamily="34" charset="0"/>
                        </a:rPr>
                        <a:t>14</a:t>
                      </a:r>
                      <a:endParaRPr lang="en-US" sz="1400" b="1" u="none" dirty="0">
                        <a:latin typeface="Arial Narrow" pitchFamily="34" charset="0"/>
                      </a:endParaRPr>
                    </a:p>
                  </a:txBody>
                  <a:tcPr anchor="ctr">
                    <a:lnL w="19050" cap="flat" cmpd="sng" algn="ctr">
                      <a:solidFill>
                        <a:schemeClr val="bg1"/>
                      </a:solidFill>
                      <a:prstDash val="solid"/>
                      <a:round/>
                      <a:headEnd type="none" w="med" len="med"/>
                      <a:tailEnd type="none" w="med" len="med"/>
                    </a:lnL>
                    <a:lnR w="19050" cap="flat" cmpd="sng" algn="ctr">
                      <a:solidFill>
                        <a:srgbClr val="77933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r>
              <a:tr h="329621">
                <a:tc>
                  <a:txBody>
                    <a:bodyPr/>
                    <a:lstStyle/>
                    <a:p>
                      <a:pPr algn="ctr"/>
                      <a:r>
                        <a:rPr lang="en-US" sz="1400" b="1" dirty="0" smtClean="0">
                          <a:latin typeface="Arial Narrow" pitchFamily="34" charset="0"/>
                        </a:rPr>
                        <a:t>Total</a:t>
                      </a: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chemeClr val="accent4">
                        <a:lumMod val="20000"/>
                        <a:lumOff val="80000"/>
                      </a:schemeClr>
                    </a:solidFill>
                  </a:tcPr>
                </a:tc>
                <a:tc>
                  <a:txBody>
                    <a:bodyPr/>
                    <a:lstStyle/>
                    <a:p>
                      <a:pPr algn="ctr"/>
                      <a:endParaRPr lang="en-US" sz="1400"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100</a:t>
                      </a:r>
                      <a:endParaRPr lang="en-US" sz="1400" b="1" dirty="0">
                        <a:latin typeface="Arial Narrow" pitchFamily="34" charset="0"/>
                      </a:endParaRPr>
                    </a:p>
                  </a:txBody>
                  <a:tcPr anchor="ctr">
                    <a:solidFill>
                      <a:schemeClr val="accent4">
                        <a:lumMod val="20000"/>
                        <a:lumOff val="80000"/>
                      </a:schemeClr>
                    </a:solidFill>
                  </a:tcPr>
                </a:tc>
                <a:tc>
                  <a:txBody>
                    <a:bodyPr/>
                    <a:lstStyle/>
                    <a:p>
                      <a:pPr algn="ctr"/>
                      <a:r>
                        <a:rPr lang="en-US" sz="1400" b="1" dirty="0" smtClean="0">
                          <a:latin typeface="Arial Narrow" pitchFamily="34" charset="0"/>
                        </a:rPr>
                        <a:t>100</a:t>
                      </a:r>
                      <a:endParaRPr lang="en-US" sz="1400" b="1" dirty="0">
                        <a:latin typeface="Arial Narrow" pitchFamily="34" charset="0"/>
                      </a:endParaRPr>
                    </a:p>
                  </a:txBody>
                  <a:tcPr anchor="ctr">
                    <a:lnR w="19050" cap="flat" cmpd="sng" algn="ctr">
                      <a:solidFill>
                        <a:srgbClr val="77933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20000"/>
                        <a:lumOff val="80000"/>
                      </a:schemeClr>
                    </a:solidFill>
                  </a:tcPr>
                </a:tc>
              </a:tr>
              <a:tr h="276073">
                <a:tc>
                  <a:txBody>
                    <a:bodyPr/>
                    <a:lstStyle/>
                    <a:p>
                      <a:pPr algn="ctr"/>
                      <a:endParaRPr lang="en-US" sz="1400" b="1" dirty="0">
                        <a:latin typeface="Arial Narrow" pitchFamily="34" charset="0"/>
                      </a:endParaRPr>
                    </a:p>
                  </a:txBody>
                  <a:tcPr anchor="ctr">
                    <a:lnL w="19050" cap="flat" cmpd="sng" algn="ctr">
                      <a:solidFill>
                        <a:srgbClr val="77933C"/>
                      </a:solidFill>
                      <a:prstDash val="solid"/>
                      <a:round/>
                      <a:headEnd type="none" w="med" len="med"/>
                      <a:tailEnd type="none" w="med" len="med"/>
                    </a:lnL>
                    <a:solidFill>
                      <a:srgbClr val="BFBFBF"/>
                    </a:solidFill>
                  </a:tcPr>
                </a:tc>
                <a:tc>
                  <a:txBody>
                    <a:bodyPr/>
                    <a:lstStyle/>
                    <a:p>
                      <a:pPr algn="ctr"/>
                      <a:endParaRPr lang="en-US" sz="1200" dirty="0">
                        <a:latin typeface="Arial Narrow" pitchFamily="34" charset="0"/>
                      </a:endParaRPr>
                    </a:p>
                  </a:txBody>
                  <a:tcPr anchor="ctr">
                    <a:solidFill>
                      <a:srgbClr val="BFBFBF"/>
                    </a:solidFill>
                  </a:tcPr>
                </a:tc>
                <a:tc>
                  <a:txBody>
                    <a:bodyPr/>
                    <a:lstStyle/>
                    <a:p>
                      <a:pPr algn="ctr"/>
                      <a:endParaRPr lang="en-US" sz="1200" b="1" dirty="0">
                        <a:latin typeface="Arial Narrow" pitchFamily="34" charset="0"/>
                      </a:endParaRPr>
                    </a:p>
                  </a:txBody>
                  <a:tcPr anchor="ctr">
                    <a:lnR w="19050" cap="flat" cmpd="sng" algn="ctr">
                      <a:solidFill>
                        <a:schemeClr val="bg1"/>
                      </a:solidFill>
                      <a:prstDash val="solid"/>
                      <a:round/>
                      <a:headEnd type="none" w="med" len="med"/>
                      <a:tailEnd type="none" w="med" len="med"/>
                    </a:lnR>
                    <a:solidFill>
                      <a:srgbClr val="BFBFBF"/>
                    </a:solidFill>
                  </a:tcPr>
                </a:tc>
                <a:tc>
                  <a:txBody>
                    <a:bodyPr/>
                    <a:lstStyle/>
                    <a:p>
                      <a:pPr algn="ctr"/>
                      <a:endParaRPr lang="en-US" sz="1200" b="1" dirty="0">
                        <a:latin typeface="Arial Narrow" pitchFamily="34" charset="0"/>
                      </a:endParaRPr>
                    </a:p>
                  </a:txBody>
                  <a:tcPr anchor="ctr">
                    <a:lnL w="19050" cap="flat" cmpd="sng" algn="ctr">
                      <a:solidFill>
                        <a:schemeClr val="bg1"/>
                      </a:solidFill>
                      <a:prstDash val="solid"/>
                      <a:round/>
                      <a:headEnd type="none" w="med" len="med"/>
                      <a:tailEnd type="none" w="med" len="med"/>
                    </a:lnL>
                    <a:lnR w="19050" cap="flat" cmpd="sng" algn="ctr">
                      <a:solidFill>
                        <a:srgbClr val="77933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FBFBF"/>
                    </a:solidFill>
                  </a:tcPr>
                </a:tc>
              </a:tr>
              <a:tr h="248466">
                <a:tc>
                  <a:txBody>
                    <a:bodyPr/>
                    <a:lstStyle/>
                    <a:p>
                      <a:pPr algn="ctr"/>
                      <a:r>
                        <a:rPr lang="en-US" sz="1200" b="0" dirty="0" smtClean="0">
                          <a:solidFill>
                            <a:schemeClr val="tx1"/>
                          </a:solidFill>
                          <a:latin typeface="Arial Narrow" pitchFamily="34" charset="0"/>
                        </a:rPr>
                        <a:t>n =</a:t>
                      </a:r>
                      <a:endParaRPr lang="en-US" sz="1200" b="0" dirty="0">
                        <a:solidFill>
                          <a:schemeClr val="tx1"/>
                        </a:solidFill>
                        <a:latin typeface="Arial Narrow" pitchFamily="34" charset="0"/>
                      </a:endParaRPr>
                    </a:p>
                  </a:txBody>
                  <a:tcPr anchor="ctr">
                    <a:lnL w="19050" cap="flat" cmpd="sng" algn="ctr">
                      <a:solidFill>
                        <a:srgbClr val="77933C"/>
                      </a:solidFill>
                      <a:prstDash val="solid"/>
                      <a:round/>
                      <a:headEnd type="none" w="med" len="med"/>
                      <a:tailEnd type="none" w="med" len="med"/>
                    </a:lnL>
                    <a:lnB w="19050" cap="flat" cmpd="sng" algn="ctr">
                      <a:solidFill>
                        <a:srgbClr val="77933C"/>
                      </a:solidFill>
                      <a:prstDash val="solid"/>
                      <a:round/>
                      <a:headEnd type="none" w="med" len="med"/>
                      <a:tailEnd type="none" w="med" len="med"/>
                    </a:lnB>
                    <a:solidFill>
                      <a:schemeClr val="accent4">
                        <a:lumMod val="20000"/>
                        <a:lumOff val="80000"/>
                      </a:schemeClr>
                    </a:solidFill>
                  </a:tcPr>
                </a:tc>
                <a:tc>
                  <a:txBody>
                    <a:bodyPr/>
                    <a:lstStyle/>
                    <a:p>
                      <a:pPr algn="ctr"/>
                      <a:endParaRPr lang="en-US" sz="1200" dirty="0">
                        <a:latin typeface="Arial Narrow" pitchFamily="34" charset="0"/>
                      </a:endParaRPr>
                    </a:p>
                  </a:txBody>
                  <a:tcPr anchor="ctr">
                    <a:lnB w="19050" cap="flat" cmpd="sng" algn="ctr">
                      <a:solidFill>
                        <a:srgbClr val="77933C"/>
                      </a:solidFill>
                      <a:prstDash val="solid"/>
                      <a:round/>
                      <a:headEnd type="none" w="med" len="med"/>
                      <a:tailEnd type="none" w="med" len="med"/>
                    </a:lnB>
                    <a:solidFill>
                      <a:schemeClr val="accent4">
                        <a:lumMod val="20000"/>
                        <a:lumOff val="80000"/>
                      </a:schemeClr>
                    </a:solidFill>
                  </a:tcPr>
                </a:tc>
                <a:tc>
                  <a:txBody>
                    <a:bodyPr/>
                    <a:lstStyle/>
                    <a:p>
                      <a:pPr algn="ctr"/>
                      <a:r>
                        <a:rPr lang="en-US" sz="1200" b="0" dirty="0" smtClean="0">
                          <a:solidFill>
                            <a:schemeClr val="tx1"/>
                          </a:solidFill>
                          <a:latin typeface="Arial Narrow" pitchFamily="34" charset="0"/>
                        </a:rPr>
                        <a:t>(196)</a:t>
                      </a:r>
                      <a:endParaRPr lang="en-US" sz="1200" b="0" dirty="0">
                        <a:solidFill>
                          <a:schemeClr val="tx1"/>
                        </a:solidFill>
                        <a:latin typeface="Arial Narrow" pitchFamily="34" charset="0"/>
                      </a:endParaRPr>
                    </a:p>
                  </a:txBody>
                  <a:tcPr anchor="ctr">
                    <a:lnB w="19050" cap="flat" cmpd="sng" algn="ctr">
                      <a:solidFill>
                        <a:srgbClr val="77933C"/>
                      </a:solidFill>
                      <a:prstDash val="solid"/>
                      <a:round/>
                      <a:headEnd type="none" w="med" len="med"/>
                      <a:tailEnd type="none" w="med" len="med"/>
                    </a:lnB>
                    <a:solidFill>
                      <a:schemeClr val="accent4">
                        <a:lumMod val="20000"/>
                        <a:lumOff val="80000"/>
                      </a:schemeClr>
                    </a:solidFill>
                  </a:tcPr>
                </a:tc>
                <a:tc>
                  <a:txBody>
                    <a:bodyPr/>
                    <a:lstStyle/>
                    <a:p>
                      <a:pPr algn="ctr"/>
                      <a:r>
                        <a:rPr lang="en-US" sz="1200" b="0" dirty="0" smtClean="0">
                          <a:solidFill>
                            <a:schemeClr val="tx1"/>
                          </a:solidFill>
                          <a:latin typeface="Arial Narrow" pitchFamily="34" charset="0"/>
                        </a:rPr>
                        <a:t>(318)</a:t>
                      </a:r>
                      <a:endParaRPr lang="en-US" sz="1200" b="0" dirty="0">
                        <a:solidFill>
                          <a:schemeClr val="tx1"/>
                        </a:solidFill>
                        <a:latin typeface="Arial Narrow" pitchFamily="34" charset="0"/>
                      </a:endParaRPr>
                    </a:p>
                  </a:txBody>
                  <a:tcPr anchor="ctr">
                    <a:lnR w="19050" cap="flat" cmpd="sng" algn="ctr">
                      <a:solidFill>
                        <a:srgbClr val="77933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rgbClr val="77933C"/>
                      </a:solidFill>
                      <a:prstDash val="solid"/>
                      <a:round/>
                      <a:headEnd type="none" w="med" len="med"/>
                      <a:tailEnd type="none" w="med" len="med"/>
                    </a:lnB>
                    <a:solidFill>
                      <a:schemeClr val="accent4">
                        <a:lumMod val="20000"/>
                        <a:lumOff val="80000"/>
                      </a:schemeClr>
                    </a:solidFill>
                  </a:tcPr>
                </a:tc>
              </a:tr>
            </a:tbl>
          </a:graphicData>
        </a:graphic>
      </p:graphicFrame>
      <p:sp>
        <p:nvSpPr>
          <p:cNvPr id="21569" name="TextBox 6"/>
          <p:cNvSpPr txBox="1">
            <a:spLocks noChangeArrowheads="1"/>
          </p:cNvSpPr>
          <p:nvPr/>
        </p:nvSpPr>
        <p:spPr bwMode="auto">
          <a:xfrm rot="10800000" flipV="1">
            <a:off x="1173163" y="779463"/>
            <a:ext cx="6681787" cy="954087"/>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Teachers and counselors hypothetically divided their classes up much the way they did five years ago.  They picked about one third to go to a four-year college and a similar number to go to a community or technical college.  They still believed that about one in seven should go right to work or possibly the military and forego postsecondary education.</a:t>
            </a:r>
          </a:p>
        </p:txBody>
      </p:sp>
      <p:sp>
        <p:nvSpPr>
          <p:cNvPr id="9" name="TextBox 4"/>
          <p:cNvSpPr txBox="1">
            <a:spLocks noChangeArrowheads="1"/>
          </p:cNvSpPr>
          <p:nvPr/>
        </p:nvSpPr>
        <p:spPr bwMode="auto">
          <a:xfrm>
            <a:off x="79375" y="5848350"/>
            <a:ext cx="1863725" cy="460375"/>
          </a:xfrm>
          <a:prstGeom prst="rect">
            <a:avLst/>
          </a:prstGeom>
          <a:noFill/>
          <a:ln w="9525">
            <a:noFill/>
            <a:miter lim="800000"/>
            <a:headEnd/>
            <a:tailEnd/>
          </a:ln>
        </p:spPr>
        <p:txBody>
          <a:bodyPr>
            <a:spAutoFit/>
          </a:bodyPr>
          <a:lstStyle/>
          <a:p>
            <a:pPr>
              <a:defRPr/>
            </a:pPr>
            <a:r>
              <a:rPr lang="en-US" sz="1200" b="1" dirty="0">
                <a:solidFill>
                  <a:schemeClr val="bg1">
                    <a:lumMod val="50000"/>
                  </a:schemeClr>
                </a:solidFill>
                <a:latin typeface="Arial Narrow" pitchFamily="34" charset="0"/>
              </a:rPr>
              <a:t>* Based on the mean of 4 different questions.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423863" y="1989138"/>
            <a:ext cx="8237537" cy="523875"/>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Please click on the response that most closely represents how much you agree or disagree with the statement.  For each statement click on either strongly agree, mostly agree, somewhat agree, mostly disagree or strongly disagree.</a:t>
            </a:r>
          </a:p>
        </p:txBody>
      </p:sp>
      <p:sp>
        <p:nvSpPr>
          <p:cNvPr id="1028" name="TextBox 2"/>
          <p:cNvSpPr txBox="1">
            <a:spLocks noChangeArrowheads="1"/>
          </p:cNvSpPr>
          <p:nvPr/>
        </p:nvSpPr>
        <p:spPr bwMode="auto">
          <a:xfrm rot="10800000" flipV="1">
            <a:off x="2555875" y="352425"/>
            <a:ext cx="4052888" cy="368300"/>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Perception Of Four-Year Institutions</a:t>
            </a:r>
          </a:p>
        </p:txBody>
      </p:sp>
      <p:graphicFrame>
        <p:nvGraphicFramePr>
          <p:cNvPr id="1026" name="Chart 4"/>
          <p:cNvGraphicFramePr>
            <a:graphicFrameLocks/>
          </p:cNvGraphicFramePr>
          <p:nvPr/>
        </p:nvGraphicFramePr>
        <p:xfrm>
          <a:off x="2382838" y="3198813"/>
          <a:ext cx="6037262" cy="2841625"/>
        </p:xfrm>
        <a:graphic>
          <a:graphicData uri="http://schemas.openxmlformats.org/presentationml/2006/ole">
            <mc:AlternateContent xmlns:mc="http://schemas.openxmlformats.org/markup-compatibility/2006">
              <mc:Choice xmlns:v="urn:schemas-microsoft-com:vml" Requires="v">
                <p:oleObj spid="_x0000_s1027" r:id="rId4" imgW="6035563" imgH="2840982" progId="Excel.Chart.8">
                  <p:embed/>
                </p:oleObj>
              </mc:Choice>
              <mc:Fallback>
                <p:oleObj r:id="rId4" imgW="6035563" imgH="2840982" progId="Excel.Chart.8">
                  <p:embed/>
                  <p:pic>
                    <p:nvPicPr>
                      <p:cNvPr id="0" name="Char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2838" y="3198813"/>
                        <a:ext cx="6037262" cy="284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9" name="TextBox 5"/>
          <p:cNvSpPr txBox="1">
            <a:spLocks noChangeArrowheads="1"/>
          </p:cNvSpPr>
          <p:nvPr/>
        </p:nvSpPr>
        <p:spPr bwMode="auto">
          <a:xfrm>
            <a:off x="2555875" y="3752850"/>
            <a:ext cx="633413" cy="276225"/>
          </a:xfrm>
          <a:prstGeom prst="rect">
            <a:avLst/>
          </a:prstGeom>
          <a:noFill/>
          <a:ln w="9525">
            <a:noFill/>
            <a:miter lim="800000"/>
            <a:headEnd/>
            <a:tailEnd/>
          </a:ln>
        </p:spPr>
        <p:txBody>
          <a:bodyPr>
            <a:spAutoFit/>
          </a:bodyPr>
          <a:lstStyle/>
          <a:p>
            <a:pPr>
              <a:defRPr/>
            </a:pPr>
            <a:r>
              <a:rPr lang="en-US" sz="1200" b="1" dirty="0">
                <a:solidFill>
                  <a:schemeClr val="bg1">
                    <a:lumMod val="50000"/>
                  </a:schemeClr>
                </a:solidFill>
                <a:latin typeface="Arial Narrow" pitchFamily="34" charset="0"/>
              </a:rPr>
              <a:t>Then</a:t>
            </a:r>
          </a:p>
        </p:txBody>
      </p:sp>
      <p:sp>
        <p:nvSpPr>
          <p:cNvPr id="1030" name="TextBox 6"/>
          <p:cNvSpPr txBox="1">
            <a:spLocks noChangeArrowheads="1"/>
          </p:cNvSpPr>
          <p:nvPr/>
        </p:nvSpPr>
        <p:spPr bwMode="auto">
          <a:xfrm>
            <a:off x="2555875" y="5019675"/>
            <a:ext cx="633413" cy="277813"/>
          </a:xfrm>
          <a:prstGeom prst="rect">
            <a:avLst/>
          </a:prstGeom>
          <a:noFill/>
          <a:ln w="9525">
            <a:noFill/>
            <a:miter lim="800000"/>
            <a:headEnd/>
            <a:tailEnd/>
          </a:ln>
        </p:spPr>
        <p:txBody>
          <a:bodyPr>
            <a:spAutoFit/>
          </a:bodyPr>
          <a:lstStyle/>
          <a:p>
            <a:pPr>
              <a:defRPr/>
            </a:pPr>
            <a:r>
              <a:rPr lang="en-US" sz="1200" b="1" dirty="0">
                <a:solidFill>
                  <a:schemeClr val="bg1">
                    <a:lumMod val="50000"/>
                  </a:schemeClr>
                </a:solidFill>
                <a:latin typeface="Arial Narrow" pitchFamily="34" charset="0"/>
              </a:rPr>
              <a:t>Then</a:t>
            </a:r>
          </a:p>
        </p:txBody>
      </p:sp>
      <p:sp>
        <p:nvSpPr>
          <p:cNvPr id="1031" name="TextBox 7"/>
          <p:cNvSpPr txBox="1">
            <a:spLocks noChangeArrowheads="1"/>
          </p:cNvSpPr>
          <p:nvPr/>
        </p:nvSpPr>
        <p:spPr bwMode="auto">
          <a:xfrm>
            <a:off x="2555875" y="4156075"/>
            <a:ext cx="633413" cy="276225"/>
          </a:xfrm>
          <a:prstGeom prst="rect">
            <a:avLst/>
          </a:prstGeom>
          <a:noFill/>
          <a:ln w="9525">
            <a:noFill/>
            <a:miter lim="800000"/>
            <a:headEnd/>
            <a:tailEnd/>
          </a:ln>
        </p:spPr>
        <p:txBody>
          <a:bodyPr>
            <a:spAutoFit/>
          </a:bodyPr>
          <a:lstStyle/>
          <a:p>
            <a:pPr>
              <a:defRPr/>
            </a:pPr>
            <a:r>
              <a:rPr lang="en-US" sz="1200" b="1" dirty="0">
                <a:solidFill>
                  <a:schemeClr val="bg1">
                    <a:lumMod val="50000"/>
                  </a:schemeClr>
                </a:solidFill>
                <a:latin typeface="Arial Narrow" pitchFamily="34" charset="0"/>
              </a:rPr>
              <a:t>Now</a:t>
            </a:r>
          </a:p>
        </p:txBody>
      </p:sp>
      <p:sp>
        <p:nvSpPr>
          <p:cNvPr id="1032" name="TextBox 8"/>
          <p:cNvSpPr txBox="1">
            <a:spLocks noChangeArrowheads="1"/>
          </p:cNvSpPr>
          <p:nvPr/>
        </p:nvSpPr>
        <p:spPr bwMode="auto">
          <a:xfrm>
            <a:off x="2555875" y="5422900"/>
            <a:ext cx="633413" cy="277813"/>
          </a:xfrm>
          <a:prstGeom prst="rect">
            <a:avLst/>
          </a:prstGeom>
          <a:noFill/>
          <a:ln w="9525">
            <a:noFill/>
            <a:miter lim="800000"/>
            <a:headEnd/>
            <a:tailEnd/>
          </a:ln>
        </p:spPr>
        <p:txBody>
          <a:bodyPr>
            <a:spAutoFit/>
          </a:bodyPr>
          <a:lstStyle/>
          <a:p>
            <a:pPr>
              <a:defRPr/>
            </a:pPr>
            <a:r>
              <a:rPr lang="en-US" sz="1200" b="1" dirty="0">
                <a:solidFill>
                  <a:schemeClr val="bg1">
                    <a:lumMod val="50000"/>
                  </a:schemeClr>
                </a:solidFill>
                <a:latin typeface="Arial Narrow" pitchFamily="34" charset="0"/>
              </a:rPr>
              <a:t>Now</a:t>
            </a:r>
          </a:p>
        </p:txBody>
      </p:sp>
      <p:sp>
        <p:nvSpPr>
          <p:cNvPr id="1033" name="TextBox 9"/>
          <p:cNvSpPr txBox="1">
            <a:spLocks noChangeArrowheads="1"/>
          </p:cNvSpPr>
          <p:nvPr/>
        </p:nvSpPr>
        <p:spPr bwMode="auto">
          <a:xfrm>
            <a:off x="366713" y="3694113"/>
            <a:ext cx="1957387" cy="738187"/>
          </a:xfrm>
          <a:prstGeom prst="rect">
            <a:avLst/>
          </a:prstGeom>
          <a:noFill/>
          <a:ln w="9525">
            <a:noFill/>
            <a:miter lim="800000"/>
            <a:headEnd/>
            <a:tailEnd/>
          </a:ln>
        </p:spPr>
        <p:txBody>
          <a:bodyPr>
            <a:spAutoFit/>
          </a:bodyPr>
          <a:lstStyle/>
          <a:p>
            <a:pPr algn="ctr">
              <a:defRPr/>
            </a:pPr>
            <a:r>
              <a:rPr lang="en-US" sz="1400" dirty="0">
                <a:solidFill>
                  <a:schemeClr val="bg1">
                    <a:lumMod val="50000"/>
                  </a:schemeClr>
                </a:solidFill>
                <a:latin typeface="Arial Narrow" pitchFamily="34" charset="0"/>
              </a:rPr>
              <a:t>All high school students should continue with some postsecondary education.</a:t>
            </a:r>
          </a:p>
        </p:txBody>
      </p:sp>
      <p:sp>
        <p:nvSpPr>
          <p:cNvPr id="1034" name="TextBox 10"/>
          <p:cNvSpPr txBox="1">
            <a:spLocks noChangeArrowheads="1"/>
          </p:cNvSpPr>
          <p:nvPr/>
        </p:nvSpPr>
        <p:spPr bwMode="auto">
          <a:xfrm>
            <a:off x="193675" y="4789488"/>
            <a:ext cx="2362200" cy="1169987"/>
          </a:xfrm>
          <a:prstGeom prst="rect">
            <a:avLst/>
          </a:prstGeom>
          <a:noFill/>
          <a:ln w="9525">
            <a:noFill/>
            <a:miter lim="800000"/>
            <a:headEnd/>
            <a:tailEnd/>
          </a:ln>
        </p:spPr>
        <p:txBody>
          <a:bodyPr>
            <a:spAutoFit/>
          </a:bodyPr>
          <a:lstStyle/>
          <a:p>
            <a:pPr algn="ctr">
              <a:defRPr/>
            </a:pPr>
            <a:r>
              <a:rPr lang="en-US" sz="1400" dirty="0">
                <a:solidFill>
                  <a:schemeClr val="bg1">
                    <a:lumMod val="50000"/>
                  </a:schemeClr>
                </a:solidFill>
                <a:latin typeface="Arial Narrow" pitchFamily="34" charset="0"/>
              </a:rPr>
              <a:t>Although a typical four-year state college or university in Kentucky can cost a lot, it offers a value that is worth students going there all four years</a:t>
            </a:r>
          </a:p>
        </p:txBody>
      </p:sp>
      <p:sp>
        <p:nvSpPr>
          <p:cNvPr id="1035" name="TextBox 11"/>
          <p:cNvSpPr txBox="1">
            <a:spLocks noChangeArrowheads="1"/>
          </p:cNvSpPr>
          <p:nvPr/>
        </p:nvSpPr>
        <p:spPr bwMode="auto">
          <a:xfrm>
            <a:off x="8489950" y="3060700"/>
            <a:ext cx="460375" cy="277813"/>
          </a:xfrm>
          <a:prstGeom prst="rect">
            <a:avLst/>
          </a:prstGeom>
          <a:noFill/>
          <a:ln w="9525">
            <a:noFill/>
            <a:miter lim="800000"/>
            <a:headEnd/>
            <a:tailEnd/>
          </a:ln>
        </p:spPr>
        <p:txBody>
          <a:bodyPr>
            <a:spAutoFit/>
          </a:bodyPr>
          <a:lstStyle/>
          <a:p>
            <a:r>
              <a:rPr lang="en-US" sz="1200">
                <a:latin typeface="Arial Narrow" pitchFamily="34" charset="0"/>
              </a:rPr>
              <a:t>(n)</a:t>
            </a:r>
          </a:p>
        </p:txBody>
      </p:sp>
      <p:sp>
        <p:nvSpPr>
          <p:cNvPr id="1036" name="TextBox 12"/>
          <p:cNvSpPr txBox="1">
            <a:spLocks noChangeArrowheads="1"/>
          </p:cNvSpPr>
          <p:nvPr/>
        </p:nvSpPr>
        <p:spPr bwMode="auto">
          <a:xfrm>
            <a:off x="8431213" y="3841750"/>
            <a:ext cx="519112" cy="277813"/>
          </a:xfrm>
          <a:prstGeom prst="rect">
            <a:avLst/>
          </a:prstGeom>
          <a:noFill/>
          <a:ln w="9525">
            <a:noFill/>
            <a:miter lim="800000"/>
            <a:headEnd/>
            <a:tailEnd/>
          </a:ln>
        </p:spPr>
        <p:txBody>
          <a:bodyPr>
            <a:spAutoFit/>
          </a:bodyPr>
          <a:lstStyle/>
          <a:p>
            <a:r>
              <a:rPr lang="en-US" sz="1200">
                <a:latin typeface="Arial Narrow" pitchFamily="34" charset="0"/>
              </a:rPr>
              <a:t>(196)</a:t>
            </a:r>
          </a:p>
        </p:txBody>
      </p:sp>
      <p:sp>
        <p:nvSpPr>
          <p:cNvPr id="1037" name="TextBox 13"/>
          <p:cNvSpPr txBox="1">
            <a:spLocks noChangeArrowheads="1"/>
          </p:cNvSpPr>
          <p:nvPr/>
        </p:nvSpPr>
        <p:spPr bwMode="auto">
          <a:xfrm>
            <a:off x="8431213" y="4303713"/>
            <a:ext cx="519112" cy="277812"/>
          </a:xfrm>
          <a:prstGeom prst="rect">
            <a:avLst/>
          </a:prstGeom>
          <a:noFill/>
          <a:ln w="9525">
            <a:noFill/>
            <a:miter lim="800000"/>
            <a:headEnd/>
            <a:tailEnd/>
          </a:ln>
        </p:spPr>
        <p:txBody>
          <a:bodyPr>
            <a:spAutoFit/>
          </a:bodyPr>
          <a:lstStyle/>
          <a:p>
            <a:r>
              <a:rPr lang="en-US" sz="1200">
                <a:latin typeface="Arial Narrow" pitchFamily="34" charset="0"/>
              </a:rPr>
              <a:t>(306)</a:t>
            </a:r>
          </a:p>
        </p:txBody>
      </p:sp>
      <p:sp>
        <p:nvSpPr>
          <p:cNvPr id="1038" name="TextBox 14"/>
          <p:cNvSpPr txBox="1">
            <a:spLocks noChangeArrowheads="1"/>
          </p:cNvSpPr>
          <p:nvPr/>
        </p:nvSpPr>
        <p:spPr bwMode="auto">
          <a:xfrm>
            <a:off x="8431213" y="4962525"/>
            <a:ext cx="712787" cy="276225"/>
          </a:xfrm>
          <a:prstGeom prst="rect">
            <a:avLst/>
          </a:prstGeom>
          <a:noFill/>
          <a:ln w="9525">
            <a:noFill/>
            <a:miter lim="800000"/>
            <a:headEnd/>
            <a:tailEnd/>
          </a:ln>
        </p:spPr>
        <p:txBody>
          <a:bodyPr>
            <a:spAutoFit/>
          </a:bodyPr>
          <a:lstStyle/>
          <a:p>
            <a:r>
              <a:rPr lang="en-US" sz="1200">
                <a:latin typeface="Arial Narrow" pitchFamily="34" charset="0"/>
              </a:rPr>
              <a:t>(196)</a:t>
            </a:r>
          </a:p>
        </p:txBody>
      </p:sp>
      <p:sp>
        <p:nvSpPr>
          <p:cNvPr id="1039" name="TextBox 15"/>
          <p:cNvSpPr txBox="1">
            <a:spLocks noChangeArrowheads="1"/>
          </p:cNvSpPr>
          <p:nvPr/>
        </p:nvSpPr>
        <p:spPr bwMode="auto">
          <a:xfrm>
            <a:off x="8431213" y="5422900"/>
            <a:ext cx="519112" cy="277813"/>
          </a:xfrm>
          <a:prstGeom prst="rect">
            <a:avLst/>
          </a:prstGeom>
          <a:noFill/>
          <a:ln w="9525">
            <a:noFill/>
            <a:miter lim="800000"/>
            <a:headEnd/>
            <a:tailEnd/>
          </a:ln>
        </p:spPr>
        <p:txBody>
          <a:bodyPr>
            <a:spAutoFit/>
          </a:bodyPr>
          <a:lstStyle/>
          <a:p>
            <a:r>
              <a:rPr lang="en-US" sz="1200">
                <a:latin typeface="Arial Narrow" pitchFamily="34" charset="0"/>
              </a:rPr>
              <a:t>(315)</a:t>
            </a:r>
          </a:p>
        </p:txBody>
      </p:sp>
      <p:sp>
        <p:nvSpPr>
          <p:cNvPr id="1040" name="TextBox 15"/>
          <p:cNvSpPr txBox="1">
            <a:spLocks noChangeArrowheads="1"/>
          </p:cNvSpPr>
          <p:nvPr/>
        </p:nvSpPr>
        <p:spPr bwMode="auto">
          <a:xfrm rot="10800000" flipV="1">
            <a:off x="482600" y="952500"/>
            <a:ext cx="8121650" cy="738188"/>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Teachers and counselors may think that higher tuitions coupled with the economy and other “complexities” make a four-year college a less attractive alternative than before. They were also less likely to believe ALL high school students should continue with some postsecondary education than they did in 2006.</a:t>
            </a:r>
          </a:p>
        </p:txBody>
      </p:sp>
      <p:sp>
        <p:nvSpPr>
          <p:cNvPr id="22" name="Isosceles Triangle 21"/>
          <p:cNvSpPr/>
          <p:nvPr/>
        </p:nvSpPr>
        <p:spPr>
          <a:xfrm rot="10800000">
            <a:off x="7624763" y="4351338"/>
            <a:ext cx="117475" cy="115887"/>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Isosceles Triangle 22"/>
          <p:cNvSpPr/>
          <p:nvPr/>
        </p:nvSpPr>
        <p:spPr>
          <a:xfrm rot="10800000">
            <a:off x="6704013" y="5445125"/>
            <a:ext cx="119062" cy="1143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2449513"/>
            <a:ext cx="5414963" cy="3970337"/>
          </a:xfrm>
          <a:prstGeom prst="rect">
            <a:avLst/>
          </a:prstGeom>
          <a:noFill/>
        </p:spPr>
        <p:txBody>
          <a:bodyPr>
            <a:spAutoFit/>
          </a:bodyPr>
          <a:lstStyle/>
          <a:p>
            <a:pPr>
              <a:defRPr/>
            </a:pPr>
            <a:r>
              <a:rPr lang="en-US" sz="1400" dirty="0">
                <a:solidFill>
                  <a:schemeClr val="bg1">
                    <a:lumMod val="50000"/>
                  </a:schemeClr>
                </a:solidFill>
                <a:latin typeface="Arial Narrow" pitchFamily="34" charset="0"/>
              </a:rPr>
              <a:t>				</a:t>
            </a:r>
            <a:r>
              <a:rPr lang="en-US" sz="1400" u="sng" dirty="0">
                <a:solidFill>
                  <a:schemeClr val="bg1">
                    <a:lumMod val="50000"/>
                  </a:schemeClr>
                </a:solidFill>
                <a:latin typeface="Arial Narrow" pitchFamily="34" charset="0"/>
              </a:rPr>
              <a:t>%</a:t>
            </a:r>
            <a:r>
              <a:rPr lang="en-US" sz="1400" dirty="0">
                <a:solidFill>
                  <a:schemeClr val="bg1">
                    <a:lumMod val="50000"/>
                  </a:schemeClr>
                </a:solidFill>
                <a:latin typeface="Arial Narrow" pitchFamily="34" charset="0"/>
              </a:rPr>
              <a:t> </a:t>
            </a:r>
          </a:p>
          <a:p>
            <a:pPr>
              <a:defRPr/>
            </a:pPr>
            <a:r>
              <a:rPr lang="en-US" sz="1400" b="1" u="sng" dirty="0">
                <a:solidFill>
                  <a:schemeClr val="bg1">
                    <a:lumMod val="50000"/>
                  </a:schemeClr>
                </a:solidFill>
                <a:latin typeface="Arial Narrow" pitchFamily="34" charset="0"/>
              </a:rPr>
              <a:t>Financial Costs/ Lack Financial Aid</a:t>
            </a:r>
            <a:r>
              <a:rPr lang="en-US" sz="1400" dirty="0">
                <a:solidFill>
                  <a:schemeClr val="bg1">
                    <a:lumMod val="50000"/>
                  </a:schemeClr>
                </a:solidFill>
                <a:latin typeface="Arial Narrow" pitchFamily="34" charset="0"/>
              </a:rPr>
              <a:t>		79</a:t>
            </a:r>
          </a:p>
          <a:p>
            <a:pPr>
              <a:defRPr/>
            </a:pPr>
            <a:r>
              <a:rPr lang="en-US" sz="1400" dirty="0">
                <a:solidFill>
                  <a:schemeClr val="bg1">
                    <a:lumMod val="50000"/>
                  </a:schemeClr>
                </a:solidFill>
                <a:latin typeface="Arial Narrow" pitchFamily="34" charset="0"/>
              </a:rPr>
              <a:t>   - Tuition too expensive</a:t>
            </a:r>
          </a:p>
          <a:p>
            <a:pPr>
              <a:defRPr/>
            </a:pPr>
            <a:r>
              <a:rPr lang="en-US" sz="1400" dirty="0">
                <a:solidFill>
                  <a:schemeClr val="bg1">
                    <a:lumMod val="50000"/>
                  </a:schemeClr>
                </a:solidFill>
                <a:latin typeface="Arial Narrow" pitchFamily="34" charset="0"/>
              </a:rPr>
              <a:t>   - No Financial aid for people like them</a:t>
            </a:r>
          </a:p>
          <a:p>
            <a:pPr>
              <a:defRPr/>
            </a:pPr>
            <a:r>
              <a:rPr lang="en-US" sz="1400" dirty="0">
                <a:solidFill>
                  <a:schemeClr val="bg1">
                    <a:lumMod val="50000"/>
                  </a:schemeClr>
                </a:solidFill>
                <a:latin typeface="Arial Narrow" pitchFamily="34" charset="0"/>
              </a:rPr>
              <a:t>   - Can make money working/not in school</a:t>
            </a:r>
          </a:p>
          <a:p>
            <a:pPr>
              <a:defRPr/>
            </a:pPr>
            <a:endParaRPr lang="en-US" sz="1400" dirty="0">
              <a:solidFill>
                <a:schemeClr val="bg1">
                  <a:lumMod val="50000"/>
                </a:schemeClr>
              </a:solidFill>
              <a:latin typeface="Arial Narrow" pitchFamily="34" charset="0"/>
            </a:endParaRPr>
          </a:p>
          <a:p>
            <a:pPr>
              <a:defRPr/>
            </a:pPr>
            <a:r>
              <a:rPr lang="en-US" sz="1400" b="1" u="sng" dirty="0">
                <a:solidFill>
                  <a:schemeClr val="bg1">
                    <a:lumMod val="50000"/>
                  </a:schemeClr>
                </a:solidFill>
                <a:latin typeface="Arial Narrow" pitchFamily="34" charset="0"/>
              </a:rPr>
              <a:t>Lack of Personal Motivation/Focus</a:t>
            </a:r>
            <a:r>
              <a:rPr lang="en-US" sz="1400" dirty="0">
                <a:solidFill>
                  <a:schemeClr val="bg1">
                    <a:lumMod val="50000"/>
                  </a:schemeClr>
                </a:solidFill>
                <a:latin typeface="Arial Narrow" pitchFamily="34" charset="0"/>
              </a:rPr>
              <a:t>		49</a:t>
            </a:r>
          </a:p>
          <a:p>
            <a:pPr>
              <a:defRPr/>
            </a:pPr>
            <a:r>
              <a:rPr lang="en-US" sz="1400" dirty="0">
                <a:solidFill>
                  <a:schemeClr val="bg1">
                    <a:lumMod val="50000"/>
                  </a:schemeClr>
                </a:solidFill>
                <a:latin typeface="Arial Narrow" pitchFamily="34" charset="0"/>
              </a:rPr>
              <a:t>   - No motivation/goals</a:t>
            </a:r>
          </a:p>
          <a:p>
            <a:pPr>
              <a:defRPr/>
            </a:pPr>
            <a:r>
              <a:rPr lang="en-US" sz="1400" dirty="0">
                <a:solidFill>
                  <a:schemeClr val="bg1">
                    <a:lumMod val="50000"/>
                  </a:schemeClr>
                </a:solidFill>
                <a:latin typeface="Arial Narrow" pitchFamily="34" charset="0"/>
              </a:rPr>
              <a:t>   - Fear of the “world out there”</a:t>
            </a:r>
          </a:p>
          <a:p>
            <a:pPr>
              <a:defRPr/>
            </a:pPr>
            <a:r>
              <a:rPr lang="en-US" sz="1400" dirty="0">
                <a:solidFill>
                  <a:schemeClr val="bg1">
                    <a:lumMod val="50000"/>
                  </a:schemeClr>
                </a:solidFill>
                <a:latin typeface="Arial Narrow" pitchFamily="34" charset="0"/>
              </a:rPr>
              <a:t>   - Unsure what to do</a:t>
            </a:r>
          </a:p>
          <a:p>
            <a:pPr>
              <a:defRPr/>
            </a:pPr>
            <a:endParaRPr lang="en-US" sz="1400" dirty="0">
              <a:solidFill>
                <a:schemeClr val="bg1">
                  <a:lumMod val="50000"/>
                </a:schemeClr>
              </a:solidFill>
              <a:latin typeface="Arial Narrow" pitchFamily="34" charset="0"/>
            </a:endParaRPr>
          </a:p>
          <a:p>
            <a:pPr>
              <a:defRPr/>
            </a:pPr>
            <a:r>
              <a:rPr lang="en-US" sz="1400" b="1" u="sng" dirty="0">
                <a:solidFill>
                  <a:schemeClr val="bg1">
                    <a:lumMod val="50000"/>
                  </a:schemeClr>
                </a:solidFill>
                <a:latin typeface="Arial Narrow" pitchFamily="34" charset="0"/>
              </a:rPr>
              <a:t>Lack Mentor/Support</a:t>
            </a:r>
            <a:r>
              <a:rPr lang="en-US" sz="1400" dirty="0">
                <a:solidFill>
                  <a:schemeClr val="bg1">
                    <a:lumMod val="50000"/>
                  </a:schemeClr>
                </a:solidFill>
                <a:latin typeface="Arial Narrow" pitchFamily="34" charset="0"/>
              </a:rPr>
              <a:t>			43</a:t>
            </a:r>
          </a:p>
          <a:p>
            <a:pPr>
              <a:defRPr/>
            </a:pPr>
            <a:r>
              <a:rPr lang="en-US" sz="1400" dirty="0">
                <a:solidFill>
                  <a:schemeClr val="bg1">
                    <a:lumMod val="50000"/>
                  </a:schemeClr>
                </a:solidFill>
                <a:latin typeface="Arial Narrow" pitchFamily="34" charset="0"/>
              </a:rPr>
              <a:t>   - No Parental support</a:t>
            </a:r>
          </a:p>
          <a:p>
            <a:pPr>
              <a:defRPr/>
            </a:pPr>
            <a:r>
              <a:rPr lang="en-US" sz="1400" dirty="0">
                <a:solidFill>
                  <a:schemeClr val="bg1">
                    <a:lumMod val="50000"/>
                  </a:schemeClr>
                </a:solidFill>
                <a:latin typeface="Arial Narrow" pitchFamily="34" charset="0"/>
              </a:rPr>
              <a:t>   - Not a Family Value</a:t>
            </a:r>
          </a:p>
          <a:p>
            <a:pPr>
              <a:defRPr/>
            </a:pPr>
            <a:endParaRPr lang="en-US" sz="1400" dirty="0">
              <a:solidFill>
                <a:schemeClr val="bg1">
                  <a:lumMod val="50000"/>
                </a:schemeClr>
              </a:solidFill>
              <a:latin typeface="Arial Narrow" pitchFamily="34" charset="0"/>
            </a:endParaRPr>
          </a:p>
          <a:p>
            <a:pPr>
              <a:defRPr/>
            </a:pPr>
            <a:r>
              <a:rPr lang="en-US" sz="1400" b="1" u="sng" dirty="0">
                <a:solidFill>
                  <a:schemeClr val="bg1">
                    <a:lumMod val="50000"/>
                  </a:schemeClr>
                </a:solidFill>
                <a:latin typeface="Arial Narrow" pitchFamily="34" charset="0"/>
              </a:rPr>
              <a:t>Lack of Grades/School Orientation</a:t>
            </a:r>
            <a:r>
              <a:rPr lang="en-US" sz="1400" dirty="0">
                <a:solidFill>
                  <a:schemeClr val="bg1">
                    <a:lumMod val="50000"/>
                  </a:schemeClr>
                </a:solidFill>
                <a:latin typeface="Arial Narrow" pitchFamily="34" charset="0"/>
              </a:rPr>
              <a:t>		18</a:t>
            </a:r>
          </a:p>
          <a:p>
            <a:pPr>
              <a:defRPr/>
            </a:pPr>
            <a:r>
              <a:rPr lang="en-US" sz="1400" dirty="0">
                <a:solidFill>
                  <a:schemeClr val="bg1">
                    <a:lumMod val="50000"/>
                  </a:schemeClr>
                </a:solidFill>
                <a:latin typeface="Arial Narrow" pitchFamily="34" charset="0"/>
              </a:rPr>
              <a:t>  - Not smart enough/not prepared</a:t>
            </a:r>
          </a:p>
          <a:p>
            <a:pPr>
              <a:defRPr/>
            </a:pPr>
            <a:r>
              <a:rPr lang="en-US" sz="1400" dirty="0">
                <a:solidFill>
                  <a:schemeClr val="bg1">
                    <a:lumMod val="50000"/>
                  </a:schemeClr>
                </a:solidFill>
                <a:latin typeface="Arial Narrow" pitchFamily="34" charset="0"/>
              </a:rPr>
              <a:t>  - Low ACT scores</a:t>
            </a:r>
          </a:p>
        </p:txBody>
      </p:sp>
      <p:sp>
        <p:nvSpPr>
          <p:cNvPr id="3" name="TextBox 2"/>
          <p:cNvSpPr txBox="1"/>
          <p:nvPr/>
        </p:nvSpPr>
        <p:spPr>
          <a:xfrm rot="10800000" flipV="1">
            <a:off x="1922463" y="1758950"/>
            <a:ext cx="5357812" cy="522288"/>
          </a:xfrm>
          <a:prstGeom prst="rect">
            <a:avLst/>
          </a:prstGeom>
          <a:noFill/>
          <a:ln>
            <a:solidFill>
              <a:schemeClr val="accent3">
                <a:lumMod val="75000"/>
              </a:schemeClr>
            </a:solidFill>
          </a:ln>
        </p:spPr>
        <p:txBody>
          <a:bodyPr>
            <a:spAutoFit/>
          </a:bodyPr>
          <a:lstStyle/>
          <a:p>
            <a:pPr algn="ctr">
              <a:defRPr/>
            </a:pPr>
            <a:r>
              <a:rPr lang="en-US" sz="1400" i="1" dirty="0">
                <a:solidFill>
                  <a:schemeClr val="tx1">
                    <a:lumMod val="50000"/>
                    <a:lumOff val="50000"/>
                  </a:schemeClr>
                </a:solidFill>
                <a:latin typeface="Arial Narrow" pitchFamily="34" charset="0"/>
              </a:rPr>
              <a:t>Thinking again generally about your students what would you say are the three largest barriers for your students to continue with their education?</a:t>
            </a:r>
          </a:p>
        </p:txBody>
      </p:sp>
      <p:sp>
        <p:nvSpPr>
          <p:cNvPr id="22532" name="TextBox 1"/>
          <p:cNvSpPr txBox="1">
            <a:spLocks noChangeArrowheads="1"/>
          </p:cNvSpPr>
          <p:nvPr/>
        </p:nvSpPr>
        <p:spPr bwMode="auto">
          <a:xfrm rot="10800000" flipV="1">
            <a:off x="2439988" y="352425"/>
            <a:ext cx="4227512" cy="368300"/>
          </a:xfrm>
          <a:prstGeom prst="rect">
            <a:avLst/>
          </a:prstGeom>
          <a:noFill/>
          <a:ln w="9525">
            <a:noFill/>
            <a:miter lim="800000"/>
            <a:headEnd/>
            <a:tailEnd/>
          </a:ln>
        </p:spPr>
        <p:txBody>
          <a:bodyPr>
            <a:spAutoFit/>
          </a:bodyPr>
          <a:lstStyle/>
          <a:p>
            <a:pPr algn="ctr"/>
            <a:r>
              <a:rPr lang="en-US" b="1">
                <a:solidFill>
                  <a:schemeClr val="bg1"/>
                </a:solidFill>
                <a:latin typeface="Arial Narrow" pitchFamily="34" charset="0"/>
              </a:rPr>
              <a:t>Student Barriers To Higher Education</a:t>
            </a:r>
          </a:p>
        </p:txBody>
      </p:sp>
      <p:sp>
        <p:nvSpPr>
          <p:cNvPr id="23557" name="TextBox 2"/>
          <p:cNvSpPr txBox="1">
            <a:spLocks noChangeArrowheads="1"/>
          </p:cNvSpPr>
          <p:nvPr/>
        </p:nvSpPr>
        <p:spPr bwMode="auto">
          <a:xfrm rot="10800000" flipV="1">
            <a:off x="1289050" y="893763"/>
            <a:ext cx="6565900" cy="738187"/>
          </a:xfrm>
          <a:prstGeom prst="rect">
            <a:avLst/>
          </a:prstGeom>
          <a:noFill/>
          <a:ln w="9525">
            <a:noFill/>
            <a:miter lim="800000"/>
            <a:headEnd/>
            <a:tailEnd/>
          </a:ln>
        </p:spPr>
        <p:txBody>
          <a:bodyPr>
            <a:spAutoFit/>
          </a:bodyPr>
          <a:lstStyle/>
          <a:p>
            <a:pPr algn="ctr">
              <a:defRPr/>
            </a:pPr>
            <a:r>
              <a:rPr lang="en-US" sz="1400" b="1" i="1" dirty="0">
                <a:solidFill>
                  <a:schemeClr val="accent4">
                    <a:lumMod val="75000"/>
                  </a:schemeClr>
                </a:solidFill>
                <a:latin typeface="Arial Narrow" pitchFamily="34" charset="0"/>
              </a:rPr>
              <a:t>The greatest barrier to student pursuit of higher education was finances – just as it was in 2006.  Tuition is too expensive, yet they don’t believe they will qualify for aid.  Lack of personal motivation and family support also plays a role. </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32525</TotalTime>
  <Words>3444</Words>
  <Application>Microsoft Office PowerPoint</Application>
  <PresentationFormat>On-screen Show (4:3)</PresentationFormat>
  <Paragraphs>492</Paragraphs>
  <Slides>29</Slides>
  <Notes>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Custom Design</vt:lpstr>
      <vt:lpstr>Microsoft Excel Chart</vt:lpstr>
      <vt:lpstr>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Southern Research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 Schulte</dc:creator>
  <cp:lastModifiedBy>Authorized User</cp:lastModifiedBy>
  <cp:revision>1878</cp:revision>
  <dcterms:created xsi:type="dcterms:W3CDTF">2006-06-22T14:49:05Z</dcterms:created>
  <dcterms:modified xsi:type="dcterms:W3CDTF">2012-01-09T21:20:14Z</dcterms:modified>
</cp:coreProperties>
</file>