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18"/>
  </p:notesMasterIdLst>
  <p:sldIdLst>
    <p:sldId id="452" r:id="rId3"/>
    <p:sldId id="347" r:id="rId4"/>
    <p:sldId id="479" r:id="rId5"/>
    <p:sldId id="482" r:id="rId6"/>
    <p:sldId id="478" r:id="rId7"/>
    <p:sldId id="484" r:id="rId8"/>
    <p:sldId id="476" r:id="rId9"/>
    <p:sldId id="477" r:id="rId10"/>
    <p:sldId id="481" r:id="rId11"/>
    <p:sldId id="483" r:id="rId12"/>
    <p:sldId id="485" r:id="rId13"/>
    <p:sldId id="486" r:id="rId14"/>
    <p:sldId id="487" r:id="rId15"/>
    <p:sldId id="488" r:id="rId16"/>
    <p:sldId id="450" r:id="rId17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799" autoAdjust="0"/>
  </p:normalViewPr>
  <p:slideViewPr>
    <p:cSldViewPr snapToObjects="1" showGuides="1">
      <p:cViewPr>
        <p:scale>
          <a:sx n="70" d="100"/>
          <a:sy n="70" d="100"/>
        </p:scale>
        <p:origin x="-156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102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9A6E0B4-26F4-498E-98C3-B4781BD5F5B0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27B520A-E14A-4159-9A2C-AB596C78A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8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520A-E14A-4159-9A2C-AB596C78AD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to lead introductions</a:t>
            </a:r>
            <a:r>
              <a:rPr lang="en-US" baseline="0" dirty="0" smtClean="0"/>
              <a:t> and walk through agenda…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68DDF-62CE-448D-A654-36F5C36C1FC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10255-014D-4F9D-91C6-D3CDF6EE35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9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gd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82775"/>
            <a:ext cx="6858000" cy="1851025"/>
          </a:xfrm>
        </p:spPr>
        <p:txBody>
          <a:bodyPr anchor="t" anchorCtr="0"/>
          <a:lstStyle>
            <a:lvl1pPr>
              <a:lnSpc>
                <a:spcPts val="6900"/>
              </a:lnSpc>
              <a:defRPr sz="6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6400800" cy="1600200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542925"/>
            <a:ext cx="320516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C3A1-9185-0B40-AD6F-C5C7BA5EC52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C3A1-9185-0B40-AD6F-C5C7BA5EC52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DC3A1-9185-0B40-AD6F-C5C7BA5EC52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STUDENT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6151130"/>
            <a:ext cx="2286000" cy="478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7E00A-486F-4252-8B1D-E32645521F49}" type="datetime1">
              <a:rPr lang="en-US"/>
              <a:t>7/23/2013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60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162800" cy="12192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 cap="none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0432" y="6432272"/>
            <a:ext cx="431468" cy="365125"/>
          </a:xfrm>
          <a:prstGeom prst="rect">
            <a:avLst/>
          </a:prstGeom>
        </p:spPr>
        <p:txBody>
          <a:bodyPr/>
          <a:lstStyle/>
          <a:p>
            <a:fld id="{153B174C-CC92-E44B-80AE-6F93C9D8A1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435765"/>
            <a:ext cx="3514165" cy="2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header_gra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30352"/>
          </a:xfrm>
          <a:prstGeom prst="rect">
            <a:avLst/>
          </a:prstGeom>
        </p:spPr>
      </p:pic>
      <p:pic>
        <p:nvPicPr>
          <p:cNvPr id="7" name="Picture 6" descr="footer_yellow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176772"/>
            <a:ext cx="9144000" cy="681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  <p:sldLayoutId id="2147483680" r:id="rId6"/>
    <p:sldLayoutId id="214748368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7ECA-1354-4934-B78E-F09844EA725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7E4F-DA82-4FED-856C-545784098D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m.orionondemand.com/crm/login.sa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m.orionondemand.com/crm/login.sa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m.orionondemand.com/crm/login.sa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559175"/>
            <a:ext cx="6248400" cy="1851025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The Personal Information Session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6400800" cy="16002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Brian Dycus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July 2013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868873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Call lists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Email campaigns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Upcoming appointments</a:t>
            </a:r>
            <a:endParaRPr lang="en-US" b="1" dirty="0"/>
          </a:p>
        </p:txBody>
      </p:sp>
      <p:pic>
        <p:nvPicPr>
          <p:cNvPr id="6146" name="Picture 2" descr="contacts_all_vie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" y="1371600"/>
            <a:ext cx="8933834" cy="34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View of IW</a:t>
            </a:r>
            <a:endParaRPr lang="en-US" dirty="0"/>
          </a:p>
        </p:txBody>
      </p:sp>
      <p:pic>
        <p:nvPicPr>
          <p:cNvPr id="8196" name="Picture 4" descr="http://exploreudupi.com/images/explo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4069963" cy="42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072418" y="914400"/>
            <a:ext cx="4038600" cy="2057400"/>
          </a:xfrm>
          <a:prstGeom prst="cloudCallout">
            <a:avLst>
              <a:gd name="adj1" fmla="val -67097"/>
              <a:gd name="adj2" fmla="val 111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CA" dirty="0" smtClean="0"/>
          </a:p>
          <a:p>
            <a:pPr algn="ctr"/>
            <a:r>
              <a:rPr lang="en-CA" sz="3200" dirty="0" smtClean="0">
                <a:hlinkClick r:id="rId3"/>
              </a:rPr>
              <a:t>Intelliworks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3581400"/>
            <a:ext cx="3124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US" b="1" dirty="0" smtClean="0"/>
              <a:t>Date Range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US" b="1" dirty="0" smtClean="0"/>
              <a:t>Lifecycle Stage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US" b="1" dirty="0" smtClean="0"/>
              <a:t>Upcoming Tasks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44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Campaigns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6" y="1847850"/>
            <a:ext cx="86772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2971800"/>
            <a:ext cx="1524000" cy="228600"/>
          </a:xfrm>
          <a:prstGeom prst="rect">
            <a:avLst/>
          </a:prstGeom>
          <a:gradFill>
            <a:gsLst>
              <a:gs pos="100000">
                <a:srgbClr val="FF00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429000"/>
            <a:ext cx="1524000" cy="228600"/>
          </a:xfrm>
          <a:prstGeom prst="rect">
            <a:avLst/>
          </a:prstGeom>
          <a:gradFill>
            <a:gsLst>
              <a:gs pos="100000">
                <a:srgbClr val="FF00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743200"/>
            <a:ext cx="1524000" cy="228600"/>
          </a:xfrm>
          <a:prstGeom prst="rect">
            <a:avLst/>
          </a:prstGeom>
          <a:gradFill>
            <a:gsLst>
              <a:gs pos="100000">
                <a:srgbClr val="FF0000">
                  <a:alpha val="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View of IW</a:t>
            </a:r>
            <a:endParaRPr lang="en-US" dirty="0"/>
          </a:p>
        </p:txBody>
      </p:sp>
      <p:pic>
        <p:nvPicPr>
          <p:cNvPr id="10242" name="Picture 2" descr="http://nononprofitspam.files.wordpress.com/2011/03/markassp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76784"/>
            <a:ext cx="3017293" cy="37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191000" y="1676400"/>
            <a:ext cx="4038600" cy="2057400"/>
          </a:xfrm>
          <a:prstGeom prst="cloudCallout">
            <a:avLst>
              <a:gd name="adj1" fmla="val -67097"/>
              <a:gd name="adj2" fmla="val 111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CA" dirty="0" smtClean="0"/>
          </a:p>
          <a:p>
            <a:pPr algn="ctr"/>
            <a:r>
              <a:rPr lang="en-CA" sz="3200" dirty="0" smtClean="0">
                <a:hlinkClick r:id="rId3"/>
              </a:rPr>
              <a:t>Intelliworks</a:t>
            </a:r>
            <a:endParaRPr lang="en-C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54455" y="3810000"/>
            <a:ext cx="3124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US" b="1" dirty="0" smtClean="0"/>
              <a:t>Email Template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US" b="1" dirty="0" smtClean="0"/>
              <a:t>Lead Targets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US" b="1" dirty="0" smtClean="0"/>
              <a:t>Campaign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73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71767"/>
            <a:ext cx="8147871" cy="42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3086"/>
            <a:ext cx="9144000" cy="764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4" descr="C:\Users\deves\AppData\Local\Microsoft\Windows\Temporary Internet Files\Content.IE5\SGK8GF9F\MP900422122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563880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5628" y="2247180"/>
            <a:ext cx="1065341" cy="73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deves\Pictures\Yellow-Swoosh-Ima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64022" y="1764024"/>
            <a:ext cx="4648199" cy="112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5630" y="2247172"/>
            <a:ext cx="1065341" cy="73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65040" y="5410208"/>
            <a:ext cx="7543800" cy="10969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&amp; Next Steps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2"/>
          <p:cNvSpPr>
            <a:spLocks noGrp="1"/>
          </p:cNvSpPr>
          <p:nvPr>
            <p:ph type="title"/>
          </p:nvPr>
        </p:nvSpPr>
        <p:spPr>
          <a:xfrm>
            <a:off x="228600" y="2819400"/>
            <a:ext cx="7162800" cy="12192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Agenda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14300" y="1447800"/>
            <a:ext cx="8496300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F606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F606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F606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5F6062"/>
                </a:solidFill>
                <a:latin typeface="+mn-lt"/>
                <a:ea typeface="+mn-ea"/>
              </a:defRPr>
            </a:lvl9pPr>
          </a:lstStyle>
          <a:p>
            <a:pPr marL="89154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Establish familiarity with </a:t>
            </a:r>
            <a:r>
              <a:rPr lang="en-US" sz="2000" i="1" dirty="0" smtClean="0">
                <a:solidFill>
                  <a:srgbClr val="FFC000"/>
                </a:solidFill>
                <a:cs typeface="Calibri" pitchFamily="34" charset="0"/>
              </a:rPr>
              <a:t>building blocks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of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ntelliworks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  <a:p>
            <a:pPr marL="89154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Understand basic understanding of </a:t>
            </a:r>
            <a:r>
              <a:rPr lang="en-US" sz="2000" i="1" dirty="0" smtClean="0">
                <a:solidFill>
                  <a:srgbClr val="FFC000"/>
                </a:solidFill>
                <a:cs typeface="Calibri" pitchFamily="34" charset="0"/>
              </a:rPr>
              <a:t>user features</a:t>
            </a:r>
          </a:p>
          <a:p>
            <a:pPr marL="89154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Get you primed for future training and self-directed learning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itle 32"/>
          <p:cNvSpPr txBox="1">
            <a:spLocks/>
          </p:cNvSpPr>
          <p:nvPr/>
        </p:nvSpPr>
        <p:spPr>
          <a:xfrm>
            <a:off x="304800" y="457200"/>
            <a:ext cx="7162800" cy="12192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none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Goal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1512" y="3962400"/>
            <a:ext cx="944171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7290" indent="-28575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Building Blocks</a:t>
            </a:r>
          </a:p>
          <a:p>
            <a:pPr marL="1634490" lvl="1" indent="-28575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  <a:cs typeface="Calibri" pitchFamily="34" charset="0"/>
              </a:rPr>
              <a:t>Contact Record     •</a:t>
            </a:r>
            <a:r>
              <a:rPr lang="en-US" b="1" dirty="0">
                <a:solidFill>
                  <a:srgbClr val="FFC000"/>
                </a:solidFill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cs typeface="Calibri" pitchFamily="34" charset="0"/>
              </a:rPr>
              <a:t>  </a:t>
            </a:r>
            <a:r>
              <a:rPr lang="en-US" b="1" dirty="0" smtClean="0">
                <a:solidFill>
                  <a:srgbClr val="FFC000"/>
                </a:solidFill>
                <a:cs typeface="Calibri" pitchFamily="34" charset="0"/>
              </a:rPr>
              <a:t>Lifecycle Stage</a:t>
            </a:r>
            <a:r>
              <a:rPr lang="en-US" b="1" dirty="0">
                <a:solidFill>
                  <a:srgbClr val="FFC000"/>
                </a:solidFill>
                <a:cs typeface="Calibri" pitchFamily="34" charset="0"/>
              </a:rPr>
              <a:t>	</a:t>
            </a:r>
            <a:r>
              <a:rPr lang="en-US" b="1" dirty="0" smtClean="0">
                <a:solidFill>
                  <a:srgbClr val="FFC000"/>
                </a:solidFill>
                <a:cs typeface="Calibri" pitchFamily="34" charset="0"/>
              </a:rPr>
              <a:t>	•     Interactions</a:t>
            </a:r>
            <a:endParaRPr lang="en-US" b="1" dirty="0" smtClean="0">
              <a:solidFill>
                <a:srgbClr val="FFC000"/>
              </a:solidFill>
              <a:cs typeface="Calibri" pitchFamily="34" charset="0"/>
            </a:endParaRPr>
          </a:p>
          <a:p>
            <a:pPr marL="1177290" indent="-28575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User Features</a:t>
            </a:r>
          </a:p>
          <a:p>
            <a:pPr marL="1634490" lvl="2" indent="-285750">
              <a:spcBef>
                <a:spcPts val="1800"/>
              </a:spcBef>
              <a:buClr>
                <a:srgbClr val="F0B310"/>
              </a:buClr>
              <a:buSzPct val="9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  <a:cs typeface="Calibri" pitchFamily="34" charset="0"/>
              </a:rPr>
              <a:t>Views    		       </a:t>
            </a:r>
            <a:r>
              <a:rPr lang="en-US" b="1" dirty="0">
                <a:solidFill>
                  <a:srgbClr val="FFC000"/>
                </a:solidFill>
                <a:cs typeface="Calibri" pitchFamily="34" charset="0"/>
              </a:rPr>
              <a:t>•   </a:t>
            </a:r>
            <a:r>
              <a:rPr lang="en-US" b="1" dirty="0" smtClean="0">
                <a:solidFill>
                  <a:srgbClr val="FFC000"/>
                </a:solidFill>
                <a:cs typeface="Calibri" pitchFamily="34" charset="0"/>
              </a:rPr>
              <a:t> E-blasts</a:t>
            </a:r>
            <a:r>
              <a:rPr lang="en-US" b="1" dirty="0">
                <a:solidFill>
                  <a:srgbClr val="FFC000"/>
                </a:solidFill>
                <a:cs typeface="Calibri" pitchFamily="34" charset="0"/>
              </a:rPr>
              <a:t>		</a:t>
            </a:r>
            <a:r>
              <a:rPr lang="en-US" b="1" dirty="0" smtClean="0">
                <a:solidFill>
                  <a:srgbClr val="FFC000"/>
                </a:solidFill>
                <a:cs typeface="Calibri" pitchFamily="34" charset="0"/>
              </a:rPr>
              <a:t>	       •     Activity Manager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Calibri" pitchFamily="34" charset="0"/>
              </a:rPr>
              <a:t>			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58"/>
            <a:ext cx="7162800" cy="1219200"/>
          </a:xfrm>
        </p:spPr>
        <p:txBody>
          <a:bodyPr/>
          <a:lstStyle/>
          <a:p>
            <a:r>
              <a:rPr lang="en-US" dirty="0" smtClean="0"/>
              <a:t>Contact Record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4" y="1218062"/>
            <a:ext cx="8766737" cy="47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Case Creation</a:t>
            </a:r>
            <a:endParaRPr lang="en-US" dirty="0"/>
          </a:p>
        </p:txBody>
      </p:sp>
      <p:pic>
        <p:nvPicPr>
          <p:cNvPr id="3" name="Picture 8" descr="cas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191" y="1524000"/>
            <a:ext cx="86185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4572000"/>
            <a:ext cx="7543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Case Owner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Subject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Records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15400" cy="284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Role/Stage Creation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3567" y="4495800"/>
            <a:ext cx="7543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Role / Stage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Primary Role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Modified Time</a:t>
            </a:r>
          </a:p>
          <a:p>
            <a:endParaRPr lang="en-US" dirty="0"/>
          </a:p>
        </p:txBody>
      </p:sp>
      <p:pic>
        <p:nvPicPr>
          <p:cNvPr id="5122" name="Picture 2" descr="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27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Roles/Stage Records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6" y="1752600"/>
            <a:ext cx="8763000" cy="257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KCTCS Lifecycles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81022"/>
              </p:ext>
            </p:extLst>
          </p:nvPr>
        </p:nvGraphicFramePr>
        <p:xfrm>
          <a:off x="762000" y="1575175"/>
          <a:ext cx="7620000" cy="4444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0000"/>
                <a:gridCol w="3810000"/>
              </a:tblGrid>
              <a:tr h="5555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</a:tr>
              <a:tr h="5555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 anchor="ctr"/>
                </a:tc>
              </a:tr>
              <a:tr h="5555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Prospect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Attempted</a:t>
                      </a:r>
                      <a:endParaRPr lang="en-US" dirty="0"/>
                    </a:p>
                  </a:txBody>
                  <a:tcPr anchor="ctr"/>
                </a:tc>
              </a:tr>
              <a:tr h="5555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Prospect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Engaged</a:t>
                      </a:r>
                      <a:endParaRPr lang="en-US" dirty="0"/>
                    </a:p>
                  </a:txBody>
                  <a:tcPr anchor="ctr"/>
                </a:tc>
              </a:tr>
              <a:tr h="5555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Unsubmitted</a:t>
                      </a:r>
                      <a:endParaRPr lang="en-US" dirty="0"/>
                    </a:p>
                  </a:txBody>
                  <a:tcPr anchor="ctr"/>
                </a:tc>
              </a:tr>
              <a:tr h="5555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Suspended</a:t>
                      </a:r>
                      <a:endParaRPr lang="en-US" dirty="0"/>
                    </a:p>
                  </a:txBody>
                  <a:tcPr anchor="ctr"/>
                </a:tc>
              </a:tr>
              <a:tr h="5555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Received</a:t>
                      </a:r>
                      <a:endParaRPr lang="en-US" dirty="0"/>
                    </a:p>
                  </a:txBody>
                  <a:tcPr anchor="ctr"/>
                </a:tc>
              </a:tr>
              <a:tr h="5555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Enrolled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4941888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8196" name="AutoShape 9"/>
          <p:cNvSpPr>
            <a:spLocks noChangeArrowheads="1"/>
          </p:cNvSpPr>
          <p:nvPr/>
        </p:nvSpPr>
        <p:spPr bwMode="auto">
          <a:xfrm>
            <a:off x="5105400" y="914400"/>
            <a:ext cx="4038600" cy="2057400"/>
          </a:xfrm>
          <a:prstGeom prst="cloudCallout">
            <a:avLst>
              <a:gd name="adj1" fmla="val -67097"/>
              <a:gd name="adj2" fmla="val 1119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CA" dirty="0" smtClean="0"/>
          </a:p>
          <a:p>
            <a:pPr algn="ctr"/>
            <a:r>
              <a:rPr lang="en-CA" sz="3200" dirty="0" smtClean="0">
                <a:hlinkClick r:id="rId3"/>
              </a:rPr>
              <a:t>Intelliworks</a:t>
            </a:r>
            <a:endParaRPr lang="en-CA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7162800" cy="1219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Live View of IW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3352800"/>
            <a:ext cx="3124200" cy="2049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US" b="1" dirty="0" smtClean="0"/>
              <a:t>Contacts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US" b="1" dirty="0" smtClean="0"/>
              <a:t>Cases</a:t>
            </a:r>
          </a:p>
          <a:p>
            <a:pPr marL="285750" indent="-285750">
              <a:lnSpc>
                <a:spcPct val="250000"/>
              </a:lnSpc>
              <a:buFont typeface="Arial" pitchFamily="34" charset="0"/>
              <a:buChar char="•"/>
            </a:pPr>
            <a:r>
              <a:rPr lang="en-US" b="1" dirty="0" smtClean="0"/>
              <a:t>Lifecycle Stages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222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EB111"/>
      </a:accent1>
      <a:accent2>
        <a:srgbClr val="000000"/>
      </a:accent2>
      <a:accent3>
        <a:srgbClr val="F3C959"/>
      </a:accent3>
      <a:accent4>
        <a:srgbClr val="4D4D4D"/>
      </a:accent4>
      <a:accent5>
        <a:srgbClr val="F8E0A0"/>
      </a:accent5>
      <a:accent6>
        <a:srgbClr val="9A9A9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138</Words>
  <Application>Microsoft Office PowerPoint</Application>
  <PresentationFormat>On-screen Show (4:3)</PresentationFormat>
  <Paragraphs>72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The Personal Information Session</vt:lpstr>
      <vt:lpstr>Agenda</vt:lpstr>
      <vt:lpstr>Contact Record</vt:lpstr>
      <vt:lpstr>New Case Creation</vt:lpstr>
      <vt:lpstr>Case Records</vt:lpstr>
      <vt:lpstr>Lifecycle Role/Stage Creation</vt:lpstr>
      <vt:lpstr>Lifecycle Roles/Stage Records</vt:lpstr>
      <vt:lpstr>KCTCS Lifecycles</vt:lpstr>
      <vt:lpstr>PowerPoint Presentation</vt:lpstr>
      <vt:lpstr>Views</vt:lpstr>
      <vt:lpstr>Live View of IW</vt:lpstr>
      <vt:lpstr>Email Campaigns</vt:lpstr>
      <vt:lpstr>Live View of IW</vt:lpstr>
      <vt:lpstr>Widgets</vt:lpstr>
      <vt:lpstr>PowerPoint Presentation</vt:lpstr>
    </vt:vector>
  </TitlesOfParts>
  <Company>hzdg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Kostic</dc:creator>
  <cp:lastModifiedBy>Brian Dycus</cp:lastModifiedBy>
  <cp:revision>388</cp:revision>
  <cp:lastPrinted>2012-12-12T15:51:26Z</cp:lastPrinted>
  <dcterms:created xsi:type="dcterms:W3CDTF">2012-08-23T19:40:46Z</dcterms:created>
  <dcterms:modified xsi:type="dcterms:W3CDTF">2013-07-24T01:12:29Z</dcterms:modified>
</cp:coreProperties>
</file>